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72" r:id="rId9"/>
    <p:sldId id="261" r:id="rId10"/>
    <p:sldId id="262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 varScale="1">
        <p:scale>
          <a:sx n="86" d="100"/>
          <a:sy n="86" d="100"/>
        </p:scale>
        <p:origin x="81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 smtClean="0">
                <a:solidFill>
                  <a:srgbClr val="FF0000"/>
                </a:solidFill>
              </a:rPr>
              <a:t>Juvenile Detention and Care Costs</a:t>
            </a:r>
          </a:p>
          <a:p>
            <a:pPr algn="ctr"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Survey of </a:t>
            </a:r>
            <a:r>
              <a:rPr lang="en-US" sz="1800" b="1" baseline="0" dirty="0" smtClean="0">
                <a:solidFill>
                  <a:srgbClr val="FF0000"/>
                </a:solidFill>
              </a:rPr>
              <a:t>16 Counties</a:t>
            </a:r>
            <a:endParaRPr lang="en-US" sz="1800" b="1" dirty="0">
              <a:solidFill>
                <a:srgbClr val="FF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9854670943909789E-2"/>
          <c:y val="0.2117272034544069"/>
          <c:w val="0.88150335374744826"/>
          <c:h val="0.6598284753879449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Juvenile Detention Costs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2005</c:v>
                </c:pt>
                <c:pt idx="1">
                  <c:v>2010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10861000</c:v>
                </c:pt>
                <c:pt idx="1">
                  <c:v>11639000</c:v>
                </c:pt>
                <c:pt idx="2">
                  <c:v>13127000</c:v>
                </c:pt>
                <c:pt idx="3">
                  <c:v>14357000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2855152"/>
        <c:axId val="302855544"/>
      </c:lineChart>
      <c:catAx>
        <c:axId val="30285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855544"/>
        <c:crosses val="autoZero"/>
        <c:auto val="1"/>
        <c:lblAlgn val="ctr"/>
        <c:lblOffset val="100"/>
        <c:noMultiLvlLbl val="0"/>
      </c:catAx>
      <c:valAx>
        <c:axId val="302855544"/>
        <c:scaling>
          <c:orientation val="minMax"/>
          <c:min val="1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" sourceLinked="0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85515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0.07407</cdr:x>
      <cdr:y>0.74194</cdr:y>
    </cdr:from>
    <cdr:to>
      <cdr:x>0.27778</cdr:x>
      <cdr:y>0.8472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9600" y="3505200"/>
          <a:ext cx="1676400" cy="4973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$10,861,000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0.31148</cdr:x>
      <cdr:y>0.56452</cdr:y>
    </cdr:from>
    <cdr:to>
      <cdr:x>0.49667</cdr:x>
      <cdr:y>0.66978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63368" y="2667000"/>
          <a:ext cx="1524000" cy="4973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$11,639,000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0.5463</cdr:x>
      <cdr:y>0.36311</cdr:y>
    </cdr:from>
    <cdr:to>
      <cdr:x>0.67593</cdr:x>
      <cdr:y>0.46837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95800" y="1715461"/>
          <a:ext cx="1066800" cy="4973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$13,127,000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0.75926</cdr:x>
      <cdr:y>0.22581</cdr:y>
    </cdr:from>
    <cdr:to>
      <cdr:x>0.93519</cdr:x>
      <cdr:y>0.34861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248400" y="1066800"/>
          <a:ext cx="1447800" cy="580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$14,357,000</a:t>
          </a:r>
          <a:endParaRPr lang="en-US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407D8C4-F5AA-4619-AF5A-011002F523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55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289DDA-9503-4729-A23C-EAA2A423F9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7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C1B690-CF47-477E-AF75-F20D2C7D7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3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6B5C77-EF11-4891-807F-66324053B7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4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DB8622-9823-43C2-A563-8AEBBE1DAC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7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B08F17-C622-46EF-98CC-D990EAE35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4952F-D76D-47AD-901F-922880CB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1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AF1C3-8610-4AC1-B027-60DC9E3C1B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8B9A1-1C77-467C-92B8-D5E29D7EB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8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4DF54F-24DA-439D-A3F5-8905019E7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0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3436D6-1261-42CD-86DA-37A3C0ABD9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5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57BC7A-F945-4019-8135-ED32968371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6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1531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 algn="l"/>
            <a:r>
              <a:rPr lang="en-US"/>
              <a:t>www.alabamacounties.org</a:t>
            </a:r>
          </a:p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1531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fld id="{ABCD130B-4F08-4714-AE0C-805117DB094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ACCA acca_dome 4c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649913"/>
            <a:ext cx="18288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i="1" dirty="0" smtClean="0"/>
              <a:t>“The guy who complains about the way the ball bounces is likely the one who dropped it.”</a:t>
            </a:r>
            <a:endParaRPr lang="en-US" sz="3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Expansion of Police Jurisdictions</a:t>
            </a:r>
          </a:p>
          <a:p>
            <a:pPr lvl="1"/>
            <a:r>
              <a:rPr lang="en-US" dirty="0" smtClean="0"/>
              <a:t>Senate Bill 218 Passed during the 2016 Session</a:t>
            </a:r>
          </a:p>
          <a:p>
            <a:pPr lvl="1"/>
            <a:r>
              <a:rPr lang="en-US" dirty="0" smtClean="0"/>
              <a:t>Negotiations over this legislation were extensive and, at times, very frustrating</a:t>
            </a:r>
          </a:p>
          <a:p>
            <a:pPr lvl="1"/>
            <a:r>
              <a:rPr lang="en-US" dirty="0" smtClean="0"/>
              <a:t>Focus for counties was the movement of police jurisdictions without public knowledge and the exercise of police jurisdictions on so-called “island” or “noncontiguous” properties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95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Expansion of Police Jurisdictions</a:t>
            </a:r>
          </a:p>
          <a:p>
            <a:pPr lvl="1"/>
            <a:r>
              <a:rPr lang="en-US" dirty="0" smtClean="0"/>
              <a:t>SB 218 was passed on last day of session with an immediate effective date</a:t>
            </a:r>
          </a:p>
          <a:p>
            <a:pPr lvl="1"/>
            <a:r>
              <a:rPr lang="en-US" dirty="0" smtClean="0"/>
              <a:t>The changes represent a step forward but the Association anticipates that the Legislature will consider additional issues with police jurisdictions in the coming sessions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129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Expansion of Police Jurisdictions</a:t>
            </a:r>
          </a:p>
          <a:p>
            <a:pPr lvl="1"/>
            <a:r>
              <a:rPr lang="en-US" dirty="0" smtClean="0"/>
              <a:t>Annexation no longer automatically moves the police jurisdiction lines. There must be an “affirmative vote of the municipal governing body” to adjust the police jurisdiction lines during annexation process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3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Expansion of Police Jurisdictions</a:t>
            </a:r>
          </a:p>
          <a:p>
            <a:pPr lvl="1"/>
            <a:r>
              <a:rPr lang="en-US" dirty="0" smtClean="0"/>
              <a:t>Cities with 3-mile police jurisdictions (population of more than 6,000) may withdraw the police jurisdiction to 1.5 miles by ordinance</a:t>
            </a:r>
          </a:p>
          <a:p>
            <a:pPr lvl="1"/>
            <a:r>
              <a:rPr lang="en-US" dirty="0" smtClean="0"/>
              <a:t>Once withdrawn, the police jurisdiction may be extended beyond 1.5 miles only by local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117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Expansion of Police Jurisdictions</a:t>
            </a:r>
          </a:p>
          <a:p>
            <a:pPr lvl="1"/>
            <a:r>
              <a:rPr lang="en-US" dirty="0" smtClean="0"/>
              <a:t>"(</a:t>
            </a:r>
            <a:r>
              <a:rPr lang="en-US" dirty="0"/>
              <a:t>f) When any noncontiguous property </a:t>
            </a:r>
            <a:r>
              <a:rPr lang="en-US" b="1" dirty="0"/>
              <a:t>has </a:t>
            </a:r>
            <a:r>
              <a:rPr lang="en-US" b="1" dirty="0" smtClean="0"/>
              <a:t>been </a:t>
            </a:r>
            <a:r>
              <a:rPr lang="en-US" dirty="0" smtClean="0"/>
              <a:t>annexed </a:t>
            </a:r>
            <a:r>
              <a:rPr lang="en-US" b="1" dirty="0"/>
              <a:t>or is </a:t>
            </a:r>
            <a:r>
              <a:rPr lang="en-US" dirty="0"/>
              <a:t>annexed into a municipality, the </a:t>
            </a:r>
            <a:r>
              <a:rPr lang="en-US" dirty="0" smtClean="0"/>
              <a:t>municipal governing </a:t>
            </a:r>
            <a:r>
              <a:rPr lang="en-US" dirty="0"/>
              <a:t>body </a:t>
            </a:r>
            <a:r>
              <a:rPr lang="en-US" dirty="0" smtClean="0"/>
              <a:t>shall </a:t>
            </a:r>
            <a:r>
              <a:rPr lang="en-US" dirty="0"/>
              <a:t>not to </a:t>
            </a:r>
            <a:r>
              <a:rPr lang="en-US" dirty="0" smtClean="0"/>
              <a:t>exercise any </a:t>
            </a:r>
            <a:r>
              <a:rPr lang="en-US" dirty="0"/>
              <a:t>jurisdiction or </a:t>
            </a:r>
            <a:r>
              <a:rPr lang="en-US" dirty="0" smtClean="0"/>
              <a:t>authority in </a:t>
            </a:r>
            <a:r>
              <a:rPr lang="en-US" dirty="0"/>
              <a:t>any portion of the police jurisdiction extended as </a:t>
            </a:r>
            <a:r>
              <a:rPr lang="en-US" dirty="0" smtClean="0"/>
              <a:t>a result </a:t>
            </a:r>
            <a:r>
              <a:rPr lang="en-US" dirty="0"/>
              <a:t>of the annexation, notwithstanding any other law to </a:t>
            </a:r>
            <a:r>
              <a:rPr lang="en-US" dirty="0" smtClean="0"/>
              <a:t>the contrary.“</a:t>
            </a:r>
            <a:br>
              <a:rPr lang="en-US" dirty="0" smtClean="0"/>
            </a:br>
            <a:r>
              <a:rPr lang="en-US" dirty="0" smtClean="0"/>
              <a:t>		Act 2016-391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05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9870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Overtime</a:t>
            </a:r>
          </a:p>
          <a:p>
            <a:pPr lvl="1"/>
            <a:r>
              <a:rPr lang="en-US" dirty="0" smtClean="0"/>
              <a:t>Department of Labor issued a new rule which will go into effect on December 1, 2016</a:t>
            </a:r>
          </a:p>
          <a:p>
            <a:pPr lvl="1"/>
            <a:r>
              <a:rPr lang="en-US" dirty="0" smtClean="0"/>
              <a:t>The rule updates the salary level for the executive, administrative, and professional exemption</a:t>
            </a:r>
          </a:p>
          <a:p>
            <a:pPr lvl="2"/>
            <a:r>
              <a:rPr lang="en-US" dirty="0" smtClean="0"/>
              <a:t>Current threshold:  $455 week/$23,660 year</a:t>
            </a:r>
          </a:p>
          <a:p>
            <a:pPr lvl="2"/>
            <a:r>
              <a:rPr lang="en-US" dirty="0" smtClean="0"/>
              <a:t>December 1, 2016 threshold:  $913 week/$47,476 year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71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Update on Recent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Who is NOT affected?</a:t>
            </a:r>
          </a:p>
          <a:p>
            <a:pPr lvl="1"/>
            <a:r>
              <a:rPr lang="en-US" sz="2400" dirty="0" smtClean="0"/>
              <a:t>Hourly workers (currently entitled to overtime or comp time pay)</a:t>
            </a:r>
          </a:p>
          <a:p>
            <a:pPr lvl="1"/>
            <a:r>
              <a:rPr lang="en-US" sz="2400" dirty="0" smtClean="0"/>
              <a:t>Elected officials</a:t>
            </a:r>
          </a:p>
          <a:p>
            <a:pPr lvl="1"/>
            <a:r>
              <a:rPr lang="en-US" sz="2400" dirty="0" smtClean="0"/>
              <a:t>Executive, administrative or professional workers with regular workweeks of 40 or fewer hours</a:t>
            </a:r>
          </a:p>
          <a:p>
            <a:pPr lvl="1"/>
            <a:r>
              <a:rPr lang="en-US" sz="2400" dirty="0" smtClean="0"/>
              <a:t>Salaried workers who do not primarily perform executive, administrative, or professional duties (currently entitled to overtime or comp time pay)</a:t>
            </a:r>
          </a:p>
          <a:p>
            <a:pPr lvl="1"/>
            <a:r>
              <a:rPr lang="en-US" sz="2400" dirty="0" smtClean="0"/>
              <a:t>“Highly compensated” workers –those making more than $134,004 and who satisfy a minimal duties test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www.alabamacounties.org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51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Update on Recent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counties adapt to the new rule?</a:t>
            </a:r>
          </a:p>
          <a:p>
            <a:pPr lvl="1"/>
            <a:r>
              <a:rPr lang="en-US" dirty="0" smtClean="0"/>
              <a:t>Raise salaries</a:t>
            </a:r>
          </a:p>
          <a:p>
            <a:pPr lvl="1"/>
            <a:r>
              <a:rPr lang="en-US" dirty="0" smtClean="0"/>
              <a:t>Pay overtime above a salary</a:t>
            </a:r>
          </a:p>
          <a:p>
            <a:pPr lvl="1"/>
            <a:r>
              <a:rPr lang="en-US" dirty="0" smtClean="0"/>
              <a:t>Evaluate and realign the employee workload</a:t>
            </a:r>
          </a:p>
          <a:p>
            <a:pPr lvl="1"/>
            <a:r>
              <a:rPr lang="en-US" dirty="0" smtClean="0"/>
              <a:t>Utilize compensatory time arrangements earned at the rate of 1.5 times for each overtime hour worked (</a:t>
            </a:r>
            <a:r>
              <a:rPr lang="en-US" i="1" dirty="0" smtClean="0"/>
              <a:t>be mindful that there is a proper process to follow before implementing a compensatory time policy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8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Simplified Sellers Use Tax</a:t>
            </a:r>
          </a:p>
          <a:p>
            <a:pPr lvl="1"/>
            <a:r>
              <a:rPr lang="en-US" dirty="0" smtClean="0"/>
              <a:t>Program Established Oct. 1, 2015</a:t>
            </a:r>
          </a:p>
          <a:p>
            <a:pPr lvl="1"/>
            <a:r>
              <a:rPr lang="en-US" dirty="0" smtClean="0"/>
              <a:t>Collections Occurred for three quarters</a:t>
            </a:r>
          </a:p>
          <a:p>
            <a:pPr lvl="1"/>
            <a:r>
              <a:rPr lang="en-US" dirty="0" smtClean="0"/>
              <a:t>Counties receive 25 percent of revenue</a:t>
            </a:r>
          </a:p>
          <a:p>
            <a:pPr lvl="1"/>
            <a:r>
              <a:rPr lang="en-US" dirty="0" smtClean="0"/>
              <a:t>Distributed by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30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Simplified Sellers Use Tax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First Quarter 		$    12,570</a:t>
            </a:r>
          </a:p>
          <a:p>
            <a:pPr lvl="1"/>
            <a:r>
              <a:rPr lang="en-US" dirty="0" smtClean="0"/>
              <a:t>Second Quarter	$   469,600</a:t>
            </a:r>
          </a:p>
          <a:p>
            <a:pPr lvl="1"/>
            <a:r>
              <a:rPr lang="en-US" dirty="0" smtClean="0"/>
              <a:t>Third Quarter		$1,805,887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Total for Counties	$   572,014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0867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Alabama Juvenile Justice Task Force</a:t>
            </a:r>
          </a:p>
          <a:p>
            <a:pPr lvl="1"/>
            <a:r>
              <a:rPr lang="en-US" dirty="0" smtClean="0"/>
              <a:t>Studying the current juvenile justice structure</a:t>
            </a:r>
          </a:p>
          <a:p>
            <a:pPr lvl="1"/>
            <a:r>
              <a:rPr lang="en-US" dirty="0" smtClean="0"/>
              <a:t>Will make recommendations for changes to ensure adequate funding and administration of housing, transportation and medical care</a:t>
            </a:r>
          </a:p>
          <a:p>
            <a:pPr lvl="1"/>
            <a:r>
              <a:rPr lang="en-US" dirty="0" smtClean="0"/>
              <a:t>Counties are advocating for changes that will:</a:t>
            </a:r>
          </a:p>
          <a:p>
            <a:pPr lvl="2"/>
            <a:r>
              <a:rPr lang="en-US" dirty="0" smtClean="0"/>
              <a:t>Include state and municipal participation</a:t>
            </a:r>
          </a:p>
          <a:p>
            <a:pPr lvl="2"/>
            <a:r>
              <a:rPr lang="en-US" dirty="0" smtClean="0"/>
              <a:t>Properly limit the county’s role in the care and detention of juveniles held pursuant to state or municipal laws or programs 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4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Update on Recent Issues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761644"/>
              </p:ext>
            </p:extLst>
          </p:nvPr>
        </p:nvGraphicFramePr>
        <p:xfrm>
          <a:off x="457200" y="12192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26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Update on Recent Issues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Expansion of Police Jurisdictions</a:t>
            </a:r>
          </a:p>
          <a:p>
            <a:pPr lvl="1"/>
            <a:r>
              <a:rPr lang="en-US" dirty="0" smtClean="0"/>
              <a:t>This issue was identified by members and board as a priority for this </a:t>
            </a:r>
            <a:r>
              <a:rPr lang="en-US" dirty="0" err="1" smtClean="0"/>
              <a:t>quadrennium</a:t>
            </a:r>
            <a:endParaRPr lang="en-US" dirty="0" smtClean="0"/>
          </a:p>
          <a:p>
            <a:pPr lvl="1"/>
            <a:r>
              <a:rPr lang="en-US" dirty="0" smtClean="0"/>
              <a:t>Legislation passed in 2015 to alter reporting of changes in Police Jurisdiction lines and to allow the changes to take affect only on January 1 of each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141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CCA template revised [Read-Only]" id="{2F2D44B8-4250-4199-B574-A9BA1E43D754}" vid="{E7B032ED-98DE-4EDF-9F5A-C3438136ABE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ACCA template revised</Template>
  <TotalTime>417</TotalTime>
  <Words>666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Arial Narrow</vt:lpstr>
      <vt:lpstr>Office Theme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  <vt:lpstr>Update on Recent Issues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Key</dc:creator>
  <cp:lastModifiedBy>Donna Key</cp:lastModifiedBy>
  <cp:revision>15</cp:revision>
  <dcterms:created xsi:type="dcterms:W3CDTF">2016-08-02T16:16:15Z</dcterms:created>
  <dcterms:modified xsi:type="dcterms:W3CDTF">2016-08-09T12:20:17Z</dcterms:modified>
</cp:coreProperties>
</file>