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59" r:id="rId4"/>
    <p:sldId id="265" r:id="rId5"/>
    <p:sldId id="264" r:id="rId6"/>
    <p:sldId id="261" r:id="rId7"/>
    <p:sldId id="267" r:id="rId8"/>
    <p:sldId id="268" r:id="rId9"/>
    <p:sldId id="269" r:id="rId10"/>
    <p:sldId id="270" r:id="rId11"/>
    <p:sldId id="263"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130"/>
  </p:normalViewPr>
  <p:slideViewPr>
    <p:cSldViewPr>
      <p:cViewPr>
        <p:scale>
          <a:sx n="80" d="100"/>
          <a:sy n="80" d="100"/>
        </p:scale>
        <p:origin x="1236" y="6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3797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3546758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359198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E4B5-30CD-4E7C-8644-375049BEC33E}"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248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1226130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308127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159846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3646740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208064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389404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232980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102152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133951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112352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176262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20775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991E7-67DA-4615-9BA6-2B02BE0BED7A}"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E4B5-30CD-4E7C-8644-375049BEC33E}" type="slidenum">
              <a:rPr lang="en-US" smtClean="0"/>
              <a:pPr/>
              <a:t>‹#›</a:t>
            </a:fld>
            <a:endParaRPr lang="en-US"/>
          </a:p>
        </p:txBody>
      </p:sp>
    </p:spTree>
    <p:extLst>
      <p:ext uri="{BB962C8B-B14F-4D97-AF65-F5344CB8AC3E}">
        <p14:creationId xmlns:p14="http://schemas.microsoft.com/office/powerpoint/2010/main" val="227404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3A991E7-67DA-4615-9BA6-2B02BE0BED7A}" type="datetimeFigureOut">
              <a:rPr lang="en-US" smtClean="0"/>
              <a:pPr/>
              <a:t>12/14/2016</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37FE4B5-30CD-4E7C-8644-375049BEC33E}" type="slidenum">
              <a:rPr lang="en-US" smtClean="0"/>
              <a:pPr/>
              <a:t>‹#›</a:t>
            </a:fld>
            <a:endParaRPr lang="en-US"/>
          </a:p>
        </p:txBody>
      </p:sp>
    </p:spTree>
    <p:extLst>
      <p:ext uri="{BB962C8B-B14F-4D97-AF65-F5344CB8AC3E}">
        <p14:creationId xmlns:p14="http://schemas.microsoft.com/office/powerpoint/2010/main" val="17019089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981200"/>
          </a:xfrm>
        </p:spPr>
        <p:txBody>
          <a:bodyPr>
            <a:noAutofit/>
          </a:bodyPr>
          <a:lstStyle/>
          <a:p>
            <a:pPr>
              <a:lnSpc>
                <a:spcPct val="100000"/>
              </a:lnSpc>
            </a:pPr>
            <a:r>
              <a:rPr lang="en-US" dirty="0"/>
              <a:t>Executive order 19</a:t>
            </a:r>
            <a:br>
              <a:rPr lang="en-US" dirty="0"/>
            </a:br>
            <a:r>
              <a:rPr lang="en-US" sz="2400" dirty="0"/>
              <a:t>Alabama Disaster recovery and resiliency taskforce</a:t>
            </a:r>
          </a:p>
        </p:txBody>
      </p:sp>
      <p:sp>
        <p:nvSpPr>
          <p:cNvPr id="3" name="Subtitle 2"/>
          <p:cNvSpPr>
            <a:spLocks noGrp="1"/>
          </p:cNvSpPr>
          <p:nvPr>
            <p:ph type="subTitle" idx="1"/>
          </p:nvPr>
        </p:nvSpPr>
        <p:spPr>
          <a:xfrm>
            <a:off x="457200" y="5638800"/>
            <a:ext cx="8229600" cy="1143000"/>
          </a:xfrm>
        </p:spPr>
        <p:txBody>
          <a:bodyPr>
            <a:normAutofit fontScale="62500" lnSpcReduction="20000"/>
          </a:bodyPr>
          <a:lstStyle/>
          <a:p>
            <a:pPr algn="ctr"/>
            <a:r>
              <a:rPr lang="en-US" sz="2900" dirty="0">
                <a:solidFill>
                  <a:schemeClr val="tx1"/>
                </a:solidFill>
              </a:rPr>
              <a:t>Richie Beyer</a:t>
            </a:r>
          </a:p>
          <a:p>
            <a:pPr algn="ctr"/>
            <a:r>
              <a:rPr lang="en-US" sz="2900" dirty="0">
                <a:solidFill>
                  <a:schemeClr val="tx1"/>
                </a:solidFill>
              </a:rPr>
              <a:t>Elmore County Engineer</a:t>
            </a:r>
          </a:p>
          <a:p>
            <a:pPr algn="ctr"/>
            <a:r>
              <a:rPr lang="en-US" sz="1800" dirty="0">
                <a:solidFill>
                  <a:schemeClr val="tx1"/>
                </a:solidFill>
              </a:rPr>
              <a:t>2016 </a:t>
            </a:r>
            <a:r>
              <a:rPr lang="en-US" sz="1800" dirty="0" err="1">
                <a:solidFill>
                  <a:schemeClr val="tx1"/>
                </a:solidFill>
              </a:rPr>
              <a:t>acca</a:t>
            </a:r>
            <a:r>
              <a:rPr lang="en-US" sz="1800" dirty="0">
                <a:solidFill>
                  <a:schemeClr val="tx1"/>
                </a:solidFill>
              </a:rPr>
              <a:t> legislative conference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Alabama Disaster Recovery and Resiliency Task Force initial recommendations</a:t>
            </a:r>
          </a:p>
        </p:txBody>
      </p:sp>
      <p:pic>
        <p:nvPicPr>
          <p:cNvPr id="8" name="Content Placeholder 7" descr="photo 2.JPG"/>
          <p:cNvPicPr>
            <a:picLocks noGrp="1" noChangeAspect="1"/>
          </p:cNvPicPr>
          <p:nvPr>
            <p:ph sz="quarter" idx="4294967295"/>
          </p:nvPr>
        </p:nvPicPr>
        <p:blipFill>
          <a:blip r:embed="rId2" cstate="print"/>
          <a:stretch>
            <a:fillRect/>
          </a:stretch>
        </p:blipFill>
        <p:spPr>
          <a:xfrm>
            <a:off x="7924800" y="0"/>
            <a:ext cx="1219200" cy="792163"/>
          </a:xfr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6" y="6163444"/>
            <a:ext cx="1232835" cy="694555"/>
          </a:xfrm>
          <a:prstGeom prst="rect">
            <a:avLst/>
          </a:prstGeom>
        </p:spPr>
      </p:pic>
      <p:pic>
        <p:nvPicPr>
          <p:cNvPr id="10"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1932" y="6163443"/>
            <a:ext cx="1368439" cy="694557"/>
          </a:xfrm>
          <a:prstGeom prst="rect">
            <a:avLst/>
          </a:prstGeom>
        </p:spPr>
      </p:pic>
      <p:pic>
        <p:nvPicPr>
          <p:cNvPr id="11" name="Content Placeholder 6" descr="photo 1.JPG"/>
          <p:cNvPicPr>
            <a:picLocks noChangeAspect="1"/>
          </p:cNvPicPr>
          <p:nvPr/>
        </p:nvPicPr>
        <p:blipFill>
          <a:blip r:embed="rId5" cstate="print"/>
          <a:stretch>
            <a:fillRect/>
          </a:stretch>
        </p:blipFill>
        <p:spPr>
          <a:xfrm>
            <a:off x="2" y="0"/>
            <a:ext cx="1202629" cy="791716"/>
          </a:xfrm>
          <a:prstGeom prst="rect">
            <a:avLst/>
          </a:prstGeom>
        </p:spPr>
      </p:pic>
      <p:sp>
        <p:nvSpPr>
          <p:cNvPr id="2" name="Content Placeholder 1"/>
          <p:cNvSpPr>
            <a:spLocks noGrp="1"/>
          </p:cNvSpPr>
          <p:nvPr>
            <p:ph sz="quarter" idx="13"/>
          </p:nvPr>
        </p:nvSpPr>
        <p:spPr>
          <a:xfrm>
            <a:off x="586211" y="2092729"/>
            <a:ext cx="7772870" cy="3774671"/>
          </a:xfrm>
        </p:spPr>
        <p:txBody>
          <a:bodyPr>
            <a:normAutofit/>
          </a:bodyPr>
          <a:lstStyle/>
          <a:p>
            <a:pPr algn="ctr"/>
            <a:r>
              <a:rPr lang="en-US" sz="1800" b="1" u="sng" dirty="0"/>
              <a:t>Administrative and operations committee-</a:t>
            </a:r>
            <a:r>
              <a:rPr lang="en-US" sz="1800" b="1" u="sng" dirty="0" err="1"/>
              <a:t>cont</a:t>
            </a:r>
            <a:r>
              <a:rPr lang="en-US" sz="1800" b="1" u="sng" dirty="0"/>
              <a:t>’</a:t>
            </a:r>
          </a:p>
          <a:p>
            <a:endParaRPr lang="en-US" sz="1800" dirty="0"/>
          </a:p>
          <a:p>
            <a:pPr marL="342900" indent="-342900">
              <a:buFont typeface="+mj-lt"/>
              <a:buAutoNum type="arabicParenR" startAt="8"/>
            </a:pPr>
            <a:r>
              <a:rPr lang="en-US" sz="1800" dirty="0"/>
              <a:t>Recommend the governor encourage the establishment and implementation of the Alabama emergency management accreditation program as is currently being finalized by </a:t>
            </a:r>
            <a:r>
              <a:rPr lang="en-US" sz="1800" dirty="0" err="1"/>
              <a:t>aema</a:t>
            </a:r>
            <a:r>
              <a:rPr lang="en-US" sz="1800" dirty="0"/>
              <a:t> and the Alabama association of emergency managers.</a:t>
            </a:r>
          </a:p>
        </p:txBody>
      </p:sp>
    </p:spTree>
    <p:extLst>
      <p:ext uri="{BB962C8B-B14F-4D97-AF65-F5344CB8AC3E}">
        <p14:creationId xmlns:p14="http://schemas.microsoft.com/office/powerpoint/2010/main" val="164206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14400"/>
            <a:ext cx="8229600" cy="1143000"/>
          </a:xfrm>
        </p:spPr>
        <p:txBody>
          <a:bodyPr>
            <a:normAutofit/>
          </a:bodyPr>
          <a:lstStyle/>
          <a:p>
            <a:pPr algn="ctr"/>
            <a:r>
              <a:rPr lang="en-US" dirty="0"/>
              <a:t>Questions ?</a:t>
            </a:r>
          </a:p>
        </p:txBody>
      </p:sp>
      <p:pic>
        <p:nvPicPr>
          <p:cNvPr id="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766" y="2438400"/>
            <a:ext cx="3537267" cy="23611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603151"/>
            <a:ext cx="8458200" cy="539850"/>
          </a:xfrm>
        </p:spPr>
        <p:txBody>
          <a:bodyPr>
            <a:noAutofit/>
          </a:bodyPr>
          <a:lstStyle/>
          <a:p>
            <a:pPr algn="ctr"/>
            <a:r>
              <a:rPr lang="en-US" sz="2800" dirty="0"/>
              <a:t>What is executive order 19 ?</a:t>
            </a:r>
          </a:p>
        </p:txBody>
      </p:sp>
      <p:pic>
        <p:nvPicPr>
          <p:cNvPr id="7" name="Content Placeholder 6" descr="photo 1.JPG"/>
          <p:cNvPicPr>
            <a:picLocks noGrp="1" noChangeAspect="1"/>
          </p:cNvPicPr>
          <p:nvPr>
            <p:ph sz="quarter" idx="13"/>
          </p:nvPr>
        </p:nvPicPr>
        <p:blipFill>
          <a:blip r:embed="rId2" cstate="print"/>
          <a:stretch>
            <a:fillRect/>
          </a:stretch>
        </p:blipFill>
        <p:spPr>
          <a:xfrm>
            <a:off x="0" y="-12898"/>
            <a:ext cx="1562100" cy="1079700"/>
          </a:xfrm>
        </p:spPr>
      </p:pic>
      <p:sp>
        <p:nvSpPr>
          <p:cNvPr id="2" name="Text Placeholder 1"/>
          <p:cNvSpPr>
            <a:spLocks noGrp="1"/>
          </p:cNvSpPr>
          <p:nvPr>
            <p:ph type="body" sz="half" idx="2"/>
          </p:nvPr>
        </p:nvSpPr>
        <p:spPr>
          <a:xfrm>
            <a:off x="495300" y="1295400"/>
            <a:ext cx="8724900" cy="5562600"/>
          </a:xfrm>
        </p:spPr>
        <p:txBody>
          <a:bodyPr>
            <a:normAutofit fontScale="40000" lnSpcReduction="20000"/>
          </a:bodyPr>
          <a:lstStyle/>
          <a:p>
            <a:pPr marL="285750" indent="-285750" algn="l">
              <a:buFont typeface="Wingdings" panose="05000000000000000000" pitchFamily="2" charset="2"/>
              <a:buChar char="Ø"/>
            </a:pPr>
            <a:r>
              <a:rPr lang="en-US" sz="2300" dirty="0"/>
              <a:t>established the</a:t>
            </a:r>
            <a:r>
              <a:rPr lang="en-US" sz="2300" b="1" dirty="0"/>
              <a:t> Alabama Disaster Recovery and Resiliency Task Force </a:t>
            </a:r>
            <a:r>
              <a:rPr lang="en-US" sz="2300" dirty="0"/>
              <a:t>(the “Task Force”), to make recommendations to the Governor regarding comprehensive, strategic and long-term reforms that enhance the efficient and cost-effective delivery of emergency management services in Alabama.</a:t>
            </a:r>
          </a:p>
          <a:p>
            <a:pPr marL="285750" indent="-285750" algn="l">
              <a:buFont typeface="Wingdings" panose="05000000000000000000" pitchFamily="2" charset="2"/>
              <a:buChar char="Ø"/>
            </a:pPr>
            <a:r>
              <a:rPr lang="en-US" sz="2300" b="1" dirty="0"/>
              <a:t>the Task Force shall consists of the following members:</a:t>
            </a:r>
          </a:p>
          <a:p>
            <a:pPr marL="285750" indent="-285750" algn="l">
              <a:buFont typeface="Arial" panose="020B0604020202020204" pitchFamily="34" charset="0"/>
              <a:buChar char="•"/>
            </a:pPr>
            <a:r>
              <a:rPr lang="en-US" sz="2300" dirty="0"/>
              <a:t>The Director of the Alabama Emergency Management Agency, or his or her designee, Chair;</a:t>
            </a:r>
          </a:p>
          <a:p>
            <a:pPr marL="285750" indent="-285750" algn="l">
              <a:buFont typeface="Arial" panose="020B0604020202020204" pitchFamily="34" charset="0"/>
              <a:buChar char="•"/>
            </a:pPr>
            <a:r>
              <a:rPr lang="en-US" sz="2300" dirty="0"/>
              <a:t>The Director of the Alabama Department of Transportation, or his or her designee;</a:t>
            </a:r>
          </a:p>
          <a:p>
            <a:pPr marL="285750" indent="-285750" algn="l">
              <a:buFont typeface="Arial" panose="020B0604020202020204" pitchFamily="34" charset="0"/>
              <a:buChar char="•"/>
            </a:pPr>
            <a:r>
              <a:rPr lang="en-US" sz="2300" dirty="0"/>
              <a:t>The Commissioner of Insurance, or his or her designee;</a:t>
            </a:r>
          </a:p>
          <a:p>
            <a:pPr marL="285750" indent="-285750" algn="l">
              <a:buFont typeface="Arial" panose="020B0604020202020204" pitchFamily="34" charset="0"/>
              <a:buChar char="•"/>
            </a:pPr>
            <a:r>
              <a:rPr lang="en-US" sz="2300" dirty="0"/>
              <a:t>The Director of the Alabama Department of Economic and Community Affairs, or his or her designee;</a:t>
            </a:r>
          </a:p>
          <a:p>
            <a:pPr marL="285750" indent="-285750" algn="l">
              <a:buFont typeface="Arial" panose="020B0604020202020204" pitchFamily="34" charset="0"/>
              <a:buChar char="•"/>
            </a:pPr>
            <a:r>
              <a:rPr lang="en-US" sz="2300" dirty="0"/>
              <a:t>The Adjutant General, or his or her designee;</a:t>
            </a:r>
          </a:p>
          <a:p>
            <a:pPr marL="285750" indent="-285750" algn="l">
              <a:buFont typeface="Arial" panose="020B0604020202020204" pitchFamily="34" charset="0"/>
              <a:buChar char="•"/>
            </a:pPr>
            <a:r>
              <a:rPr lang="en-US" sz="2300" dirty="0"/>
              <a:t>The Finance Director, or his or her designee;</a:t>
            </a:r>
          </a:p>
          <a:p>
            <a:pPr marL="285750" indent="-285750" algn="l">
              <a:buFont typeface="Arial" panose="020B0604020202020204" pitchFamily="34" charset="0"/>
              <a:buChar char="•"/>
            </a:pPr>
            <a:r>
              <a:rPr lang="en-US" sz="2300" dirty="0"/>
              <a:t>The State Forester, or his or her designee;</a:t>
            </a:r>
          </a:p>
          <a:p>
            <a:pPr marL="285750" indent="-285750" algn="l">
              <a:buFont typeface="Arial" panose="020B0604020202020204" pitchFamily="34" charset="0"/>
              <a:buChar char="•"/>
            </a:pPr>
            <a:r>
              <a:rPr lang="en-US" sz="2300" dirty="0"/>
              <a:t>The Director of the Serve Alabama Office, or his or her designee;</a:t>
            </a:r>
          </a:p>
          <a:p>
            <a:pPr marL="285750" indent="-285750" algn="l">
              <a:buFont typeface="Arial" panose="020B0604020202020204" pitchFamily="34" charset="0"/>
              <a:buChar char="•"/>
            </a:pPr>
            <a:r>
              <a:rPr lang="en-US" sz="2300" dirty="0"/>
              <a:t>One member representing the Alabama Senate, appointed by the President Pro Tempore;</a:t>
            </a:r>
          </a:p>
          <a:p>
            <a:pPr marL="285750" indent="-285750" algn="l">
              <a:buFont typeface="Arial" panose="020B0604020202020204" pitchFamily="34" charset="0"/>
              <a:buChar char="•"/>
            </a:pPr>
            <a:r>
              <a:rPr lang="en-US" sz="2300" dirty="0"/>
              <a:t>One member representing the Alabama House of Representatives, appointed by the Speaker of the House;</a:t>
            </a:r>
          </a:p>
          <a:p>
            <a:pPr marL="285750" indent="-285750" algn="l">
              <a:buFont typeface="Arial" panose="020B0604020202020204" pitchFamily="34" charset="0"/>
              <a:buChar char="•"/>
            </a:pPr>
            <a:r>
              <a:rPr lang="en-US" sz="2300" b="1" u="sng" dirty="0"/>
              <a:t>One County Commissioner, appointed by the Alabama Association of County Commissions</a:t>
            </a:r>
            <a:r>
              <a:rPr lang="en-US" sz="2300" dirty="0"/>
              <a:t>;</a:t>
            </a:r>
          </a:p>
          <a:p>
            <a:pPr marL="285750" indent="-285750" algn="l">
              <a:buFont typeface="Arial" panose="020B0604020202020204" pitchFamily="34" charset="0"/>
              <a:buChar char="•"/>
            </a:pPr>
            <a:r>
              <a:rPr lang="en-US" sz="2300" dirty="0"/>
              <a:t>One Mayor or Member of a City Council, appointed by the League of Municipalities;</a:t>
            </a:r>
          </a:p>
          <a:p>
            <a:pPr marL="285750" indent="-285750" algn="l">
              <a:buFont typeface="Arial" panose="020B0604020202020204" pitchFamily="34" charset="0"/>
              <a:buChar char="•"/>
            </a:pPr>
            <a:r>
              <a:rPr lang="en-US" sz="2300" b="1" u="sng" dirty="0"/>
              <a:t>One County Engineer, appointed by the Association of County Engineers of Alabama;</a:t>
            </a:r>
          </a:p>
          <a:p>
            <a:pPr marL="285750" indent="-285750" algn="l">
              <a:buFont typeface="Arial" panose="020B0604020202020204" pitchFamily="34" charset="0"/>
              <a:buChar char="•"/>
            </a:pPr>
            <a:r>
              <a:rPr lang="en-US" sz="2300" b="1" u="sng" dirty="0"/>
              <a:t>One County Emergency Manager, appointed by the Alabama Association of Emergency Managers</a:t>
            </a:r>
            <a:r>
              <a:rPr lang="en-US" sz="2300" dirty="0"/>
              <a:t>;</a:t>
            </a:r>
          </a:p>
          <a:p>
            <a:pPr marL="285750" indent="-285750" algn="l">
              <a:buFont typeface="Arial" panose="020B0604020202020204" pitchFamily="34" charset="0"/>
              <a:buChar char="•"/>
            </a:pPr>
            <a:r>
              <a:rPr lang="en-US" sz="2300" dirty="0"/>
              <a:t>One member representing a Rural Electric Cooperative, appointed by the Alabama Rural Electric Association;</a:t>
            </a:r>
          </a:p>
          <a:p>
            <a:pPr marL="285750" indent="-285750" algn="l">
              <a:buFont typeface="Arial" panose="020B0604020202020204" pitchFamily="34" charset="0"/>
              <a:buChar char="•"/>
            </a:pPr>
            <a:r>
              <a:rPr lang="en-US" sz="2300" dirty="0"/>
              <a:t>One member representing the insurance community, appointed by the Governor;</a:t>
            </a:r>
          </a:p>
          <a:p>
            <a:pPr marL="285750" indent="-285750" algn="l">
              <a:buFont typeface="Arial" panose="020B0604020202020204" pitchFamily="34" charset="0"/>
              <a:buChar char="•"/>
            </a:pPr>
            <a:r>
              <a:rPr lang="en-US" sz="2300" dirty="0"/>
              <a:t>One member representing a power distribution company, appointed by the Governor;</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pic>
        <p:nvPicPr>
          <p:cNvPr id="8" name="Content Placeholder 7" descr="photo 2.JPG"/>
          <p:cNvPicPr>
            <a:picLocks noGrp="1" noChangeAspect="1"/>
          </p:cNvPicPr>
          <p:nvPr>
            <p:ph sz="quarter" idx="4294967295"/>
          </p:nvPr>
        </p:nvPicPr>
        <p:blipFill>
          <a:blip r:embed="rId3" cstate="print"/>
          <a:stretch>
            <a:fillRect/>
          </a:stretch>
        </p:blipFill>
        <p:spPr>
          <a:xfrm>
            <a:off x="7581900" y="-12898"/>
            <a:ext cx="1562100" cy="101394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332" y="618519"/>
            <a:ext cx="7773338" cy="1134082"/>
          </a:xfrm>
        </p:spPr>
        <p:txBody>
          <a:bodyPr>
            <a:normAutofit/>
          </a:bodyPr>
          <a:lstStyle/>
          <a:p>
            <a:pPr algn="ctr"/>
            <a:r>
              <a:rPr lang="en-US" sz="2800" dirty="0"/>
              <a:t>County Representation</a:t>
            </a:r>
          </a:p>
        </p:txBody>
      </p:sp>
      <p:pic>
        <p:nvPicPr>
          <p:cNvPr id="8" name="Content Placeholder 7"/>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380823" y="1981200"/>
            <a:ext cx="2963311" cy="2260522"/>
          </a:xfr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823" y="4343400"/>
            <a:ext cx="2974587" cy="2048627"/>
          </a:xfrm>
          <a:prstGeom prst="rect">
            <a:avLst/>
          </a:prstGeom>
        </p:spPr>
      </p:pic>
      <p:sp>
        <p:nvSpPr>
          <p:cNvPr id="2" name="Content Placeholder 1"/>
          <p:cNvSpPr>
            <a:spLocks noGrp="1"/>
          </p:cNvSpPr>
          <p:nvPr>
            <p:ph sz="quarter" idx="13"/>
          </p:nvPr>
        </p:nvSpPr>
        <p:spPr>
          <a:xfrm>
            <a:off x="104880" y="2529668"/>
            <a:ext cx="5257800" cy="3424107"/>
          </a:xfrm>
        </p:spPr>
        <p:txBody>
          <a:bodyPr>
            <a:normAutofit/>
          </a:bodyPr>
          <a:lstStyle/>
          <a:p>
            <a:r>
              <a:rPr lang="en-US" sz="1800" dirty="0"/>
              <a:t>ACCA STAFF LIASION- chase cobb</a:t>
            </a:r>
          </a:p>
          <a:p>
            <a:r>
              <a:rPr lang="en-US" sz="1800" dirty="0"/>
              <a:t>Commissioner Dean Smith, Coffee county</a:t>
            </a:r>
          </a:p>
          <a:p>
            <a:r>
              <a:rPr lang="en-US" sz="1800" dirty="0"/>
              <a:t>Eric jones, </a:t>
            </a:r>
            <a:r>
              <a:rPr lang="en-US" sz="1800" dirty="0" err="1"/>
              <a:t>elmore</a:t>
            </a:r>
            <a:r>
              <a:rPr lang="en-US" sz="1800" dirty="0"/>
              <a:t> co ema</a:t>
            </a:r>
          </a:p>
          <a:p>
            <a:r>
              <a:rPr lang="en-US" sz="1800" dirty="0" err="1"/>
              <a:t>JoNathon</a:t>
            </a:r>
            <a:r>
              <a:rPr lang="en-US" sz="1800" dirty="0"/>
              <a:t> </a:t>
            </a:r>
            <a:r>
              <a:rPr lang="en-US" sz="1800" dirty="0" err="1"/>
              <a:t>Gaddy</a:t>
            </a:r>
            <a:r>
              <a:rPr lang="en-US" sz="1800" dirty="0"/>
              <a:t>, Calhoun co EMA</a:t>
            </a:r>
          </a:p>
          <a:p>
            <a:r>
              <a:rPr lang="en-US" sz="1800" dirty="0"/>
              <a:t>Richie </a:t>
            </a:r>
            <a:r>
              <a:rPr lang="en-US" sz="1800" dirty="0" err="1"/>
              <a:t>beyer</a:t>
            </a:r>
            <a:r>
              <a:rPr lang="en-US" sz="1800" dirty="0"/>
              <a:t>, </a:t>
            </a:r>
            <a:r>
              <a:rPr lang="en-US" sz="1800" dirty="0" err="1"/>
              <a:t>elmore</a:t>
            </a:r>
            <a:r>
              <a:rPr lang="en-US" sz="1800" dirty="0"/>
              <a:t> county engineer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0730" y="304800"/>
            <a:ext cx="7773338" cy="692661"/>
          </a:xfrm>
        </p:spPr>
        <p:txBody>
          <a:bodyPr>
            <a:normAutofit/>
          </a:bodyPr>
          <a:lstStyle/>
          <a:p>
            <a:r>
              <a:rPr lang="en-US" sz="2800" dirty="0"/>
              <a:t>Conducting of business</a:t>
            </a:r>
          </a:p>
        </p:txBody>
      </p:sp>
      <p:sp>
        <p:nvSpPr>
          <p:cNvPr id="2" name="Content Placeholder 1"/>
          <p:cNvSpPr>
            <a:spLocks noGrp="1"/>
          </p:cNvSpPr>
          <p:nvPr>
            <p:ph sz="quarter" idx="13"/>
          </p:nvPr>
        </p:nvSpPr>
        <p:spPr>
          <a:xfrm>
            <a:off x="1295400" y="997461"/>
            <a:ext cx="7162800" cy="3650739"/>
          </a:xfrm>
        </p:spPr>
        <p:txBody>
          <a:bodyPr/>
          <a:lstStyle/>
          <a:p>
            <a:r>
              <a:rPr lang="en-US" sz="1800" dirty="0"/>
              <a:t>Taskforce established 3 committees to look at issues;</a:t>
            </a:r>
          </a:p>
          <a:p>
            <a:pPr>
              <a:buFont typeface="Wingdings" panose="05000000000000000000" pitchFamily="2" charset="2"/>
              <a:buChar char="ü"/>
            </a:pPr>
            <a:r>
              <a:rPr lang="en-US" sz="1800" dirty="0"/>
              <a:t>Recovery and resiliency committee- </a:t>
            </a:r>
            <a:r>
              <a:rPr lang="en-US" sz="1800" dirty="0" err="1"/>
              <a:t>todd</a:t>
            </a:r>
            <a:r>
              <a:rPr lang="en-US" sz="1800" dirty="0"/>
              <a:t> Greeson, chair</a:t>
            </a:r>
          </a:p>
          <a:p>
            <a:pPr>
              <a:buFont typeface="Wingdings" panose="05000000000000000000" pitchFamily="2" charset="2"/>
              <a:buChar char="ü"/>
            </a:pPr>
            <a:r>
              <a:rPr lang="en-US" sz="1800" dirty="0"/>
              <a:t>Funding and sustainability committee- lee helms, chair</a:t>
            </a:r>
          </a:p>
          <a:p>
            <a:pPr>
              <a:buFont typeface="Wingdings" panose="05000000000000000000" pitchFamily="2" charset="2"/>
              <a:buChar char="ü"/>
            </a:pPr>
            <a:r>
              <a:rPr lang="en-US" sz="1800" dirty="0"/>
              <a:t>Administration and operation committee- Richie </a:t>
            </a:r>
            <a:r>
              <a:rPr lang="en-US" sz="1800" dirty="0" err="1"/>
              <a:t>beyer</a:t>
            </a:r>
            <a:r>
              <a:rPr lang="en-US" sz="1800" dirty="0"/>
              <a:t>, chair</a:t>
            </a:r>
          </a:p>
          <a:p>
            <a:pPr>
              <a:buFont typeface="Wingdings" panose="05000000000000000000" pitchFamily="2" charset="2"/>
              <a:buChar char="ü"/>
            </a:pPr>
            <a:endParaRPr lang="en-US" sz="1800" dirty="0"/>
          </a:p>
          <a:p>
            <a:r>
              <a:rPr lang="en-US" sz="1800" dirty="0"/>
              <a:t>Taskforce and committees had face to face meetings, email exchanges and a teleconference to accomplish initial set of recommendations</a:t>
            </a:r>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800600"/>
            <a:ext cx="3305031" cy="2046514"/>
          </a:xfrm>
          <a:prstGeom prst="rect">
            <a:avLst/>
          </a:prstGeom>
        </p:spPr>
      </p:pic>
      <p:pic>
        <p:nvPicPr>
          <p:cNvPr id="7" name="Content Placeholder 7" descr="photo 2.JPG"/>
          <p:cNvPicPr>
            <a:picLocks noChangeAspect="1"/>
          </p:cNvPicPr>
          <p:nvPr/>
        </p:nvPicPr>
        <p:blipFill>
          <a:blip r:embed="rId3" cstate="print"/>
          <a:stretch>
            <a:fillRect/>
          </a:stretch>
        </p:blipFill>
        <p:spPr>
          <a:xfrm>
            <a:off x="228600" y="4800600"/>
            <a:ext cx="3581400" cy="2046514"/>
          </a:xfrm>
          <a:prstGeom prst="rect">
            <a:avLst/>
          </a:prstGeom>
        </p:spPr>
      </p:pic>
    </p:spTree>
    <p:extLst>
      <p:ext uri="{BB962C8B-B14F-4D97-AF65-F5344CB8AC3E}">
        <p14:creationId xmlns:p14="http://schemas.microsoft.com/office/powerpoint/2010/main" val="2931586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6216" y="533400"/>
            <a:ext cx="7773338" cy="1071695"/>
          </a:xfrm>
        </p:spPr>
        <p:txBody>
          <a:bodyPr>
            <a:normAutofit/>
          </a:bodyPr>
          <a:lstStyle/>
          <a:p>
            <a:r>
              <a:rPr lang="en-US" sz="2800" dirty="0"/>
              <a:t>Outcomes of taskforce- work remains</a:t>
            </a:r>
          </a:p>
        </p:txBody>
      </p:sp>
      <p:sp>
        <p:nvSpPr>
          <p:cNvPr id="2" name="Content Placeholder 1"/>
          <p:cNvSpPr>
            <a:spLocks noGrp="1"/>
          </p:cNvSpPr>
          <p:nvPr>
            <p:ph sz="quarter" idx="13"/>
          </p:nvPr>
        </p:nvSpPr>
        <p:spPr>
          <a:xfrm>
            <a:off x="3364154" y="1783339"/>
            <a:ext cx="5105400" cy="4922260"/>
          </a:xfrm>
        </p:spPr>
        <p:txBody>
          <a:bodyPr>
            <a:normAutofit fontScale="92500" lnSpcReduction="10000"/>
          </a:bodyPr>
          <a:lstStyle/>
          <a:p>
            <a:r>
              <a:rPr lang="en-US" dirty="0"/>
              <a:t>Initial recommendations of taskforce due on November 30, 2016;</a:t>
            </a:r>
          </a:p>
          <a:p>
            <a:r>
              <a:rPr lang="en-US" dirty="0"/>
              <a:t>Continued work needed to ensure appropriate recovery and resiliency efforts are in place for the citizens of the state;</a:t>
            </a:r>
          </a:p>
          <a:p>
            <a:r>
              <a:rPr lang="en-US" dirty="0"/>
              <a:t>Continued monitoring and response needed as </a:t>
            </a:r>
            <a:r>
              <a:rPr lang="en-US" dirty="0" err="1"/>
              <a:t>fema</a:t>
            </a:r>
            <a:r>
              <a:rPr lang="en-US" dirty="0"/>
              <a:t>, the new administration, and congress progress with the “deductible” discussion;</a:t>
            </a:r>
          </a:p>
          <a:p>
            <a:r>
              <a:rPr lang="en-US" dirty="0"/>
              <a:t>As with roads and bridges, find a sustainable funding source for disaster fund/ preparation.</a:t>
            </a:r>
          </a:p>
          <a:p>
            <a:endParaRPr lang="en-US" dirty="0"/>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495800"/>
            <a:ext cx="2946399" cy="2209799"/>
          </a:xfrm>
          <a:prstGeom prst="rect">
            <a:avLst/>
          </a:prstGeom>
        </p:spPr>
      </p:pic>
      <p:pic>
        <p:nvPicPr>
          <p:cNvPr id="7" name="Content Placeholder 6" descr="photo 1.JPG"/>
          <p:cNvPicPr>
            <a:picLocks noChangeAspect="1"/>
          </p:cNvPicPr>
          <p:nvPr/>
        </p:nvPicPr>
        <p:blipFill>
          <a:blip r:embed="rId3" cstate="print"/>
          <a:stretch>
            <a:fillRect/>
          </a:stretch>
        </p:blipFill>
        <p:spPr>
          <a:xfrm>
            <a:off x="232229" y="1783339"/>
            <a:ext cx="2982437" cy="1843522"/>
          </a:xfrm>
          <a:prstGeom prst="rect">
            <a:avLst/>
          </a:prstGeom>
        </p:spPr>
      </p:pic>
    </p:spTree>
    <p:extLst>
      <p:ext uri="{BB962C8B-B14F-4D97-AF65-F5344CB8AC3E}">
        <p14:creationId xmlns:p14="http://schemas.microsoft.com/office/powerpoint/2010/main" val="188688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Alabama Disaster Recovery and Resiliency Task Force initial recommendations</a:t>
            </a:r>
          </a:p>
        </p:txBody>
      </p:sp>
      <p:pic>
        <p:nvPicPr>
          <p:cNvPr id="8" name="Content Placeholder 7" descr="photo 2.JPG"/>
          <p:cNvPicPr>
            <a:picLocks noGrp="1" noChangeAspect="1"/>
          </p:cNvPicPr>
          <p:nvPr>
            <p:ph sz="quarter" idx="4294967295"/>
          </p:nvPr>
        </p:nvPicPr>
        <p:blipFill>
          <a:blip r:embed="rId2" cstate="print"/>
          <a:stretch>
            <a:fillRect/>
          </a:stretch>
        </p:blipFill>
        <p:spPr>
          <a:xfrm>
            <a:off x="7924800" y="0"/>
            <a:ext cx="1219200" cy="792163"/>
          </a:xfr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6" y="6163444"/>
            <a:ext cx="1232835" cy="694555"/>
          </a:xfrm>
          <a:prstGeom prst="rect">
            <a:avLst/>
          </a:prstGeom>
        </p:spPr>
      </p:pic>
      <p:pic>
        <p:nvPicPr>
          <p:cNvPr id="10"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1932" y="6163443"/>
            <a:ext cx="1368439" cy="694557"/>
          </a:xfrm>
          <a:prstGeom prst="rect">
            <a:avLst/>
          </a:prstGeom>
        </p:spPr>
      </p:pic>
      <p:pic>
        <p:nvPicPr>
          <p:cNvPr id="11" name="Content Placeholder 6" descr="photo 1.JPG"/>
          <p:cNvPicPr>
            <a:picLocks noChangeAspect="1"/>
          </p:cNvPicPr>
          <p:nvPr/>
        </p:nvPicPr>
        <p:blipFill>
          <a:blip r:embed="rId5" cstate="print"/>
          <a:stretch>
            <a:fillRect/>
          </a:stretch>
        </p:blipFill>
        <p:spPr>
          <a:xfrm>
            <a:off x="2" y="0"/>
            <a:ext cx="1202629" cy="791716"/>
          </a:xfrm>
          <a:prstGeom prst="rect">
            <a:avLst/>
          </a:prstGeom>
        </p:spPr>
      </p:pic>
      <p:sp>
        <p:nvSpPr>
          <p:cNvPr id="2" name="Content Placeholder 1"/>
          <p:cNvSpPr>
            <a:spLocks noGrp="1"/>
          </p:cNvSpPr>
          <p:nvPr>
            <p:ph sz="quarter" idx="13"/>
          </p:nvPr>
        </p:nvSpPr>
        <p:spPr>
          <a:xfrm>
            <a:off x="600846" y="1983873"/>
            <a:ext cx="7772870" cy="3883528"/>
          </a:xfrm>
        </p:spPr>
        <p:txBody>
          <a:bodyPr>
            <a:normAutofit/>
          </a:bodyPr>
          <a:lstStyle/>
          <a:p>
            <a:pPr algn="ctr"/>
            <a:r>
              <a:rPr lang="en-US" sz="1800" b="1" u="sng" dirty="0"/>
              <a:t>Recovery and Resiliency committee </a:t>
            </a:r>
          </a:p>
          <a:p>
            <a:endParaRPr lang="en-US" sz="1800" dirty="0"/>
          </a:p>
          <a:p>
            <a:pPr marL="342900" indent="-342900">
              <a:buFont typeface="+mj-lt"/>
              <a:buAutoNum type="arabicParenR"/>
            </a:pPr>
            <a:r>
              <a:rPr lang="en-US" sz="1800" dirty="0"/>
              <a:t>recommend the governor include disaster recovery tax incentive and credit language in his 2017 legislative agenda;</a:t>
            </a:r>
          </a:p>
          <a:p>
            <a:pPr marL="342900" indent="-342900">
              <a:buFont typeface="+mj-lt"/>
              <a:buAutoNum type="arabicParenR"/>
            </a:pPr>
            <a:r>
              <a:rPr lang="en-US" sz="1800" dirty="0"/>
              <a:t>Recommend the governor promote and encourage emergency preparedness, response and recovery training for state and local elected officials and department heads through the county government Education institute, Alabama league of municipalities and other available avenues;</a:t>
            </a:r>
          </a:p>
          <a:p>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Alabama Disaster Recovery and Resiliency Task Force initial recommendations</a:t>
            </a:r>
          </a:p>
        </p:txBody>
      </p:sp>
      <p:pic>
        <p:nvPicPr>
          <p:cNvPr id="8" name="Content Placeholder 7" descr="photo 2.JPG"/>
          <p:cNvPicPr>
            <a:picLocks noGrp="1" noChangeAspect="1"/>
          </p:cNvPicPr>
          <p:nvPr>
            <p:ph sz="quarter" idx="4294967295"/>
          </p:nvPr>
        </p:nvPicPr>
        <p:blipFill>
          <a:blip r:embed="rId2" cstate="print"/>
          <a:stretch>
            <a:fillRect/>
          </a:stretch>
        </p:blipFill>
        <p:spPr>
          <a:xfrm>
            <a:off x="7924800" y="0"/>
            <a:ext cx="1219200" cy="792163"/>
          </a:xfr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6" y="6163444"/>
            <a:ext cx="1232835" cy="694555"/>
          </a:xfrm>
          <a:prstGeom prst="rect">
            <a:avLst/>
          </a:prstGeom>
        </p:spPr>
      </p:pic>
      <p:pic>
        <p:nvPicPr>
          <p:cNvPr id="10"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1932" y="6163443"/>
            <a:ext cx="1368439" cy="694557"/>
          </a:xfrm>
          <a:prstGeom prst="rect">
            <a:avLst/>
          </a:prstGeom>
        </p:spPr>
      </p:pic>
      <p:pic>
        <p:nvPicPr>
          <p:cNvPr id="11" name="Content Placeholder 6" descr="photo 1.JPG"/>
          <p:cNvPicPr>
            <a:picLocks noChangeAspect="1"/>
          </p:cNvPicPr>
          <p:nvPr/>
        </p:nvPicPr>
        <p:blipFill>
          <a:blip r:embed="rId5" cstate="print"/>
          <a:stretch>
            <a:fillRect/>
          </a:stretch>
        </p:blipFill>
        <p:spPr>
          <a:xfrm>
            <a:off x="2" y="0"/>
            <a:ext cx="1202629" cy="791716"/>
          </a:xfrm>
          <a:prstGeom prst="rect">
            <a:avLst/>
          </a:prstGeom>
        </p:spPr>
      </p:pic>
      <p:sp>
        <p:nvSpPr>
          <p:cNvPr id="2" name="Content Placeholder 1"/>
          <p:cNvSpPr>
            <a:spLocks noGrp="1"/>
          </p:cNvSpPr>
          <p:nvPr>
            <p:ph sz="quarter" idx="13"/>
          </p:nvPr>
        </p:nvSpPr>
        <p:spPr>
          <a:xfrm>
            <a:off x="685330" y="2057400"/>
            <a:ext cx="7772870" cy="4105595"/>
          </a:xfrm>
        </p:spPr>
        <p:txBody>
          <a:bodyPr>
            <a:normAutofit/>
          </a:bodyPr>
          <a:lstStyle/>
          <a:p>
            <a:pPr algn="ctr"/>
            <a:r>
              <a:rPr lang="en-US" sz="1800" b="1" u="sng" dirty="0"/>
              <a:t>Funding and sustainability committee</a:t>
            </a:r>
          </a:p>
          <a:p>
            <a:endParaRPr lang="en-US" sz="1800" dirty="0"/>
          </a:p>
          <a:p>
            <a:pPr marL="342900" indent="-342900">
              <a:buFont typeface="+mj-lt"/>
              <a:buAutoNum type="arabicParenR" startAt="3"/>
            </a:pPr>
            <a:r>
              <a:rPr lang="en-US" sz="1800" dirty="0"/>
              <a:t>Recommend the governor establish, based on recommendations from the Alabama emergency management director, eligibility requirements for applicants to receive state funding for the non-federal cost share required for public assistance projects following a federally declared disaster. Such requirements should be linked to the Alabama emergency management accreditation program recommended by the Administrative and Operations Committee;</a:t>
            </a:r>
          </a:p>
          <a:p>
            <a:endParaRPr lang="en-US" sz="1800" dirty="0"/>
          </a:p>
        </p:txBody>
      </p:sp>
    </p:spTree>
    <p:extLst>
      <p:ext uri="{BB962C8B-B14F-4D97-AF65-F5344CB8AC3E}">
        <p14:creationId xmlns:p14="http://schemas.microsoft.com/office/powerpoint/2010/main" val="421964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Alabama Disaster Recovery and Resiliency Task Force initial recommendations</a:t>
            </a:r>
          </a:p>
        </p:txBody>
      </p:sp>
      <p:pic>
        <p:nvPicPr>
          <p:cNvPr id="8" name="Content Placeholder 7" descr="photo 2.JPG"/>
          <p:cNvPicPr>
            <a:picLocks noGrp="1" noChangeAspect="1"/>
          </p:cNvPicPr>
          <p:nvPr>
            <p:ph sz="quarter" idx="4294967295"/>
          </p:nvPr>
        </p:nvPicPr>
        <p:blipFill>
          <a:blip r:embed="rId2" cstate="print"/>
          <a:stretch>
            <a:fillRect/>
          </a:stretch>
        </p:blipFill>
        <p:spPr>
          <a:xfrm>
            <a:off x="7924800" y="0"/>
            <a:ext cx="1219200" cy="792163"/>
          </a:xfr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6" y="6163444"/>
            <a:ext cx="1232835" cy="694555"/>
          </a:xfrm>
          <a:prstGeom prst="rect">
            <a:avLst/>
          </a:prstGeom>
        </p:spPr>
      </p:pic>
      <p:pic>
        <p:nvPicPr>
          <p:cNvPr id="10"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1932" y="6163443"/>
            <a:ext cx="1368439" cy="694557"/>
          </a:xfrm>
          <a:prstGeom prst="rect">
            <a:avLst/>
          </a:prstGeom>
        </p:spPr>
      </p:pic>
      <p:pic>
        <p:nvPicPr>
          <p:cNvPr id="11" name="Content Placeholder 6" descr="photo 1.JPG"/>
          <p:cNvPicPr>
            <a:picLocks noChangeAspect="1"/>
          </p:cNvPicPr>
          <p:nvPr/>
        </p:nvPicPr>
        <p:blipFill>
          <a:blip r:embed="rId5" cstate="print"/>
          <a:stretch>
            <a:fillRect/>
          </a:stretch>
        </p:blipFill>
        <p:spPr>
          <a:xfrm>
            <a:off x="2" y="0"/>
            <a:ext cx="1202629" cy="791716"/>
          </a:xfrm>
          <a:prstGeom prst="rect">
            <a:avLst/>
          </a:prstGeom>
        </p:spPr>
      </p:pic>
      <p:sp>
        <p:nvSpPr>
          <p:cNvPr id="2" name="Content Placeholder 1"/>
          <p:cNvSpPr>
            <a:spLocks noGrp="1"/>
          </p:cNvSpPr>
          <p:nvPr>
            <p:ph sz="quarter" idx="13"/>
          </p:nvPr>
        </p:nvSpPr>
        <p:spPr>
          <a:xfrm>
            <a:off x="685330" y="1905000"/>
            <a:ext cx="7772870" cy="4257995"/>
          </a:xfrm>
        </p:spPr>
        <p:txBody>
          <a:bodyPr>
            <a:normAutofit fontScale="92500"/>
          </a:bodyPr>
          <a:lstStyle/>
          <a:p>
            <a:pPr algn="ctr"/>
            <a:r>
              <a:rPr lang="en-US" sz="1800" b="1" u="sng" dirty="0"/>
              <a:t>Funding and sustainability committee- </a:t>
            </a:r>
            <a:r>
              <a:rPr lang="en-US" sz="1800" b="1" u="sng" dirty="0" err="1"/>
              <a:t>cont</a:t>
            </a:r>
            <a:r>
              <a:rPr lang="en-US" sz="1800" b="1" u="sng" dirty="0"/>
              <a:t>’</a:t>
            </a:r>
          </a:p>
          <a:p>
            <a:endParaRPr lang="en-US" sz="1800" dirty="0"/>
          </a:p>
          <a:p>
            <a:pPr marL="342900" indent="-342900">
              <a:buFont typeface="+mj-lt"/>
              <a:buAutoNum type="arabicParenR" startAt="4"/>
            </a:pPr>
            <a:r>
              <a:rPr lang="en-US" sz="1800" dirty="0"/>
              <a:t>Recommend the governor extend the work of the task force so it may actively seek funding avenues for the state disaster fund, including revenue to support individual assistance as recommended by the administration and operations committee;</a:t>
            </a:r>
          </a:p>
          <a:p>
            <a:pPr marL="342900" indent="-342900">
              <a:buFont typeface="+mj-lt"/>
              <a:buAutoNum type="arabicParenR" startAt="4"/>
            </a:pPr>
            <a:r>
              <a:rPr lang="en-US" sz="1800" dirty="0"/>
              <a:t>Recommend the governor formalize a working group to include Alabama ema, Alabama dept of insurance, Alabama dept of risk management, association of county commissions of Alabama, and the Alabama league of municipalities to work cooperatively to fully explore and make recommendations on the use of property insurance to offset impacts to federal and state governments;</a:t>
            </a:r>
          </a:p>
          <a:p>
            <a:endParaRPr lang="en-US" sz="1800" dirty="0"/>
          </a:p>
        </p:txBody>
      </p:sp>
    </p:spTree>
    <p:extLst>
      <p:ext uri="{BB962C8B-B14F-4D97-AF65-F5344CB8AC3E}">
        <p14:creationId xmlns:p14="http://schemas.microsoft.com/office/powerpoint/2010/main" val="79600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Alabama Disaster Recovery and Resiliency Task Force initial recommendations</a:t>
            </a:r>
          </a:p>
        </p:txBody>
      </p:sp>
      <p:pic>
        <p:nvPicPr>
          <p:cNvPr id="8" name="Content Placeholder 7" descr="photo 2.JPG"/>
          <p:cNvPicPr>
            <a:picLocks noGrp="1" noChangeAspect="1"/>
          </p:cNvPicPr>
          <p:nvPr>
            <p:ph sz="quarter" idx="4294967295"/>
          </p:nvPr>
        </p:nvPicPr>
        <p:blipFill>
          <a:blip r:embed="rId2" cstate="print"/>
          <a:stretch>
            <a:fillRect/>
          </a:stretch>
        </p:blipFill>
        <p:spPr>
          <a:xfrm>
            <a:off x="7924800" y="0"/>
            <a:ext cx="1219200" cy="792163"/>
          </a:xfr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6" y="6163444"/>
            <a:ext cx="1232835" cy="694555"/>
          </a:xfrm>
          <a:prstGeom prst="rect">
            <a:avLst/>
          </a:prstGeom>
        </p:spPr>
      </p:pic>
      <p:pic>
        <p:nvPicPr>
          <p:cNvPr id="10"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1932" y="6163443"/>
            <a:ext cx="1368439" cy="694557"/>
          </a:xfrm>
          <a:prstGeom prst="rect">
            <a:avLst/>
          </a:prstGeom>
        </p:spPr>
      </p:pic>
      <p:pic>
        <p:nvPicPr>
          <p:cNvPr id="11" name="Content Placeholder 6" descr="photo 1.JPG"/>
          <p:cNvPicPr>
            <a:picLocks noChangeAspect="1"/>
          </p:cNvPicPr>
          <p:nvPr/>
        </p:nvPicPr>
        <p:blipFill>
          <a:blip r:embed="rId5" cstate="print"/>
          <a:stretch>
            <a:fillRect/>
          </a:stretch>
        </p:blipFill>
        <p:spPr>
          <a:xfrm>
            <a:off x="2" y="0"/>
            <a:ext cx="1202629" cy="791716"/>
          </a:xfrm>
          <a:prstGeom prst="rect">
            <a:avLst/>
          </a:prstGeom>
        </p:spPr>
      </p:pic>
      <p:sp>
        <p:nvSpPr>
          <p:cNvPr id="2" name="Content Placeholder 1"/>
          <p:cNvSpPr>
            <a:spLocks noGrp="1"/>
          </p:cNvSpPr>
          <p:nvPr>
            <p:ph sz="quarter" idx="13"/>
          </p:nvPr>
        </p:nvSpPr>
        <p:spPr>
          <a:xfrm>
            <a:off x="685330" y="1905000"/>
            <a:ext cx="7772870" cy="4257995"/>
          </a:xfrm>
        </p:spPr>
        <p:txBody>
          <a:bodyPr>
            <a:normAutofit/>
          </a:bodyPr>
          <a:lstStyle/>
          <a:p>
            <a:pPr algn="ctr"/>
            <a:r>
              <a:rPr lang="en-US" sz="1800" b="1" u="sng" dirty="0"/>
              <a:t>Administrative and operations committee</a:t>
            </a:r>
          </a:p>
          <a:p>
            <a:endParaRPr lang="en-US" sz="1800" dirty="0"/>
          </a:p>
          <a:p>
            <a:pPr marL="342900" indent="-342900">
              <a:buFont typeface="+mj-lt"/>
              <a:buAutoNum type="arabicParenR" startAt="6"/>
            </a:pPr>
            <a:r>
              <a:rPr lang="en-US" sz="1800" dirty="0"/>
              <a:t>Recommend the governor endorse and include in his 2017 legislative agenda changes to the state disaster fund statute that includes financial assistance to individuals that have been impacted by disasters;</a:t>
            </a:r>
          </a:p>
          <a:p>
            <a:pPr marL="342900" indent="-342900">
              <a:buFont typeface="+mj-lt"/>
              <a:buAutoNum type="arabicParenR" startAt="6"/>
            </a:pPr>
            <a:r>
              <a:rPr lang="en-US" sz="1800" dirty="0"/>
              <a:t>Recommend the governor formalize a working group to include Alabama ema, </a:t>
            </a:r>
            <a:r>
              <a:rPr lang="en-US" sz="1800" dirty="0" err="1"/>
              <a:t>aldot</a:t>
            </a:r>
            <a:r>
              <a:rPr lang="en-US" sz="1800" dirty="0"/>
              <a:t>, and municipal and county officials to develop a mutually acceptable operations plan for the removal of storm debris deposited on the right-of-ways of state maintained roads and bridges;</a:t>
            </a:r>
          </a:p>
          <a:p>
            <a:endParaRPr lang="en-US" sz="1800" dirty="0"/>
          </a:p>
        </p:txBody>
      </p:sp>
    </p:spTree>
    <p:extLst>
      <p:ext uri="{BB962C8B-B14F-4D97-AF65-F5344CB8AC3E}">
        <p14:creationId xmlns:p14="http://schemas.microsoft.com/office/powerpoint/2010/main" val="220455556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382</TotalTime>
  <Words>852</Words>
  <Application>Microsoft Office PowerPoint</Application>
  <PresentationFormat>On-screen Show (4:3)</PresentationFormat>
  <Paragraphs>66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Tw Cen MT</vt:lpstr>
      <vt:lpstr>Wingdings</vt:lpstr>
      <vt:lpstr>Droplet</vt:lpstr>
      <vt:lpstr>Executive order 19 Alabama Disaster recovery and resiliency taskforce</vt:lpstr>
      <vt:lpstr>What is executive order 19 ?</vt:lpstr>
      <vt:lpstr>County Representation</vt:lpstr>
      <vt:lpstr>Conducting of business</vt:lpstr>
      <vt:lpstr>Outcomes of taskforce- work remains</vt:lpstr>
      <vt:lpstr>Alabama Disaster Recovery and Resiliency Task Force initial recommendations</vt:lpstr>
      <vt:lpstr>Alabama Disaster Recovery and Resiliency Task Force initial recommendations</vt:lpstr>
      <vt:lpstr>Alabama Disaster Recovery and Resiliency Task Force initial recommendations</vt:lpstr>
      <vt:lpstr>Alabama Disaster Recovery and Resiliency Task Force initial recommendations</vt:lpstr>
      <vt:lpstr>Alabama Disaster Recovery and Resiliency Task Force initial recommendations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Responding to Disasters</dc:title>
  <dc:creator>Richie</dc:creator>
  <cp:lastModifiedBy>Sallie Gowan</cp:lastModifiedBy>
  <cp:revision>28</cp:revision>
  <dcterms:created xsi:type="dcterms:W3CDTF">2013-10-14T15:00:06Z</dcterms:created>
  <dcterms:modified xsi:type="dcterms:W3CDTF">2016-12-14T19:54:18Z</dcterms:modified>
</cp:coreProperties>
</file>