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0" r:id="rId3"/>
    <p:sldId id="261" r:id="rId4"/>
    <p:sldId id="262" r:id="rId5"/>
    <p:sldId id="273" r:id="rId6"/>
    <p:sldId id="274" r:id="rId7"/>
    <p:sldId id="269" r:id="rId8"/>
    <p:sldId id="263" r:id="rId9"/>
    <p:sldId id="264" r:id="rId10"/>
    <p:sldId id="265" r:id="rId11"/>
    <p:sldId id="27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p:cViewPr varScale="1">
        <p:scale>
          <a:sx n="74" d="100"/>
          <a:sy n="74" d="100"/>
        </p:scale>
        <p:origin x="49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C73D63-BF02-46E6-935D-C616F87F442E}" type="datetimeFigureOut">
              <a:rPr lang="en-US" smtClean="0">
                <a:solidFill>
                  <a:prstClr val="black">
                    <a:tint val="75000"/>
                  </a:prstClr>
                </a:solidFill>
              </a:rPr>
              <a:pPr/>
              <a:t>8/19/2015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EFBF76-EA7B-4298-A5AF-286CA6BA81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46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73D63-BF02-46E6-935D-C616F87F442E}" type="datetimeFigureOut">
              <a:rPr lang="en-US" smtClean="0">
                <a:solidFill>
                  <a:prstClr val="black">
                    <a:tint val="75000"/>
                  </a:prstClr>
                </a:solidFill>
              </a:rPr>
              <a:pPr/>
              <a:t>8/19/2015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EFBF76-EA7B-4298-A5AF-286CA6BA81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17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73D63-BF02-46E6-935D-C616F87F442E}" type="datetimeFigureOut">
              <a:rPr lang="en-US" smtClean="0">
                <a:solidFill>
                  <a:prstClr val="black">
                    <a:tint val="75000"/>
                  </a:prstClr>
                </a:solidFill>
              </a:rPr>
              <a:pPr/>
              <a:t>8/19/2015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EFBF76-EA7B-4298-A5AF-286CA6BA81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70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8763A1-1898-4AB0-BDBA-B283E5D647A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5540352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73D63-BF02-46E6-935D-C616F87F442E}" type="datetimeFigureOut">
              <a:rPr lang="en-US" smtClean="0">
                <a:solidFill>
                  <a:prstClr val="black">
                    <a:tint val="75000"/>
                  </a:prstClr>
                </a:solidFill>
              </a:rPr>
              <a:pPr/>
              <a:t>8/19/2015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EFBF76-EA7B-4298-A5AF-286CA6BA81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042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C73D63-BF02-46E6-935D-C616F87F442E}" type="datetimeFigureOut">
              <a:rPr lang="en-US" smtClean="0">
                <a:solidFill>
                  <a:prstClr val="black">
                    <a:tint val="75000"/>
                  </a:prstClr>
                </a:solidFill>
              </a:rPr>
              <a:pPr/>
              <a:t>8/19/2015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EFBF76-EA7B-4298-A5AF-286CA6BA81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0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C73D63-BF02-46E6-935D-C616F87F442E}" type="datetimeFigureOut">
              <a:rPr lang="en-US" smtClean="0">
                <a:solidFill>
                  <a:prstClr val="black">
                    <a:tint val="75000"/>
                  </a:prstClr>
                </a:solidFill>
              </a:rPr>
              <a:pPr/>
              <a:t>8/19/2015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EFBF76-EA7B-4298-A5AF-286CA6BA81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99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C73D63-BF02-46E6-935D-C616F87F442E}" type="datetimeFigureOut">
              <a:rPr lang="en-US" smtClean="0">
                <a:solidFill>
                  <a:prstClr val="black">
                    <a:tint val="75000"/>
                  </a:prstClr>
                </a:solidFill>
              </a:rPr>
              <a:pPr/>
              <a:t>8/19/2015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9EFBF76-EA7B-4298-A5AF-286CA6BA81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21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73D63-BF02-46E6-935D-C616F87F442E}" type="datetimeFigureOut">
              <a:rPr lang="en-US" smtClean="0">
                <a:solidFill>
                  <a:prstClr val="black">
                    <a:tint val="75000"/>
                  </a:prstClr>
                </a:solidFill>
              </a:rPr>
              <a:pPr/>
              <a:t>8/19/2015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EFBF76-EA7B-4298-A5AF-286CA6BA81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951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73D63-BF02-46E6-935D-C616F87F442E}" type="datetimeFigureOut">
              <a:rPr lang="en-US" smtClean="0">
                <a:solidFill>
                  <a:prstClr val="black">
                    <a:tint val="75000"/>
                  </a:prstClr>
                </a:solidFill>
              </a:rPr>
              <a:pPr/>
              <a:t>8/19/2015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EFBF76-EA7B-4298-A5AF-286CA6BA81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098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73D63-BF02-46E6-935D-C616F87F442E}" type="datetimeFigureOut">
              <a:rPr lang="en-US" smtClean="0">
                <a:solidFill>
                  <a:prstClr val="black">
                    <a:tint val="75000"/>
                  </a:prstClr>
                </a:solidFill>
              </a:rPr>
              <a:pPr/>
              <a:t>8/19/2015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EFBF76-EA7B-4298-A5AF-286CA6BA81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847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73D63-BF02-46E6-935D-C616F87F442E}" type="datetimeFigureOut">
              <a:rPr lang="en-US" smtClean="0">
                <a:solidFill>
                  <a:prstClr val="black">
                    <a:tint val="75000"/>
                  </a:prstClr>
                </a:solidFill>
              </a:rPr>
              <a:pPr/>
              <a:t>8/19/2015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EFBF76-EA7B-4298-A5AF-286CA6BA81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678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73D63-BF02-46E6-935D-C616F87F442E}" type="datetimeFigureOut">
              <a:rPr lang="en-US" smtClean="0">
                <a:solidFill>
                  <a:prstClr val="black">
                    <a:tint val="75000"/>
                  </a:prstClr>
                </a:solidFill>
              </a:rPr>
              <a:pPr/>
              <a:t>8/19/2015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FBF76-EA7B-4298-A5AF-286CA6BA81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34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452468"/>
            <a:ext cx="8229599" cy="523220"/>
          </a:xfrm>
          <a:prstGeom prst="rect">
            <a:avLst/>
          </a:prstGeom>
          <a:noFill/>
        </p:spPr>
        <p:txBody>
          <a:bodyPr wrap="square" rtlCol="0">
            <a:spAutoFit/>
          </a:bodyPr>
          <a:lstStyle/>
          <a:p>
            <a:pPr algn="ctr"/>
            <a:r>
              <a:rPr lang="en-US" sz="2800" b="1" dirty="0" smtClean="0"/>
              <a:t>FUEL UP FOR A NEW DAY: SAFE ROOMS IN ALABAMA</a:t>
            </a:r>
            <a:endParaRPr lang="en-US"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761395"/>
            <a:ext cx="7086599" cy="3334606"/>
          </a:xfrm>
          <a:prstGeom prst="rect">
            <a:avLst/>
          </a:prstGeom>
        </p:spPr>
      </p:pic>
      <p:sp>
        <p:nvSpPr>
          <p:cNvPr id="4" name="TextBox 3"/>
          <p:cNvSpPr txBox="1"/>
          <p:nvPr/>
        </p:nvSpPr>
        <p:spPr>
          <a:xfrm>
            <a:off x="6591301" y="6324600"/>
            <a:ext cx="2400300" cy="276999"/>
          </a:xfrm>
          <a:prstGeom prst="rect">
            <a:avLst/>
          </a:prstGeom>
          <a:noFill/>
        </p:spPr>
        <p:txBody>
          <a:bodyPr wrap="square" rtlCol="0">
            <a:spAutoFit/>
          </a:bodyPr>
          <a:lstStyle/>
          <a:p>
            <a:pPr algn="r"/>
            <a:r>
              <a:rPr lang="en-US" sz="1200" i="1" dirty="0" smtClean="0"/>
              <a:t>The Birmingham News Photo</a:t>
            </a:r>
            <a:endParaRPr lang="en-US" sz="1200" i="1" dirty="0"/>
          </a:p>
        </p:txBody>
      </p:sp>
    </p:spTree>
    <p:extLst>
      <p:ext uri="{BB962C8B-B14F-4D97-AF65-F5344CB8AC3E}">
        <p14:creationId xmlns:p14="http://schemas.microsoft.com/office/powerpoint/2010/main" val="2076115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1100" y="1331893"/>
            <a:ext cx="7391400" cy="954107"/>
          </a:xfrm>
          <a:prstGeom prst="rect">
            <a:avLst/>
          </a:prstGeom>
          <a:noFill/>
        </p:spPr>
        <p:txBody>
          <a:bodyPr wrap="square" rtlCol="0">
            <a:spAutoFit/>
          </a:bodyPr>
          <a:lstStyle/>
          <a:p>
            <a:pPr algn="ctr"/>
            <a:r>
              <a:rPr lang="en-US" sz="2800" b="1" dirty="0"/>
              <a:t>FUEL UP FOR A NEW DAY: STORM SHELTERS IN ALABAMA</a:t>
            </a:r>
          </a:p>
        </p:txBody>
      </p:sp>
      <p:sp>
        <p:nvSpPr>
          <p:cNvPr id="3" name="TextBox 2"/>
          <p:cNvSpPr txBox="1"/>
          <p:nvPr/>
        </p:nvSpPr>
        <p:spPr>
          <a:xfrm>
            <a:off x="914400" y="2286000"/>
            <a:ext cx="7924800"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Things you can do now to prepare:</a:t>
            </a:r>
            <a:endParaRPr lang="en-US" dirty="0"/>
          </a:p>
          <a:p>
            <a:pPr marL="742950" lvl="1" indent="-285750">
              <a:buFont typeface="Arial" panose="020B0604020202020204" pitchFamily="34" charset="0"/>
              <a:buChar char="•"/>
            </a:pPr>
            <a:r>
              <a:rPr lang="en-US" dirty="0" smtClean="0"/>
              <a:t>Be ready for the next round of funding in the event of a disaster</a:t>
            </a:r>
          </a:p>
          <a:p>
            <a:pPr marL="742950" lvl="1" indent="-285750">
              <a:buFont typeface="Arial" panose="020B0604020202020204" pitchFamily="34" charset="0"/>
              <a:buChar char="•"/>
            </a:pPr>
            <a:r>
              <a:rPr lang="en-US" dirty="0" smtClean="0"/>
              <a:t>Know whom to speak with as you work to educate you and your staff about the application process</a:t>
            </a:r>
          </a:p>
          <a:p>
            <a:pPr marL="742950" lvl="1" indent="-285750">
              <a:buFont typeface="Arial" panose="020B0604020202020204" pitchFamily="34" charset="0"/>
              <a:buChar char="•"/>
            </a:pPr>
            <a:r>
              <a:rPr lang="en-US" dirty="0" smtClean="0"/>
              <a:t>Prepare the “Letter of Intent” application ahead of time pending a disaster declaration so you will be ready to apply </a:t>
            </a:r>
          </a:p>
          <a:p>
            <a:pPr marL="742950" lvl="1" indent="-285750">
              <a:buFont typeface="Arial" panose="020B0604020202020204" pitchFamily="34" charset="0"/>
              <a:buChar char="•"/>
            </a:pPr>
            <a:r>
              <a:rPr lang="en-US" dirty="0" smtClean="0"/>
              <a:t>Ensuring that the local match (25%) is dedicated and identified ahead of time</a:t>
            </a:r>
          </a:p>
          <a:p>
            <a:pPr marL="742950" lvl="1" indent="-285750">
              <a:buFont typeface="Arial" panose="020B0604020202020204" pitchFamily="34" charset="0"/>
              <a:buChar char="•"/>
            </a:pPr>
            <a:r>
              <a:rPr lang="en-US" dirty="0" smtClean="0"/>
              <a:t>Align priority mitigation projects with the local Hazard Mitigation Plan in the event demand exceeds available HMPG funding</a:t>
            </a:r>
            <a:r>
              <a:rPr lang="en-US" smtClean="0"/>
              <a:t>.  </a:t>
            </a:r>
          </a:p>
          <a:p>
            <a:pPr lvl="1"/>
            <a:endParaRPr lang="en-US" dirty="0" smtClean="0"/>
          </a:p>
          <a:p>
            <a:pPr marL="285750" indent="-285750">
              <a:buFont typeface="Arial" panose="020B0604020202020204" pitchFamily="34" charset="0"/>
              <a:buChar char="•"/>
            </a:pPr>
            <a:r>
              <a:rPr lang="en-US" dirty="0" smtClean="0"/>
              <a:t>You </a:t>
            </a:r>
            <a:r>
              <a:rPr lang="en-US" dirty="0"/>
              <a:t>will have the opportunity tomorrow in the AAEM Breakout Session to meet Jeff Smitherman, AEMA Director of Recovery Operations, as he presents on the topic of “AEMA Regional Mitigation Plans”. Jeff will also be able to answer questions should you have any regarding the mitigation and recovery process. </a:t>
            </a:r>
          </a:p>
          <a:p>
            <a:endParaRPr lang="en-US" dirty="0"/>
          </a:p>
          <a:p>
            <a:endParaRPr lang="en-US" dirty="0"/>
          </a:p>
        </p:txBody>
      </p:sp>
    </p:spTree>
    <p:extLst>
      <p:ext uri="{BB962C8B-B14F-4D97-AF65-F5344CB8AC3E}">
        <p14:creationId xmlns:p14="http://schemas.microsoft.com/office/powerpoint/2010/main" val="1718953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447800"/>
            <a:ext cx="7391400" cy="954107"/>
          </a:xfrm>
          <a:prstGeom prst="rect">
            <a:avLst/>
          </a:prstGeom>
          <a:noFill/>
        </p:spPr>
        <p:txBody>
          <a:bodyPr wrap="square" rtlCol="0">
            <a:spAutoFit/>
          </a:bodyPr>
          <a:lstStyle/>
          <a:p>
            <a:pPr algn="ctr"/>
            <a:r>
              <a:rPr lang="en-US" sz="2800" b="1" dirty="0"/>
              <a:t>FUEL UP FOR A NEW DAY: STORM SHELTERS IN ALABAMA</a:t>
            </a:r>
          </a:p>
        </p:txBody>
      </p:sp>
      <p:sp>
        <p:nvSpPr>
          <p:cNvPr id="4" name="TextBox 3"/>
          <p:cNvSpPr txBox="1"/>
          <p:nvPr/>
        </p:nvSpPr>
        <p:spPr>
          <a:xfrm>
            <a:off x="1371600" y="2438400"/>
            <a:ext cx="6705600" cy="461665"/>
          </a:xfrm>
          <a:prstGeom prst="rect">
            <a:avLst/>
          </a:prstGeom>
          <a:noFill/>
        </p:spPr>
        <p:txBody>
          <a:bodyPr wrap="square" rtlCol="0">
            <a:spAutoFit/>
          </a:bodyPr>
          <a:lstStyle/>
          <a:p>
            <a:pPr algn="ctr"/>
            <a:r>
              <a:rPr lang="en-US" sz="2400" dirty="0" smtClean="0"/>
              <a:t>Closing Remarks</a:t>
            </a:r>
            <a:endParaRPr lang="en-US" sz="2400" dirty="0"/>
          </a:p>
        </p:txBody>
      </p:sp>
    </p:spTree>
    <p:extLst>
      <p:ext uri="{BB962C8B-B14F-4D97-AF65-F5344CB8AC3E}">
        <p14:creationId xmlns:p14="http://schemas.microsoft.com/office/powerpoint/2010/main" val="1073775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143000"/>
            <a:ext cx="7391400" cy="954107"/>
          </a:xfrm>
          <a:prstGeom prst="rect">
            <a:avLst/>
          </a:prstGeom>
          <a:noFill/>
        </p:spPr>
        <p:txBody>
          <a:bodyPr wrap="square" rtlCol="0">
            <a:spAutoFit/>
          </a:bodyPr>
          <a:lstStyle/>
          <a:p>
            <a:pPr algn="ctr"/>
            <a:r>
              <a:rPr lang="en-US" sz="2800" b="1" dirty="0"/>
              <a:t>FUEL UP FOR A NEW DAY: </a:t>
            </a:r>
            <a:r>
              <a:rPr lang="en-US" sz="2800" b="1" dirty="0" smtClean="0"/>
              <a:t>SAFE ROOMS IN </a:t>
            </a:r>
            <a:r>
              <a:rPr lang="en-US" sz="2800" b="1" dirty="0"/>
              <a:t>ALABAMA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118050"/>
            <a:ext cx="6934200" cy="4607182"/>
          </a:xfrm>
          <a:prstGeom prst="rect">
            <a:avLst/>
          </a:prstGeom>
        </p:spPr>
      </p:pic>
    </p:spTree>
    <p:extLst>
      <p:ext uri="{BB962C8B-B14F-4D97-AF65-F5344CB8AC3E}">
        <p14:creationId xmlns:p14="http://schemas.microsoft.com/office/powerpoint/2010/main" val="1361842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295400"/>
            <a:ext cx="7981950" cy="954107"/>
          </a:xfrm>
          <a:prstGeom prst="rect">
            <a:avLst/>
          </a:prstGeom>
          <a:noFill/>
        </p:spPr>
        <p:txBody>
          <a:bodyPr wrap="square" rtlCol="0">
            <a:spAutoFit/>
          </a:bodyPr>
          <a:lstStyle/>
          <a:p>
            <a:pPr algn="ctr"/>
            <a:r>
              <a:rPr lang="en-US" sz="2800" b="1" dirty="0"/>
              <a:t>FUEL UP FOR A NEW DAY: SAFE ROOMS IN ALABAMA</a:t>
            </a:r>
          </a:p>
        </p:txBody>
      </p:sp>
      <p:sp>
        <p:nvSpPr>
          <p:cNvPr id="3" name="TextBox 2"/>
          <p:cNvSpPr txBox="1"/>
          <p:nvPr/>
        </p:nvSpPr>
        <p:spPr>
          <a:xfrm>
            <a:off x="990600" y="2259032"/>
            <a:ext cx="77724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a:t>
            </a:r>
            <a:r>
              <a:rPr lang="en-US" dirty="0"/>
              <a:t>April 27, 2011, outbreak </a:t>
            </a:r>
            <a:r>
              <a:rPr lang="en-US" dirty="0" smtClean="0"/>
              <a:t>a path that stretched 1177 miles long, 20 miles wide, and an area of 23,540 square miles. </a:t>
            </a:r>
          </a:p>
          <a:p>
            <a:endParaRPr lang="en-US" dirty="0"/>
          </a:p>
          <a:p>
            <a:pPr marL="285750" indent="-285750">
              <a:buFont typeface="Arial" panose="020B0604020202020204" pitchFamily="34" charset="0"/>
              <a:buChar char="•"/>
            </a:pPr>
            <a:r>
              <a:rPr lang="en-US" dirty="0" smtClean="0"/>
              <a:t>In </a:t>
            </a:r>
            <a:r>
              <a:rPr lang="en-US" dirty="0"/>
              <a:t>total, there were </a:t>
            </a:r>
            <a:r>
              <a:rPr lang="en-US" dirty="0" smtClean="0"/>
              <a:t>62 </a:t>
            </a:r>
            <a:r>
              <a:rPr lang="en-US" dirty="0"/>
              <a:t>confirmed tornadoes across the State of Alabama</a:t>
            </a:r>
            <a:r>
              <a:rPr lang="en-US" dirty="0" smtClean="0"/>
              <a:t>.</a:t>
            </a:r>
          </a:p>
          <a:p>
            <a:endParaRPr lang="en-US" b="1" dirty="0"/>
          </a:p>
          <a:p>
            <a:r>
              <a:rPr lang="en-US" b="1" dirty="0"/>
              <a:t/>
            </a:r>
            <a:br>
              <a:rPr lang="en-US" b="1"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50" y="3676650"/>
            <a:ext cx="3810000" cy="2133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2550" y="3676650"/>
            <a:ext cx="3810000" cy="2133600"/>
          </a:xfrm>
          <a:prstGeom prst="rect">
            <a:avLst/>
          </a:prstGeom>
        </p:spPr>
      </p:pic>
      <p:sp>
        <p:nvSpPr>
          <p:cNvPr id="5" name="TextBox 4"/>
          <p:cNvSpPr txBox="1"/>
          <p:nvPr/>
        </p:nvSpPr>
        <p:spPr>
          <a:xfrm>
            <a:off x="4981575" y="6248400"/>
            <a:ext cx="3781425" cy="415498"/>
          </a:xfrm>
          <a:prstGeom prst="rect">
            <a:avLst/>
          </a:prstGeom>
          <a:noFill/>
        </p:spPr>
        <p:txBody>
          <a:bodyPr wrap="square" rtlCol="0">
            <a:spAutoFit/>
          </a:bodyPr>
          <a:lstStyle/>
          <a:p>
            <a:r>
              <a:rPr lang="en-US" sz="1050" b="1" dirty="0"/>
              <a:t>National Weather </a:t>
            </a:r>
            <a:r>
              <a:rPr lang="en-US" sz="1050" b="1" dirty="0" smtClean="0"/>
              <a:t>Service / ESRI</a:t>
            </a:r>
          </a:p>
          <a:p>
            <a:r>
              <a:rPr lang="en-US" sz="1050" dirty="0"/>
              <a:t>http://www.srh.noaa.gov/bmx/?n=event_04272011</a:t>
            </a:r>
          </a:p>
        </p:txBody>
      </p:sp>
    </p:spTree>
    <p:extLst>
      <p:ext uri="{BB962C8B-B14F-4D97-AF65-F5344CB8AC3E}">
        <p14:creationId xmlns:p14="http://schemas.microsoft.com/office/powerpoint/2010/main" val="4058383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408093"/>
            <a:ext cx="7391400" cy="954107"/>
          </a:xfrm>
          <a:prstGeom prst="rect">
            <a:avLst/>
          </a:prstGeom>
          <a:noFill/>
        </p:spPr>
        <p:txBody>
          <a:bodyPr wrap="square" rtlCol="0">
            <a:spAutoFit/>
          </a:bodyPr>
          <a:lstStyle/>
          <a:p>
            <a:pPr algn="ctr"/>
            <a:r>
              <a:rPr lang="en-US" sz="2800" b="1" dirty="0"/>
              <a:t>FUEL UP FOR A NEW DAY: SAFE ROOMS IN ALABAMA</a:t>
            </a:r>
          </a:p>
        </p:txBody>
      </p:sp>
      <p:sp>
        <p:nvSpPr>
          <p:cNvPr id="3" name="TextBox 2"/>
          <p:cNvSpPr txBox="1"/>
          <p:nvPr/>
        </p:nvSpPr>
        <p:spPr>
          <a:xfrm>
            <a:off x="1219200" y="2362200"/>
            <a:ext cx="7620000" cy="3970318"/>
          </a:xfrm>
          <a:prstGeom prst="rect">
            <a:avLst/>
          </a:prstGeom>
          <a:noFill/>
        </p:spPr>
        <p:txBody>
          <a:bodyPr wrap="square" rtlCol="0">
            <a:spAutoFit/>
          </a:bodyPr>
          <a:lstStyle/>
          <a:p>
            <a:pPr algn="ctr" fontAlgn="base"/>
            <a:r>
              <a:rPr lang="en-US" sz="2000" b="1" cap="all" dirty="0" smtClean="0"/>
              <a:t>“Safe Rooms”</a:t>
            </a:r>
            <a:endParaRPr lang="en-US" sz="2000" b="1" cap="all" dirty="0"/>
          </a:p>
          <a:p>
            <a:pPr fontAlgn="base"/>
            <a:endParaRPr lang="en-US" dirty="0" smtClean="0"/>
          </a:p>
          <a:p>
            <a:pPr marL="285750" indent="-285750" fontAlgn="base">
              <a:buFont typeface="Arial" panose="020B0604020202020204" pitchFamily="34" charset="0"/>
              <a:buChar char="•"/>
            </a:pPr>
            <a:r>
              <a:rPr lang="en-US" dirty="0" smtClean="0"/>
              <a:t>As </a:t>
            </a:r>
            <a:r>
              <a:rPr lang="en-US" dirty="0" smtClean="0"/>
              <a:t>you may well know a “Safe </a:t>
            </a:r>
            <a:r>
              <a:rPr lang="en-US" dirty="0"/>
              <a:t>R</a:t>
            </a:r>
            <a:r>
              <a:rPr lang="en-US" dirty="0" smtClean="0"/>
              <a:t>oom” </a:t>
            </a:r>
            <a:r>
              <a:rPr lang="en-US" dirty="0"/>
              <a:t>is a hardened structure specifically designed to meet the Federal Emergency Management Agency (FEMA) criteria and provide near-absolute protection in extreme weather events, including tornadoes and hurricanes. </a:t>
            </a:r>
            <a:endParaRPr lang="en-US" dirty="0" smtClean="0"/>
          </a:p>
          <a:p>
            <a:pPr fontAlgn="base"/>
            <a:endParaRPr lang="en-US" dirty="0"/>
          </a:p>
          <a:p>
            <a:pPr marL="285750" indent="-285750" fontAlgn="base">
              <a:buFont typeface="Arial" panose="020B0604020202020204" pitchFamily="34" charset="0"/>
              <a:buChar char="•"/>
            </a:pPr>
            <a:r>
              <a:rPr lang="en-US" dirty="0" smtClean="0"/>
              <a:t>Near-absolute </a:t>
            </a:r>
            <a:r>
              <a:rPr lang="en-US" dirty="0"/>
              <a:t>protection means that, based on our current knowledge of tornadoes and hurricanes, the occupants of a safe room built in accordance with FEMA guidance will have a very high probability of being protected from injury or death</a:t>
            </a:r>
            <a:r>
              <a:rPr lang="en-US" dirty="0" smtClean="0"/>
              <a:t>.</a:t>
            </a:r>
          </a:p>
          <a:p>
            <a:pPr marL="285750" indent="-285750" fontAlgn="base">
              <a:buFont typeface="Arial" panose="020B0604020202020204" pitchFamily="34" charset="0"/>
              <a:buChar char="•"/>
            </a:pPr>
            <a:endParaRPr lang="en-US" dirty="0">
              <a:effectLst/>
            </a:endParaRPr>
          </a:p>
          <a:p>
            <a:pPr marL="285750" indent="-285750" fontAlgn="base">
              <a:buFont typeface="Arial" panose="020B0604020202020204" pitchFamily="34" charset="0"/>
              <a:buChar char="•"/>
            </a:pPr>
            <a:r>
              <a:rPr lang="en-US" dirty="0" smtClean="0"/>
              <a:t>Types of “Safe Rooms” include Residential, Community, and Special Needs shelters.</a:t>
            </a:r>
            <a:endParaRPr lang="en-US" dirty="0">
              <a:effectLst/>
            </a:endParaRPr>
          </a:p>
        </p:txBody>
      </p:sp>
    </p:spTree>
    <p:extLst>
      <p:ext uri="{BB962C8B-B14F-4D97-AF65-F5344CB8AC3E}">
        <p14:creationId xmlns:p14="http://schemas.microsoft.com/office/powerpoint/2010/main" val="1141943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33800" y="241012"/>
            <a:ext cx="3962400" cy="584775"/>
          </a:xfrm>
          <a:prstGeom prst="rect">
            <a:avLst/>
          </a:prstGeom>
          <a:noFill/>
        </p:spPr>
        <p:txBody>
          <a:bodyPr wrap="square" rtlCol="0">
            <a:spAutoFit/>
          </a:bodyPr>
          <a:lstStyle/>
          <a:p>
            <a:r>
              <a:rPr lang="en-US" sz="3200" b="1" dirty="0" smtClean="0">
                <a:solidFill>
                  <a:schemeClr val="bg1"/>
                </a:solidFill>
              </a:rPr>
              <a:t>RECOVERY</a:t>
            </a:r>
            <a:endParaRPr lang="en-US" sz="3200" b="1" dirty="0">
              <a:solidFill>
                <a:schemeClr val="bg1"/>
              </a:solidFill>
            </a:endParaRPr>
          </a:p>
        </p:txBody>
      </p:sp>
      <p:sp>
        <p:nvSpPr>
          <p:cNvPr id="7" name="TextBox 6"/>
          <p:cNvSpPr txBox="1"/>
          <p:nvPr/>
        </p:nvSpPr>
        <p:spPr>
          <a:xfrm>
            <a:off x="1104900" y="1752600"/>
            <a:ext cx="7239000" cy="523220"/>
          </a:xfrm>
          <a:prstGeom prst="rect">
            <a:avLst/>
          </a:prstGeom>
          <a:noFill/>
        </p:spPr>
        <p:txBody>
          <a:bodyPr wrap="square" rtlCol="0">
            <a:spAutoFit/>
          </a:bodyPr>
          <a:lstStyle/>
          <a:p>
            <a:r>
              <a:rPr lang="en-US" sz="2800" b="1" dirty="0" smtClean="0"/>
              <a:t>Residential </a:t>
            </a:r>
            <a:r>
              <a:rPr lang="en-US" sz="2800" b="1" dirty="0"/>
              <a:t>Safe Rooms </a:t>
            </a:r>
            <a:r>
              <a:rPr lang="en-US" sz="2800" b="1" dirty="0" smtClean="0"/>
              <a:t>Approved:  4078</a:t>
            </a:r>
            <a:endParaRPr lang="en-US" sz="28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515" y="3182776"/>
            <a:ext cx="3820885" cy="347780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2191" y="3182776"/>
            <a:ext cx="4195609" cy="3477809"/>
          </a:xfrm>
          <a:prstGeom prst="rect">
            <a:avLst/>
          </a:prstGeom>
        </p:spPr>
      </p:pic>
    </p:spTree>
    <p:extLst>
      <p:ext uri="{BB962C8B-B14F-4D97-AF65-F5344CB8AC3E}">
        <p14:creationId xmlns:p14="http://schemas.microsoft.com/office/powerpoint/2010/main" val="1619175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33800" y="228600"/>
            <a:ext cx="3962400" cy="584775"/>
          </a:xfrm>
          <a:prstGeom prst="rect">
            <a:avLst/>
          </a:prstGeom>
          <a:noFill/>
        </p:spPr>
        <p:txBody>
          <a:bodyPr wrap="square" rtlCol="0">
            <a:spAutoFit/>
          </a:bodyPr>
          <a:lstStyle/>
          <a:p>
            <a:r>
              <a:rPr lang="en-US" sz="3200" b="1" dirty="0" smtClean="0">
                <a:solidFill>
                  <a:schemeClr val="bg1"/>
                </a:solidFill>
              </a:rPr>
              <a:t>RECOVERY</a:t>
            </a:r>
            <a:endParaRPr lang="en-US" sz="3200" b="1" dirty="0">
              <a:solidFill>
                <a:schemeClr val="bg1"/>
              </a:solidFill>
            </a:endParaRPr>
          </a:p>
        </p:txBody>
      </p:sp>
      <p:sp>
        <p:nvSpPr>
          <p:cNvPr id="7" name="TextBox 6"/>
          <p:cNvSpPr txBox="1"/>
          <p:nvPr/>
        </p:nvSpPr>
        <p:spPr>
          <a:xfrm>
            <a:off x="1295400" y="1524000"/>
            <a:ext cx="7239000" cy="1323439"/>
          </a:xfrm>
          <a:prstGeom prst="rect">
            <a:avLst/>
          </a:prstGeom>
          <a:noFill/>
        </p:spPr>
        <p:txBody>
          <a:bodyPr wrap="square" rtlCol="0">
            <a:spAutoFit/>
          </a:bodyPr>
          <a:lstStyle/>
          <a:p>
            <a:endParaRPr lang="en-US" sz="2000" dirty="0"/>
          </a:p>
          <a:p>
            <a:r>
              <a:rPr lang="en-US" sz="2000" b="1" dirty="0" smtClean="0"/>
              <a:t>Community </a:t>
            </a:r>
            <a:r>
              <a:rPr lang="en-US" sz="2000" b="1" dirty="0"/>
              <a:t>Safe Rooms</a:t>
            </a:r>
            <a:r>
              <a:rPr lang="en-US" sz="2000" dirty="0"/>
              <a:t> </a:t>
            </a:r>
            <a:r>
              <a:rPr lang="en-US" sz="2000" b="1" dirty="0" smtClean="0"/>
              <a:t>Approved: 286</a:t>
            </a:r>
          </a:p>
          <a:p>
            <a:endParaRPr lang="en-US" sz="2000" b="1" dirty="0"/>
          </a:p>
          <a:p>
            <a:endParaRPr lang="en-US" sz="2000" b="1"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9556" b="16444"/>
          <a:stretch/>
        </p:blipFill>
        <p:spPr>
          <a:xfrm>
            <a:off x="914400" y="2667000"/>
            <a:ext cx="4191000" cy="27432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667000"/>
            <a:ext cx="3810000" cy="2743200"/>
          </a:xfrm>
          <a:prstGeom prst="rect">
            <a:avLst/>
          </a:prstGeom>
        </p:spPr>
      </p:pic>
    </p:spTree>
    <p:extLst>
      <p:ext uri="{BB962C8B-B14F-4D97-AF65-F5344CB8AC3E}">
        <p14:creationId xmlns:p14="http://schemas.microsoft.com/office/powerpoint/2010/main" val="842447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8725" y="1388240"/>
            <a:ext cx="7391400" cy="954107"/>
          </a:xfrm>
          <a:prstGeom prst="rect">
            <a:avLst/>
          </a:prstGeom>
          <a:noFill/>
        </p:spPr>
        <p:txBody>
          <a:bodyPr wrap="square" rtlCol="0">
            <a:spAutoFit/>
          </a:bodyPr>
          <a:lstStyle/>
          <a:p>
            <a:pPr algn="ctr"/>
            <a:r>
              <a:rPr lang="en-US" sz="2800" b="1" dirty="0"/>
              <a:t>FUEL UP FOR A NEW DAY: STORM SHELTERS IN ALABAMA</a:t>
            </a:r>
          </a:p>
        </p:txBody>
      </p:sp>
      <p:sp>
        <p:nvSpPr>
          <p:cNvPr id="3" name="TextBox 2"/>
          <p:cNvSpPr txBox="1"/>
          <p:nvPr/>
        </p:nvSpPr>
        <p:spPr>
          <a:xfrm>
            <a:off x="1219200" y="2362200"/>
            <a:ext cx="7620000" cy="2031325"/>
          </a:xfrm>
          <a:prstGeom prst="rect">
            <a:avLst/>
          </a:prstGeom>
          <a:noFill/>
        </p:spPr>
        <p:txBody>
          <a:bodyPr wrap="square" rtlCol="0">
            <a:spAutoFit/>
          </a:bodyPr>
          <a:lstStyle/>
          <a:p>
            <a:pPr algn="ctr"/>
            <a:r>
              <a:rPr lang="en-US" b="1" dirty="0" smtClean="0"/>
              <a:t>TYPES OF SAFE ROOMS</a:t>
            </a:r>
          </a:p>
          <a:p>
            <a:endParaRPr lang="en-US" b="1" dirty="0"/>
          </a:p>
          <a:p>
            <a:pPr algn="ctr" fontAlgn="base"/>
            <a:r>
              <a:rPr lang="en-US" b="1" dirty="0" smtClean="0"/>
              <a:t>Public </a:t>
            </a:r>
            <a:r>
              <a:rPr lang="en-US" b="1" dirty="0"/>
              <a:t>and Community Safe Rooms</a:t>
            </a:r>
          </a:p>
          <a:p>
            <a:pPr fontAlgn="base"/>
            <a:endParaRPr lang="en-US" dirty="0" smtClean="0"/>
          </a:p>
          <a:p>
            <a:endParaRPr lang="en-US" b="1" dirty="0" smtClean="0"/>
          </a:p>
          <a:p>
            <a:pPr algn="ctr"/>
            <a:endParaRPr lang="en-US" b="1" dirty="0"/>
          </a:p>
          <a:p>
            <a:pPr algn="ct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276600"/>
            <a:ext cx="7467600" cy="3124200"/>
          </a:xfrm>
          <a:prstGeom prst="rect">
            <a:avLst/>
          </a:prstGeom>
        </p:spPr>
      </p:pic>
      <p:sp>
        <p:nvSpPr>
          <p:cNvPr id="5" name="TextBox 4"/>
          <p:cNvSpPr txBox="1"/>
          <p:nvPr/>
        </p:nvSpPr>
        <p:spPr>
          <a:xfrm>
            <a:off x="2743200" y="6479143"/>
            <a:ext cx="4572000" cy="369332"/>
          </a:xfrm>
          <a:prstGeom prst="rect">
            <a:avLst/>
          </a:prstGeom>
          <a:noFill/>
        </p:spPr>
        <p:txBody>
          <a:bodyPr wrap="square" rtlCol="0">
            <a:spAutoFit/>
          </a:bodyPr>
          <a:lstStyle/>
          <a:p>
            <a:pPr algn="ctr"/>
            <a:r>
              <a:rPr lang="en-US" dirty="0" smtClean="0"/>
              <a:t>New Enterprise High School</a:t>
            </a:r>
            <a:endParaRPr lang="en-US" dirty="0"/>
          </a:p>
        </p:txBody>
      </p:sp>
    </p:spTree>
    <p:extLst>
      <p:ext uri="{BB962C8B-B14F-4D97-AF65-F5344CB8AC3E}">
        <p14:creationId xmlns:p14="http://schemas.microsoft.com/office/powerpoint/2010/main" val="1700713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350943"/>
            <a:ext cx="7391400" cy="954107"/>
          </a:xfrm>
          <a:prstGeom prst="rect">
            <a:avLst/>
          </a:prstGeom>
          <a:noFill/>
        </p:spPr>
        <p:txBody>
          <a:bodyPr wrap="square" rtlCol="0">
            <a:spAutoFit/>
          </a:bodyPr>
          <a:lstStyle/>
          <a:p>
            <a:pPr algn="ctr"/>
            <a:r>
              <a:rPr lang="en-US" sz="2800" b="1" dirty="0"/>
              <a:t>FUEL UP FOR A NEW DAY: </a:t>
            </a:r>
            <a:r>
              <a:rPr lang="en-US" sz="2800" b="1" dirty="0" smtClean="0"/>
              <a:t>SAFE ROOMS IN </a:t>
            </a:r>
            <a:r>
              <a:rPr lang="en-US" sz="2800" b="1" dirty="0"/>
              <a:t>ALABAMA</a:t>
            </a:r>
          </a:p>
        </p:txBody>
      </p:sp>
      <p:sp>
        <p:nvSpPr>
          <p:cNvPr id="3" name="TextBox 2"/>
          <p:cNvSpPr txBox="1"/>
          <p:nvPr/>
        </p:nvSpPr>
        <p:spPr>
          <a:xfrm>
            <a:off x="990600" y="2438400"/>
            <a:ext cx="7848600" cy="3416320"/>
          </a:xfrm>
          <a:prstGeom prst="rect">
            <a:avLst/>
          </a:prstGeom>
          <a:noFill/>
        </p:spPr>
        <p:txBody>
          <a:bodyPr wrap="square" rtlCol="0">
            <a:spAutoFit/>
          </a:bodyPr>
          <a:lstStyle/>
          <a:p>
            <a:r>
              <a:rPr lang="en-US" dirty="0" smtClean="0"/>
              <a:t>In order to mitigate the risks from a variety of natural hazards such as tornados, wind storms, hurricanes, winter weather, lightning, and severe thunder storms to name a few, Alabama created a comprehensive severe weather mitigation program that includes:</a:t>
            </a:r>
          </a:p>
          <a:p>
            <a:endParaRPr lang="en-US" dirty="0"/>
          </a:p>
          <a:p>
            <a:pPr marL="742950" lvl="1" indent="-285750">
              <a:buFont typeface="Arial" panose="020B0604020202020204" pitchFamily="34" charset="0"/>
              <a:buChar char="•"/>
            </a:pPr>
            <a:r>
              <a:rPr lang="en-US" dirty="0" smtClean="0"/>
              <a:t>Public education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Utilization of a variety of funding sources</a:t>
            </a:r>
          </a:p>
          <a:p>
            <a:pPr lvl="1"/>
            <a:endParaRPr lang="en-US" dirty="0"/>
          </a:p>
          <a:p>
            <a:pPr marL="742950" lvl="1" indent="-285750">
              <a:buFont typeface="Arial" panose="020B0604020202020204" pitchFamily="34" charset="0"/>
              <a:buChar char="•"/>
            </a:pPr>
            <a:r>
              <a:rPr lang="en-US" dirty="0" smtClean="0"/>
              <a:t>Participation in the Hazard Mitigation program for Safe Rooms. The Safe Room program uses funding to help communities construct safe rooms and community shelters</a:t>
            </a:r>
          </a:p>
        </p:txBody>
      </p:sp>
    </p:spTree>
    <p:extLst>
      <p:ext uri="{BB962C8B-B14F-4D97-AF65-F5344CB8AC3E}">
        <p14:creationId xmlns:p14="http://schemas.microsoft.com/office/powerpoint/2010/main" val="1713379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331893"/>
            <a:ext cx="7391400" cy="954107"/>
          </a:xfrm>
          <a:prstGeom prst="rect">
            <a:avLst/>
          </a:prstGeom>
          <a:noFill/>
        </p:spPr>
        <p:txBody>
          <a:bodyPr wrap="square" rtlCol="0">
            <a:spAutoFit/>
          </a:bodyPr>
          <a:lstStyle/>
          <a:p>
            <a:pPr algn="ctr"/>
            <a:r>
              <a:rPr lang="en-US" sz="2800" b="1" dirty="0"/>
              <a:t>FUEL UP FOR A NEW DAY: SAFE ROOMS IN ALABAMA</a:t>
            </a:r>
          </a:p>
        </p:txBody>
      </p:sp>
      <p:sp>
        <p:nvSpPr>
          <p:cNvPr id="3" name="TextBox 2"/>
          <p:cNvSpPr txBox="1"/>
          <p:nvPr/>
        </p:nvSpPr>
        <p:spPr>
          <a:xfrm>
            <a:off x="1066800" y="2286000"/>
            <a:ext cx="7620000" cy="2862322"/>
          </a:xfrm>
          <a:prstGeom prst="rect">
            <a:avLst/>
          </a:prstGeom>
          <a:noFill/>
        </p:spPr>
        <p:txBody>
          <a:bodyPr wrap="square" rtlCol="0">
            <a:spAutoFit/>
          </a:bodyPr>
          <a:lstStyle/>
          <a:p>
            <a:pPr marL="742950" lvl="1" indent="-285750">
              <a:buFont typeface="Arial" panose="020B0604020202020204" pitchFamily="34" charset="0"/>
              <a:buChar char="•"/>
            </a:pPr>
            <a:r>
              <a:rPr lang="en-US" dirty="0" smtClean="0"/>
              <a:t>Shelter </a:t>
            </a:r>
            <a:r>
              <a:rPr lang="en-US" dirty="0"/>
              <a:t>program </a:t>
            </a:r>
            <a:r>
              <a:rPr lang="en-US" dirty="0" smtClean="0"/>
              <a:t>applicants </a:t>
            </a:r>
            <a:r>
              <a:rPr lang="en-US" dirty="0"/>
              <a:t>and proposed projects are subject to state and federal Hazard Mitigation Grant Program (HMPG) requirements and must follow all guidelines, rules, and regulations. </a:t>
            </a:r>
            <a:endParaRPr lang="en-US" dirty="0" smtClean="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Additionally, the state developed a strategy to administer this program through the Alabama Emergency Management Agency and in partnership with FEMA and County Emergency Management Agencies.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The strategy included prioritizing shelter HMPG applications in accordance with the Safe Room program goals.</a:t>
            </a:r>
            <a:endParaRPr lang="en-US" dirty="0"/>
          </a:p>
        </p:txBody>
      </p:sp>
    </p:spTree>
    <p:extLst>
      <p:ext uri="{BB962C8B-B14F-4D97-AF65-F5344CB8AC3E}">
        <p14:creationId xmlns:p14="http://schemas.microsoft.com/office/powerpoint/2010/main" val="4120747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1585</TotalTime>
  <Words>580</Words>
  <Application>Microsoft Office PowerPoint</Application>
  <PresentationFormat>On-screen Show (4:3)</PresentationFormat>
  <Paragraphs>56</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 Cook</dc:creator>
  <cp:lastModifiedBy>Acca User</cp:lastModifiedBy>
  <cp:revision>40</cp:revision>
  <dcterms:created xsi:type="dcterms:W3CDTF">2011-09-20T16:10:55Z</dcterms:created>
  <dcterms:modified xsi:type="dcterms:W3CDTF">2015-08-19T20:41:57Z</dcterms:modified>
</cp:coreProperties>
</file>