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6" r:id="rId5"/>
    <p:sldId id="376" r:id="rId6"/>
    <p:sldId id="377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51" r:id="rId15"/>
    <p:sldId id="361" r:id="rId16"/>
    <p:sldId id="368" r:id="rId17"/>
    <p:sldId id="363" r:id="rId18"/>
    <p:sldId id="386" r:id="rId19"/>
    <p:sldId id="378" r:id="rId20"/>
    <p:sldId id="379" r:id="rId21"/>
    <p:sldId id="367" r:id="rId22"/>
    <p:sldId id="354" r:id="rId23"/>
    <p:sldId id="380" r:id="rId24"/>
    <p:sldId id="385" r:id="rId25"/>
    <p:sldId id="381" r:id="rId26"/>
    <p:sldId id="382" r:id="rId27"/>
    <p:sldId id="384" r:id="rId28"/>
    <p:sldId id="383" r:id="rId29"/>
    <p:sldId id="349" r:id="rId30"/>
    <p:sldId id="355" r:id="rId3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8C92B8E-C376-4CBB-968D-F12DCCDB4D5B}">
          <p14:sldIdLst>
            <p14:sldId id="256"/>
            <p14:sldId id="376"/>
            <p14:sldId id="377"/>
            <p14:sldId id="369"/>
            <p14:sldId id="370"/>
            <p14:sldId id="371"/>
            <p14:sldId id="372"/>
            <p14:sldId id="373"/>
            <p14:sldId id="374"/>
            <p14:sldId id="375"/>
            <p14:sldId id="351"/>
            <p14:sldId id="361"/>
            <p14:sldId id="368"/>
            <p14:sldId id="363"/>
            <p14:sldId id="386"/>
            <p14:sldId id="378"/>
            <p14:sldId id="379"/>
            <p14:sldId id="367"/>
            <p14:sldId id="354"/>
            <p14:sldId id="380"/>
            <p14:sldId id="385"/>
            <p14:sldId id="381"/>
            <p14:sldId id="382"/>
            <p14:sldId id="384"/>
            <p14:sldId id="383"/>
          </p14:sldIdLst>
        </p14:section>
        <p14:section name="Untitled Section" id="{A773A764-20AD-4052-A803-D6621BA7838B}">
          <p14:sldIdLst>
            <p14:sldId id="349"/>
            <p14:sldId id="3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742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3" y="1"/>
            <a:ext cx="2982742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72AC2-4CAB-4676-A81E-FC5ABEBC0444}" type="datetimeFigureOut">
              <a:rPr lang="en-US" smtClean="0"/>
              <a:t>8/20/2015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5" y="4416510"/>
            <a:ext cx="5504204" cy="41832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823"/>
            <a:ext cx="2982742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3" y="8829823"/>
            <a:ext cx="2982742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C922A-6852-487C-B69A-5113BF89C7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24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1063987"/>
            <a:fld id="{F9084C8E-B518-4ECE-82A4-8E5D467B2C6E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 defTabSz="1063987"/>
              <a:t>2</a:t>
            </a:fld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343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096EF-6A7A-45D7-9A23-D1D0AC0AD72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94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5EBD5E-113D-4122-A38C-B54400D2D133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843" y="4416108"/>
            <a:ext cx="5048131" cy="4182426"/>
          </a:xfrm>
          <a:ln/>
        </p:spPr>
        <p:txBody>
          <a:bodyPr/>
          <a:lstStyle/>
          <a:p>
            <a:pPr marL="230006" indent="-230006">
              <a:spcBef>
                <a:spcPct val="35000"/>
              </a:spcBef>
              <a:buFontTx/>
              <a:buChar char="•"/>
              <a:defRPr/>
            </a:pPr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Assist with the needs of disaster victims </a:t>
            </a:r>
          </a:p>
          <a:p>
            <a:pPr marL="230006" indent="-230006">
              <a:spcBef>
                <a:spcPct val="35000"/>
              </a:spcBef>
              <a:buFontTx/>
              <a:buChar char="•"/>
              <a:defRPr/>
            </a:pPr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Support incident command at the local level</a:t>
            </a:r>
          </a:p>
          <a:p>
            <a:pPr marL="230006" indent="-230006">
              <a:spcBef>
                <a:spcPct val="35000"/>
              </a:spcBef>
              <a:buFontTx/>
              <a:buChar char="•"/>
              <a:defRPr/>
            </a:pPr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Coordinate with state agencies</a:t>
            </a:r>
          </a:p>
          <a:p>
            <a:pPr marL="230006" indent="-230006">
              <a:spcBef>
                <a:spcPct val="35000"/>
              </a:spcBef>
              <a:buFontTx/>
              <a:buChar char="•"/>
              <a:defRPr/>
            </a:pPr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Assist local government</a:t>
            </a:r>
          </a:p>
          <a:p>
            <a:pPr marL="230006" indent="-230006">
              <a:spcBef>
                <a:spcPct val="35000"/>
              </a:spcBef>
              <a:buFontTx/>
              <a:buChar char="•"/>
              <a:defRPr/>
            </a:pPr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Coordinate with federal agencies as required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4497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3D63-BF02-46E6-935D-C616F87F442E}" type="datetimeFigureOut">
              <a:rPr lang="en-US" smtClean="0"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BF76-EA7B-4298-A5AF-286CA6BA8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3D63-BF02-46E6-935D-C616F87F442E}" type="datetimeFigureOut">
              <a:rPr lang="en-US" smtClean="0"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BF76-EA7B-4298-A5AF-286CA6BA8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3D63-BF02-46E6-935D-C616F87F442E}" type="datetimeFigureOut">
              <a:rPr lang="en-US" smtClean="0"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BF76-EA7B-4298-A5AF-286CA6BA8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3D63-BF02-46E6-935D-C616F87F442E}" type="datetimeFigureOut">
              <a:rPr lang="en-US" smtClean="0"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BF76-EA7B-4298-A5AF-286CA6BA8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3D63-BF02-46E6-935D-C616F87F442E}" type="datetimeFigureOut">
              <a:rPr lang="en-US" smtClean="0"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BF76-EA7B-4298-A5AF-286CA6BA8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3D63-BF02-46E6-935D-C616F87F442E}" type="datetimeFigureOut">
              <a:rPr lang="en-US" smtClean="0"/>
              <a:t>8/20/2015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BF76-EA7B-4298-A5AF-286CA6BA8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3D63-BF02-46E6-935D-C616F87F442E}" type="datetimeFigureOut">
              <a:rPr lang="en-US" smtClean="0"/>
              <a:t>8/20/2015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BF76-EA7B-4298-A5AF-286CA6BA8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3D63-BF02-46E6-935D-C616F87F442E}" type="datetimeFigureOut">
              <a:rPr lang="en-US" smtClean="0"/>
              <a:t>8/20/2015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BF76-EA7B-4298-A5AF-286CA6BA8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3D63-BF02-46E6-935D-C616F87F442E}" type="datetimeFigureOut">
              <a:rPr lang="en-US" smtClean="0"/>
              <a:t>8/20/2015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BF76-EA7B-4298-A5AF-286CA6BA8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3D63-BF02-46E6-935D-C616F87F442E}" type="datetimeFigureOut">
              <a:rPr lang="en-US" smtClean="0"/>
              <a:t>8/20/2015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BF76-EA7B-4298-A5AF-286CA6BA8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3D63-BF02-46E6-935D-C616F87F442E}" type="datetimeFigureOut">
              <a:rPr lang="en-US" smtClean="0"/>
              <a:t>8/20/2015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BF76-EA7B-4298-A5AF-286CA6BA8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73D63-BF02-46E6-935D-C616F87F442E}" type="datetimeFigureOut">
              <a:rPr lang="en-US" smtClean="0"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FBF76-EA7B-4298-A5AF-286CA6BA815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>
            <a:normAutofit fontScale="90000"/>
          </a:bodyPr>
          <a:lstStyle/>
          <a:p>
            <a:r>
              <a:rPr lang="en-US" sz="6700" dirty="0" smtClean="0">
                <a:solidFill>
                  <a:srgbClr val="FF0000"/>
                </a:solidFill>
              </a:rPr>
              <a:t/>
            </a:r>
            <a:br>
              <a:rPr lang="en-US" sz="6700" dirty="0" smtClean="0">
                <a:solidFill>
                  <a:srgbClr val="FF0000"/>
                </a:solidFill>
              </a:rPr>
            </a:br>
            <a:r>
              <a:rPr lang="en-US" sz="6700" dirty="0">
                <a:solidFill>
                  <a:srgbClr val="FF0000"/>
                </a:solidFill>
              </a:rPr>
              <a:t/>
            </a:r>
            <a:br>
              <a:rPr lang="en-US" sz="6700" dirty="0">
                <a:solidFill>
                  <a:srgbClr val="FF0000"/>
                </a:solidFill>
              </a:rPr>
            </a:br>
            <a:r>
              <a:rPr lang="en-US" sz="6400" b="1" dirty="0" smtClean="0"/>
              <a:t>ALABAMA  EMERGENCY MANAGEMENT </a:t>
            </a:r>
            <a:r>
              <a:rPr lang="en-US" sz="6700" b="1" dirty="0" smtClean="0"/>
              <a:t/>
            </a:r>
            <a:br>
              <a:rPr lang="en-US" sz="6700" b="1" dirty="0" smtClean="0"/>
            </a:br>
            <a:r>
              <a:rPr lang="en-US" sz="6700" b="1" dirty="0" smtClean="0"/>
              <a:t>DIVISIONS 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99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151" y="-83976"/>
            <a:ext cx="8061648" cy="123164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Standing Priorities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608" y="1674845"/>
            <a:ext cx="8164286" cy="3503645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Life Saving</a:t>
            </a:r>
          </a:p>
          <a:p>
            <a:r>
              <a:rPr lang="en-US" sz="4400" b="1" dirty="0" smtClean="0"/>
              <a:t>Incident Stabilization</a:t>
            </a:r>
          </a:p>
          <a:p>
            <a:r>
              <a:rPr lang="en-US" sz="4400" b="1" dirty="0" smtClean="0"/>
              <a:t>Protection of Property</a:t>
            </a:r>
          </a:p>
          <a:p>
            <a:r>
              <a:rPr lang="en-US" sz="4400" b="1" dirty="0" smtClean="0"/>
              <a:t>Needs/Damage Assessment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5281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76400"/>
            <a:ext cx="6400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/>
              <a:t>Provide </a:t>
            </a:r>
            <a:r>
              <a:rPr lang="en-US" sz="4400" b="1" dirty="0"/>
              <a:t>Unified Coordination </a:t>
            </a:r>
            <a:r>
              <a:rPr lang="en-US" sz="4400" b="1" dirty="0" smtClean="0"/>
              <a:t>for “Multi-Agency</a:t>
            </a:r>
            <a:r>
              <a:rPr lang="en-US" sz="4400" b="1" dirty="0"/>
              <a:t>” response and recovery </a:t>
            </a:r>
            <a:r>
              <a:rPr lang="en-US" sz="4400" b="1" dirty="0" smtClean="0"/>
              <a:t>operations </a:t>
            </a:r>
            <a:r>
              <a:rPr lang="en-US" sz="4400" b="1" dirty="0"/>
              <a:t>at the </a:t>
            </a:r>
            <a:r>
              <a:rPr lang="en-US" sz="4400" b="1" dirty="0" smtClean="0"/>
              <a:t>field </a:t>
            </a:r>
            <a:r>
              <a:rPr lang="en-US" sz="4400" b="1" dirty="0"/>
              <a:t>level. 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71596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Division Mission Statement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045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010400" cy="71596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Division (DIV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) Purpose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7620000" cy="5181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dirty="0" smtClean="0"/>
              <a:t>Purpose:</a:t>
            </a:r>
          </a:p>
          <a:p>
            <a:pPr lvl="1"/>
            <a:r>
              <a:rPr lang="en-US" b="1" dirty="0" smtClean="0"/>
              <a:t>To allow for a unified coordination of effort during multi-agency response and recovery operations in a defined geographical area.</a:t>
            </a:r>
            <a:endParaRPr lang="en-US" b="1" dirty="0"/>
          </a:p>
          <a:p>
            <a:pPr lvl="1"/>
            <a:r>
              <a:rPr lang="en-US" b="1" dirty="0" smtClean="0"/>
              <a:t>To provide decision makers a scalable, flexible response system at the field level in order to shift manpower and resources to meet changing operational objectives in a unstable environment. </a:t>
            </a:r>
          </a:p>
          <a:p>
            <a:pPr lvl="1"/>
            <a:r>
              <a:rPr lang="en-US" b="1" dirty="0" smtClean="0"/>
              <a:t>Provide timely and accurate incident information</a:t>
            </a:r>
          </a:p>
          <a:p>
            <a:pPr lvl="1"/>
            <a:r>
              <a:rPr lang="en-US" b="1" dirty="0"/>
              <a:t>Maximize support by empowering decision making and coordination of critical state resources at the level closest to the fight.</a:t>
            </a:r>
          </a:p>
          <a:p>
            <a:pPr lvl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45210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54215"/>
            <a:ext cx="7772400" cy="5181600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sz="9600" b="1" dirty="0">
                <a:solidFill>
                  <a:prstClr val="black"/>
                </a:solidFill>
              </a:rPr>
              <a:t>When placed on </a:t>
            </a:r>
            <a:r>
              <a:rPr lang="en-US" sz="9600" b="1" dirty="0" smtClean="0">
                <a:solidFill>
                  <a:prstClr val="black"/>
                </a:solidFill>
              </a:rPr>
              <a:t>alert, </a:t>
            </a:r>
            <a:r>
              <a:rPr lang="en-US" sz="9600" b="1" dirty="0">
                <a:solidFill>
                  <a:prstClr val="black"/>
                </a:solidFill>
              </a:rPr>
              <a:t>or when </a:t>
            </a:r>
            <a:r>
              <a:rPr lang="en-US" sz="9600" b="1" dirty="0" smtClean="0">
                <a:solidFill>
                  <a:prstClr val="black"/>
                </a:solidFill>
              </a:rPr>
              <a:t>activated; </a:t>
            </a:r>
            <a:r>
              <a:rPr lang="en-US" sz="9600" b="1" dirty="0">
                <a:solidFill>
                  <a:prstClr val="black"/>
                </a:solidFill>
              </a:rPr>
              <a:t>Gain and Report Situational Awareness (S\A). </a:t>
            </a:r>
            <a:r>
              <a:rPr lang="en-US" sz="9600" b="1" dirty="0" smtClean="0">
                <a:solidFill>
                  <a:prstClr val="black"/>
                </a:solidFill>
              </a:rPr>
              <a:t> Report </a:t>
            </a:r>
            <a:r>
              <a:rPr lang="en-US" sz="9600" b="1" dirty="0">
                <a:solidFill>
                  <a:prstClr val="black"/>
                </a:solidFill>
              </a:rPr>
              <a:t>initial state agencies responding and any initial impacts.</a:t>
            </a:r>
          </a:p>
          <a:p>
            <a:pPr marL="0" lvl="0" indent="0">
              <a:buNone/>
            </a:pPr>
            <a:endParaRPr lang="en-US" sz="4900" b="1" dirty="0">
              <a:solidFill>
                <a:prstClr val="black"/>
              </a:solidFill>
            </a:endParaRPr>
          </a:p>
          <a:p>
            <a:pPr lvl="0"/>
            <a:r>
              <a:rPr lang="en-US" sz="9600" b="1" dirty="0">
                <a:solidFill>
                  <a:prstClr val="black"/>
                </a:solidFill>
              </a:rPr>
              <a:t>When activated coordinate the flow of resources assigned to the DIV. </a:t>
            </a:r>
          </a:p>
          <a:p>
            <a:pPr marL="0" lvl="0" indent="0">
              <a:buNone/>
            </a:pPr>
            <a:endParaRPr lang="en-US" sz="4900" b="1" dirty="0">
              <a:solidFill>
                <a:prstClr val="black"/>
              </a:solidFill>
            </a:endParaRPr>
          </a:p>
          <a:p>
            <a:pPr lvl="0"/>
            <a:r>
              <a:rPr lang="en-US" sz="9600" b="1" dirty="0">
                <a:solidFill>
                  <a:prstClr val="black"/>
                </a:solidFill>
              </a:rPr>
              <a:t>Provide timely and accurate incident information to both the SEOC and local response organizations.</a:t>
            </a:r>
          </a:p>
          <a:p>
            <a:pPr marL="0" lvl="0" indent="0">
              <a:buNone/>
            </a:pPr>
            <a:endParaRPr lang="en-US" sz="4900" b="1" dirty="0">
              <a:solidFill>
                <a:prstClr val="black"/>
              </a:solidFill>
            </a:endParaRPr>
          </a:p>
          <a:p>
            <a:pPr lvl="0"/>
            <a:r>
              <a:rPr lang="en-US" sz="9600" b="1" dirty="0">
                <a:solidFill>
                  <a:prstClr val="black"/>
                </a:solidFill>
              </a:rPr>
              <a:t>When activated and mission ready, deploy assigned resources based on an EMITS request/Operational need or under existing Statutory Authority to save lives, stabilize the incident or meet the needs. </a:t>
            </a:r>
          </a:p>
          <a:p>
            <a:pPr marL="0" indent="0">
              <a:buNone/>
            </a:pPr>
            <a:endParaRPr lang="en-US" b="1" dirty="0" smtClean="0"/>
          </a:p>
          <a:p>
            <a:pPr marL="457200" lvl="1" indent="0">
              <a:buNone/>
            </a:pPr>
            <a:r>
              <a:rPr lang="en-US" b="1" dirty="0" smtClean="0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71596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Division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Responsibilities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197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Division (DIV) Initial Staffing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371600"/>
            <a:ext cx="7848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ESF –2 Communication (AEMA)</a:t>
            </a:r>
          </a:p>
          <a:p>
            <a:r>
              <a:rPr lang="en-US" b="1" dirty="0" smtClean="0"/>
              <a:t>ESF – 3 Engineering/Public Works (ALDOT)</a:t>
            </a:r>
          </a:p>
          <a:p>
            <a:r>
              <a:rPr lang="en-US" b="1" dirty="0" smtClean="0"/>
              <a:t>ESF – 4 Firefighting (AFC)</a:t>
            </a:r>
          </a:p>
          <a:p>
            <a:r>
              <a:rPr lang="en-US" b="1" dirty="0" smtClean="0"/>
              <a:t>ESF – 6 Mass Care (ADHR)</a:t>
            </a:r>
          </a:p>
          <a:p>
            <a:r>
              <a:rPr lang="en-US" b="1" dirty="0" smtClean="0"/>
              <a:t>ESF – 8 Public Health (ADPH)</a:t>
            </a:r>
          </a:p>
          <a:p>
            <a:r>
              <a:rPr lang="en-US" b="1" dirty="0" smtClean="0"/>
              <a:t>ESF – 9 Search and Rescue (AMAS)</a:t>
            </a:r>
          </a:p>
          <a:p>
            <a:r>
              <a:rPr lang="en-US" b="1" dirty="0" smtClean="0"/>
              <a:t>ESF – 13 Public Safety (ALEA)</a:t>
            </a:r>
          </a:p>
          <a:p>
            <a:r>
              <a:rPr lang="en-US" b="1" dirty="0" smtClean="0"/>
              <a:t>Military Liaison Officer (ALNG)</a:t>
            </a:r>
          </a:p>
          <a:p>
            <a:r>
              <a:rPr lang="en-US" b="1" dirty="0" smtClean="0"/>
              <a:t>Division Coordinator-DIVC (AEMA)</a:t>
            </a:r>
          </a:p>
          <a:p>
            <a:pPr marL="0" indent="0">
              <a:buNone/>
            </a:pPr>
            <a:r>
              <a:rPr lang="en-US" sz="3500" b="1" dirty="0" smtClean="0"/>
              <a:t>Unified Coordination Group (UCG)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13385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510" y="431571"/>
            <a:ext cx="7886700" cy="4390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AEMA Division Org Chart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352800" y="1524000"/>
            <a:ext cx="2995864" cy="1146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700" dirty="0"/>
              <a:t>Unified Coordination Group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79656" y="2871035"/>
            <a:ext cx="579772" cy="62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dirty="0"/>
              <a:t> </a:t>
            </a:r>
            <a:r>
              <a:rPr lang="en-US" sz="900" b="1" dirty="0" smtClean="0"/>
              <a:t>ESF 2 AEMA</a:t>
            </a:r>
            <a:endParaRPr lang="en-US" sz="9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394407" y="2871035"/>
            <a:ext cx="580526" cy="62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b="1" dirty="0"/>
              <a:t>ESF 3</a:t>
            </a:r>
          </a:p>
          <a:p>
            <a:pPr algn="ctr" eaLnBrk="1" hangingPunct="1">
              <a:defRPr/>
            </a:pPr>
            <a:r>
              <a:rPr lang="en-US" sz="900" b="1" dirty="0"/>
              <a:t>ALDOT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53527" y="2871035"/>
            <a:ext cx="611355" cy="62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b="1" dirty="0"/>
              <a:t>ESF 4</a:t>
            </a:r>
          </a:p>
          <a:p>
            <a:pPr algn="ctr" eaLnBrk="1" hangingPunct="1">
              <a:defRPr/>
            </a:pPr>
            <a:r>
              <a:rPr lang="en-US" sz="900" b="1" dirty="0"/>
              <a:t>AFC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97226" y="2871035"/>
            <a:ext cx="600452" cy="62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b="1" dirty="0"/>
              <a:t>ESF 6</a:t>
            </a:r>
          </a:p>
          <a:p>
            <a:pPr algn="ctr" eaLnBrk="1" hangingPunct="1">
              <a:defRPr/>
            </a:pPr>
            <a:r>
              <a:rPr lang="en-US" sz="900" b="1" dirty="0"/>
              <a:t>ADHR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042362" y="2871035"/>
            <a:ext cx="585788" cy="62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b="1" dirty="0"/>
              <a:t>ALNG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257676" y="2871035"/>
            <a:ext cx="612107" cy="62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b="1" dirty="0"/>
              <a:t>ESF 13</a:t>
            </a:r>
          </a:p>
          <a:p>
            <a:pPr algn="ctr" eaLnBrk="1" hangingPunct="1">
              <a:defRPr/>
            </a:pPr>
            <a:r>
              <a:rPr lang="en-US" sz="900" b="1" dirty="0" smtClean="0"/>
              <a:t>ALEA</a:t>
            </a:r>
            <a:endParaRPr lang="en-US" sz="9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461334" y="2863013"/>
            <a:ext cx="575261" cy="62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b="1" dirty="0"/>
              <a:t>ESF 9</a:t>
            </a:r>
          </a:p>
          <a:p>
            <a:pPr algn="ctr" eaLnBrk="1" hangingPunct="1">
              <a:defRPr/>
            </a:pPr>
            <a:r>
              <a:rPr lang="en-US" sz="900" b="1" dirty="0"/>
              <a:t>AMAS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96577" y="2863013"/>
            <a:ext cx="555332" cy="62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b="1" dirty="0"/>
              <a:t>ESF 8</a:t>
            </a:r>
          </a:p>
          <a:p>
            <a:pPr algn="ctr" eaLnBrk="1" hangingPunct="1">
              <a:defRPr/>
            </a:pPr>
            <a:r>
              <a:rPr lang="en-US" sz="900" b="1" dirty="0"/>
              <a:t>ADPH</a:t>
            </a:r>
          </a:p>
        </p:txBody>
      </p:sp>
      <p:cxnSp>
        <p:nvCxnSpPr>
          <p:cNvPr id="13" name="Straight Connector 12"/>
          <p:cNvCxnSpPr>
            <a:stCxn id="3" idx="1"/>
          </p:cNvCxnSpPr>
          <p:nvPr/>
        </p:nvCxnSpPr>
        <p:spPr>
          <a:xfrm flipH="1" flipV="1">
            <a:off x="1827798" y="2097003"/>
            <a:ext cx="1525002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827799" y="2097003"/>
            <a:ext cx="9023" cy="774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0"/>
          </p:cNvCxnSpPr>
          <p:nvPr/>
        </p:nvCxnSpPr>
        <p:spPr>
          <a:xfrm flipV="1">
            <a:off x="2684670" y="2097003"/>
            <a:ext cx="0" cy="774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0"/>
          </p:cNvCxnSpPr>
          <p:nvPr/>
        </p:nvCxnSpPr>
        <p:spPr>
          <a:xfrm flipV="1">
            <a:off x="3459204" y="2670007"/>
            <a:ext cx="0" cy="2010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0"/>
          </p:cNvCxnSpPr>
          <p:nvPr/>
        </p:nvCxnSpPr>
        <p:spPr>
          <a:xfrm flipV="1">
            <a:off x="4197452" y="2670007"/>
            <a:ext cx="0" cy="2010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0"/>
          </p:cNvCxnSpPr>
          <p:nvPr/>
        </p:nvCxnSpPr>
        <p:spPr>
          <a:xfrm flipH="1" flipV="1">
            <a:off x="4974243" y="2670007"/>
            <a:ext cx="1" cy="1930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0"/>
          </p:cNvCxnSpPr>
          <p:nvPr/>
        </p:nvCxnSpPr>
        <p:spPr>
          <a:xfrm flipV="1">
            <a:off x="5748965" y="2670007"/>
            <a:ext cx="0" cy="1930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9" idx="0"/>
          </p:cNvCxnSpPr>
          <p:nvPr/>
        </p:nvCxnSpPr>
        <p:spPr>
          <a:xfrm flipH="1" flipV="1">
            <a:off x="6563729" y="2484019"/>
            <a:ext cx="1" cy="387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324227" y="2484019"/>
            <a:ext cx="23950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8" idx="0"/>
          </p:cNvCxnSpPr>
          <p:nvPr/>
        </p:nvCxnSpPr>
        <p:spPr>
          <a:xfrm flipH="1" flipV="1">
            <a:off x="7335255" y="2105025"/>
            <a:ext cx="1" cy="7660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" idx="3"/>
          </p:cNvCxnSpPr>
          <p:nvPr/>
        </p:nvCxnSpPr>
        <p:spPr>
          <a:xfrm flipV="1">
            <a:off x="6348664" y="2097003"/>
            <a:ext cx="998246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777289" y="3850600"/>
            <a:ext cx="2575511" cy="1355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en-US" sz="1200" b="1" dirty="0"/>
              <a:t>Facilities Management</a:t>
            </a:r>
          </a:p>
          <a:p>
            <a:pPr algn="ctr" eaLnBrk="1" hangingPunct="1">
              <a:defRPr/>
            </a:pPr>
            <a:endParaRPr lang="en-US" sz="1200" b="1" dirty="0"/>
          </a:p>
          <a:p>
            <a:pPr algn="ctr" eaLnBrk="1" hangingPunct="1">
              <a:defRPr/>
            </a:pPr>
            <a:endParaRPr lang="en-US" sz="1200" b="1" dirty="0"/>
          </a:p>
        </p:txBody>
      </p:sp>
      <p:sp>
        <p:nvSpPr>
          <p:cNvPr id="42" name="Rounded Rectangle 41"/>
          <p:cNvSpPr/>
          <p:nvPr/>
        </p:nvSpPr>
        <p:spPr>
          <a:xfrm>
            <a:off x="6348664" y="3854610"/>
            <a:ext cx="2704097" cy="19556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en-US" sz="1200" b="1" dirty="0"/>
              <a:t>Division Support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54578" y="4406552"/>
            <a:ext cx="856687" cy="6286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b="1" dirty="0"/>
              <a:t>Information Technology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2252660" y="4406552"/>
            <a:ext cx="854994" cy="6286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" b="1" dirty="0"/>
              <a:t>Building Maintenance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1166061" y="1794710"/>
            <a:ext cx="2186739" cy="9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166061" y="1803734"/>
            <a:ext cx="0" cy="20468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348664" y="1794710"/>
            <a:ext cx="1669382" cy="9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8018046" y="1803734"/>
            <a:ext cx="1" cy="20468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6672571" y="4321839"/>
            <a:ext cx="791451" cy="6286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b="1" dirty="0"/>
              <a:t>Situation Unit Leader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672570" y="5131962"/>
            <a:ext cx="791452" cy="6156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b="1" dirty="0"/>
              <a:t>Mission Assignment Unit Leader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8169566" y="4273715"/>
            <a:ext cx="745583" cy="6286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b="1" dirty="0"/>
              <a:t>Admin.</a:t>
            </a:r>
          </a:p>
          <a:p>
            <a:pPr algn="ctr" eaLnBrk="1" hangingPunct="1">
              <a:defRPr/>
            </a:pPr>
            <a:r>
              <a:rPr lang="en-US" sz="900" b="1" dirty="0"/>
              <a:t>Support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8183474" y="5063785"/>
            <a:ext cx="731675" cy="6286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b="1" dirty="0"/>
              <a:t>Check-In Status Recorder</a:t>
            </a:r>
          </a:p>
        </p:txBody>
      </p:sp>
    </p:spTree>
    <p:extLst>
      <p:ext uri="{BB962C8B-B14F-4D97-AF65-F5344CB8AC3E}">
        <p14:creationId xmlns:p14="http://schemas.microsoft.com/office/powerpoint/2010/main" val="37907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315200" cy="9906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Division Coordinator (DIVC)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7772400" cy="51816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sz="3600" b="1" dirty="0" smtClean="0"/>
              <a:t>Responsibilities:</a:t>
            </a: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2400" b="1" dirty="0" smtClean="0"/>
              <a:t>Establish the Unified Coordination Group (UCG)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b="1" dirty="0" smtClean="0"/>
              <a:t>Coordinate response and recovery operations of state and federal resources assigned to the Division.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b="1" dirty="0" smtClean="0"/>
              <a:t>Make operational recommendations (shift priorities, need/surplus resources, etc.)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b="1" dirty="0" smtClean="0"/>
              <a:t>Establish information/communications with county EOC’s within the DIV.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b="1" dirty="0" smtClean="0"/>
              <a:t>Report timely and accurate information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b="1" dirty="0" smtClean="0"/>
              <a:t>Brief UCG on a regular basis on current overall situation, Current Priorities, Change in Priorities.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b="1" dirty="0" smtClean="0"/>
              <a:t>Serve as primary point-of-contact for the DIV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en-US" sz="2400" b="1" dirty="0" smtClean="0"/>
              <a:t>*The DIVC employ state agencies to deploy their resources to meet the identified need*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en-US" sz="24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40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315200" cy="990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Division ESF Coordinator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7772400" cy="51816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sz="3600" b="1" dirty="0" smtClean="0"/>
              <a:t>Responsibilities: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2400" b="1" dirty="0" smtClean="0"/>
              <a:t>When activated report to the DIV office.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b="1" dirty="0" smtClean="0"/>
              <a:t>Report/Integrate initial agency operations to include situational awareness and any known shortfalls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b="1" dirty="0" smtClean="0"/>
              <a:t>Ensure communication links are established with your agency’s  Emergency Management Coordinator (EMC) assigned to the SEOC.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b="1" dirty="0"/>
              <a:t>When the DIV is mission ready direct/coordinate assigned agency personnel to the incident based on EMITS missions or Statutory </a:t>
            </a:r>
            <a:r>
              <a:rPr lang="en-US" sz="2400" b="1" dirty="0" smtClean="0"/>
              <a:t>Authority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b="1" dirty="0" smtClean="0"/>
              <a:t>Make operational recommendations to the UCG and assist UCG with reporting requirements.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b="1" dirty="0" smtClean="0"/>
              <a:t>Maintain current contact information with DIVS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b="1" dirty="0" smtClean="0"/>
              <a:t>Attend scheduled training/DIV meetings</a:t>
            </a:r>
            <a:endParaRPr lang="en-US" sz="2400" b="1" dirty="0"/>
          </a:p>
          <a:p>
            <a:pPr lvl="1">
              <a:lnSpc>
                <a:spcPct val="80000"/>
              </a:lnSpc>
              <a:defRPr/>
            </a:pPr>
            <a:endParaRPr lang="en-US" sz="24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92861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dirty="0" smtClean="0"/>
              <a:t> 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952734"/>
            <a:ext cx="7467600" cy="5368892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buFontTx/>
              <a:buNone/>
            </a:pPr>
            <a:endParaRPr lang="en-US" sz="22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3900" b="1" dirty="0" smtClean="0"/>
              <a:t>Mission Ready:</a:t>
            </a:r>
          </a:p>
          <a:p>
            <a:pPr marL="0" indent="0">
              <a:buNone/>
            </a:pPr>
            <a:r>
              <a:rPr lang="en-US" sz="3000" b="1" dirty="0" smtClean="0"/>
              <a:t>The Division is activated, and the Unified Coordination Group has been identified. </a:t>
            </a:r>
          </a:p>
          <a:p>
            <a:pPr marL="0" indent="0">
              <a:buNone/>
            </a:pPr>
            <a:r>
              <a:rPr lang="en-US" sz="3000" b="1" dirty="0" smtClean="0"/>
              <a:t>The Division has resources available to meet current and future requests for assistance. </a:t>
            </a:r>
          </a:p>
          <a:p>
            <a:pPr marL="0" indent="0">
              <a:buNone/>
            </a:pPr>
            <a:r>
              <a:rPr lang="en-US" sz="3000" b="1" dirty="0" smtClean="0"/>
              <a:t>Agency ESF coordinators have been delegated the authority to direct agency resources within the area of responsibility.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</a:pPr>
            <a:endParaRPr lang="en-US" sz="2000" dirty="0" smtClean="0"/>
          </a:p>
          <a:p>
            <a:pPr lvl="1">
              <a:lnSpc>
                <a:spcPct val="110000"/>
              </a:lnSpc>
            </a:pP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76200"/>
            <a:ext cx="8839200" cy="10668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Division </a:t>
            </a:r>
            <a:r>
              <a:rPr lang="en-US" sz="4000" b="1" dirty="0" smtClean="0">
                <a:solidFill>
                  <a:schemeClr val="bg1"/>
                </a:solidFill>
              </a:rPr>
              <a:t>Mission Ready (Activated)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2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0"/>
            <a:ext cx="7696200" cy="990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ALABAMA EMERGENCY MANAGEMENT DIVISIONS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89103"/>
              </p:ext>
            </p:extLst>
          </p:nvPr>
        </p:nvGraphicFramePr>
        <p:xfrm>
          <a:off x="2514600" y="1447800"/>
          <a:ext cx="44196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3" imgW="5829233" imgH="7543775" progId="AcroExch.Document.7">
                  <p:embed/>
                </p:oleObj>
              </mc:Choice>
              <mc:Fallback>
                <p:oleObj name="Acrobat Document" r:id="rId3" imgW="5829233" imgH="754377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4600" y="1447800"/>
                        <a:ext cx="4419600" cy="502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376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1722" y="1600200"/>
            <a:ext cx="7645078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Provide timely and accurate information for senior elected officials and the general public.</a:t>
            </a:r>
          </a:p>
          <a:p>
            <a:pPr eaLnBrk="1" hangingPunct="1">
              <a:defRPr/>
            </a:pPr>
            <a:r>
              <a:rPr lang="en-US" b="1" dirty="0" smtClean="0"/>
              <a:t>Manage the flow of state/federal/private resources, services, and personnel to the incident.</a:t>
            </a:r>
          </a:p>
          <a:p>
            <a:pPr eaLnBrk="1" hangingPunct="1">
              <a:defRPr/>
            </a:pPr>
            <a:r>
              <a:rPr lang="en-US" b="1" dirty="0" smtClean="0"/>
              <a:t>Establish and provide a unity of response, recovery, coordination, and control.</a:t>
            </a:r>
          </a:p>
          <a:p>
            <a:pPr marL="0" indent="0" eaLnBrk="1" hangingPunct="1">
              <a:buFontTx/>
              <a:buNone/>
              <a:defRPr/>
            </a:pPr>
            <a:endParaRPr lang="en-US" b="1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prstClr val="white"/>
                </a:solidFill>
              </a:rPr>
              <a:t>AEMA Responsibilities</a:t>
            </a:r>
            <a:endParaRPr lang="en-US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51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>
            <a:normAutofit fontScale="90000"/>
          </a:bodyPr>
          <a:lstStyle/>
          <a:p>
            <a:r>
              <a:rPr lang="en-US" sz="6700" dirty="0" smtClean="0">
                <a:solidFill>
                  <a:srgbClr val="FF0000"/>
                </a:solidFill>
              </a:rPr>
              <a:t/>
            </a:r>
            <a:br>
              <a:rPr lang="en-US" sz="6700" dirty="0" smtClean="0">
                <a:solidFill>
                  <a:srgbClr val="FF0000"/>
                </a:solidFill>
              </a:rPr>
            </a:br>
            <a:r>
              <a:rPr lang="en-US" sz="6700" dirty="0">
                <a:solidFill>
                  <a:srgbClr val="FF0000"/>
                </a:solidFill>
              </a:rPr>
              <a:t/>
            </a:r>
            <a:br>
              <a:rPr lang="en-US" sz="6700" dirty="0">
                <a:solidFill>
                  <a:srgbClr val="FF0000"/>
                </a:solidFill>
              </a:rPr>
            </a:br>
            <a:r>
              <a:rPr lang="en-US" sz="6400" b="1" dirty="0" smtClean="0"/>
              <a:t>Alabama Response Model for Expanding Incidents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99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9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151" y="-83976"/>
            <a:ext cx="8061648" cy="123164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Standing Priorities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608" y="1674845"/>
            <a:ext cx="8164286" cy="3503645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Life Saving</a:t>
            </a:r>
          </a:p>
          <a:p>
            <a:r>
              <a:rPr lang="en-US" sz="4400" b="1" dirty="0" smtClean="0"/>
              <a:t>Incident Stabilization</a:t>
            </a:r>
          </a:p>
          <a:p>
            <a:r>
              <a:rPr lang="en-US" sz="4400" b="1" dirty="0" smtClean="0"/>
              <a:t>Protection of Property</a:t>
            </a:r>
          </a:p>
          <a:p>
            <a:r>
              <a:rPr lang="en-US" sz="4400" b="1" dirty="0" smtClean="0"/>
              <a:t>Needs/Damage Assessment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5196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56300"/>
            <a:ext cx="8223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3695700" y="5964238"/>
            <a:ext cx="19812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prstClr val="white"/>
                </a:solidFill>
              </a:rPr>
              <a:t>Incident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981450" y="4238625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>
                <a:solidFill>
                  <a:prstClr val="white"/>
                </a:solidFill>
              </a:rPr>
              <a:t>Local Emergency Operations Center</a:t>
            </a:r>
          </a:p>
          <a:p>
            <a:pPr algn="ctr" eaLnBrk="1" hangingPunct="1">
              <a:defRPr/>
            </a:pPr>
            <a:r>
              <a:rPr lang="en-US" sz="1200" dirty="0">
                <a:solidFill>
                  <a:prstClr val="white"/>
                </a:solidFill>
              </a:rPr>
              <a:t>(EOC)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81450" y="266065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>
                <a:solidFill>
                  <a:prstClr val="white"/>
                </a:solidFill>
              </a:rPr>
              <a:t>State</a:t>
            </a:r>
          </a:p>
          <a:p>
            <a:pPr algn="ctr" eaLnBrk="1" hangingPunct="1">
              <a:defRPr/>
            </a:pPr>
            <a:r>
              <a:rPr lang="en-US" sz="1200" dirty="0">
                <a:solidFill>
                  <a:prstClr val="white"/>
                </a:solidFill>
              </a:rPr>
              <a:t>(SEOC)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705350" y="5153025"/>
            <a:ext cx="0" cy="10731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089025" y="2117725"/>
            <a:ext cx="1190625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>
                <a:solidFill>
                  <a:prstClr val="white"/>
                </a:solidFill>
              </a:rPr>
              <a:t>Statewide Mutual Aid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89025" y="2978150"/>
            <a:ext cx="1190625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b="1" dirty="0">
                <a:solidFill>
                  <a:prstClr val="white"/>
                </a:solidFill>
              </a:rPr>
              <a:t>Divisions</a:t>
            </a:r>
            <a:r>
              <a:rPr lang="en-US" sz="1200" dirty="0">
                <a:solidFill>
                  <a:prstClr val="white"/>
                </a:solidFill>
              </a:rPr>
              <a:t>/State</a:t>
            </a:r>
          </a:p>
          <a:p>
            <a:pPr algn="ctr" eaLnBrk="1" hangingPunct="1">
              <a:defRPr/>
            </a:pPr>
            <a:r>
              <a:rPr lang="en-US" sz="1200" dirty="0">
                <a:solidFill>
                  <a:prstClr val="white"/>
                </a:solidFill>
              </a:rPr>
              <a:t>Agencies Resources</a:t>
            </a:r>
          </a:p>
        </p:txBody>
      </p:sp>
      <p:cxnSp>
        <p:nvCxnSpPr>
          <p:cNvPr id="26" name="Straight Connector 25"/>
          <p:cNvCxnSpPr>
            <a:endCxn id="7" idx="1"/>
          </p:cNvCxnSpPr>
          <p:nvPr/>
        </p:nvCxnSpPr>
        <p:spPr>
          <a:xfrm>
            <a:off x="2571750" y="3079750"/>
            <a:ext cx="14097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Bracket 27"/>
          <p:cNvSpPr/>
          <p:nvPr/>
        </p:nvSpPr>
        <p:spPr>
          <a:xfrm>
            <a:off x="2316163" y="2486025"/>
            <a:ext cx="228600" cy="1023938"/>
          </a:xfrm>
          <a:prstGeom prst="rightBracke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155" name="TextBox 29"/>
          <p:cNvSpPr txBox="1">
            <a:spLocks noChangeArrowheads="1"/>
          </p:cNvSpPr>
          <p:nvPr/>
        </p:nvSpPr>
        <p:spPr bwMode="auto">
          <a:xfrm>
            <a:off x="5632450" y="3897313"/>
            <a:ext cx="8524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 b="1" i="1" dirty="0">
                <a:solidFill>
                  <a:srgbClr val="000000"/>
                </a:solidFill>
                <a:latin typeface="Arial" panose="020B0604020202020204" pitchFamily="34" charset="0"/>
              </a:rPr>
              <a:t>County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471863" y="787400"/>
            <a:ext cx="1066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000" dirty="0">
                <a:solidFill>
                  <a:prstClr val="white"/>
                </a:solidFill>
              </a:rPr>
              <a:t>Emergency Management Assistance Compact</a:t>
            </a:r>
          </a:p>
          <a:p>
            <a:pPr algn="ctr" eaLnBrk="1" hangingPunct="1">
              <a:defRPr/>
            </a:pPr>
            <a:r>
              <a:rPr lang="en-US" sz="1000" dirty="0">
                <a:solidFill>
                  <a:prstClr val="white"/>
                </a:solidFill>
              </a:rPr>
              <a:t>(EMAC)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621213" y="974725"/>
            <a:ext cx="1192212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>
                <a:solidFill>
                  <a:prstClr val="white"/>
                </a:solidFill>
              </a:rPr>
              <a:t>Federal Agency Resources</a:t>
            </a:r>
          </a:p>
        </p:txBody>
      </p:sp>
      <p:pic>
        <p:nvPicPr>
          <p:cNvPr id="6158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5956300"/>
            <a:ext cx="8223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7162800" y="4214813"/>
            <a:ext cx="1911350" cy="1066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7239000" y="4551363"/>
            <a:ext cx="342900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239000" y="5014913"/>
            <a:ext cx="342900" cy="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2" name="TextBox 39"/>
          <p:cNvSpPr txBox="1">
            <a:spLocks noChangeArrowheads="1"/>
          </p:cNvSpPr>
          <p:nvPr/>
        </p:nvSpPr>
        <p:spPr bwMode="auto">
          <a:xfrm>
            <a:off x="7627938" y="4405313"/>
            <a:ext cx="1298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Resource Request</a:t>
            </a:r>
          </a:p>
        </p:txBody>
      </p:sp>
      <p:sp>
        <p:nvSpPr>
          <p:cNvPr id="6163" name="TextBox 40"/>
          <p:cNvSpPr txBox="1">
            <a:spLocks noChangeArrowheads="1"/>
          </p:cNvSpPr>
          <p:nvPr/>
        </p:nvSpPr>
        <p:spPr bwMode="auto">
          <a:xfrm>
            <a:off x="7740650" y="4876800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Request Fulfilled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572000" y="5080000"/>
            <a:ext cx="0" cy="107315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713288" y="3486150"/>
            <a:ext cx="0" cy="728663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4572000" y="3509963"/>
            <a:ext cx="0" cy="728662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313238" y="1643063"/>
            <a:ext cx="0" cy="101758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159250" y="1676400"/>
            <a:ext cx="0" cy="98425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138738" y="1587500"/>
            <a:ext cx="11112" cy="10604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006975" y="1600200"/>
            <a:ext cx="0" cy="106045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7625"/>
            <a:ext cx="7473950" cy="995363"/>
          </a:xfrm>
        </p:spPr>
        <p:txBody>
          <a:bodyPr/>
          <a:lstStyle/>
          <a:p>
            <a:pPr>
              <a:defRPr/>
            </a:pPr>
            <a:r>
              <a:rPr lang="en-US" sz="2800" b="1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Arial Black" pitchFamily="34" charset="0"/>
              </a:rPr>
              <a:t>SINGLE INCIDENTS MODEL</a:t>
            </a:r>
            <a:endParaRPr lang="en-US" sz="2800" b="1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7124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6" t="4308" r="27303" b="3481"/>
          <a:stretch>
            <a:fillRect/>
          </a:stretch>
        </p:blipFill>
        <p:spPr bwMode="auto">
          <a:xfrm>
            <a:off x="2351088" y="541338"/>
            <a:ext cx="4887912" cy="631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49" name="Straight Arrow Connector 848"/>
          <p:cNvCxnSpPr/>
          <p:nvPr/>
        </p:nvCxnSpPr>
        <p:spPr>
          <a:xfrm flipH="1" flipV="1">
            <a:off x="2316163" y="1689100"/>
            <a:ext cx="1624012" cy="127952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0" name="Straight Arrow Connector 849"/>
          <p:cNvCxnSpPr/>
          <p:nvPr/>
        </p:nvCxnSpPr>
        <p:spPr>
          <a:xfrm flipH="1" flipV="1">
            <a:off x="2316163" y="1736725"/>
            <a:ext cx="1624012" cy="127635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4" name="Straight Arrow Connector 863"/>
          <p:cNvCxnSpPr/>
          <p:nvPr/>
        </p:nvCxnSpPr>
        <p:spPr>
          <a:xfrm flipH="1" flipV="1">
            <a:off x="1384300" y="1676400"/>
            <a:ext cx="2708275" cy="143827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5" name="Straight Arrow Connector 864"/>
          <p:cNvCxnSpPr/>
          <p:nvPr/>
        </p:nvCxnSpPr>
        <p:spPr>
          <a:xfrm flipH="1" flipV="1">
            <a:off x="1414463" y="1727200"/>
            <a:ext cx="2676525" cy="1404938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Straight Arrow Connector 799"/>
          <p:cNvCxnSpPr/>
          <p:nvPr/>
        </p:nvCxnSpPr>
        <p:spPr>
          <a:xfrm>
            <a:off x="5592763" y="3262313"/>
            <a:ext cx="1670050" cy="22161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Straight Arrow Connector 800"/>
          <p:cNvCxnSpPr/>
          <p:nvPr/>
        </p:nvCxnSpPr>
        <p:spPr>
          <a:xfrm>
            <a:off x="5503863" y="3316288"/>
            <a:ext cx="1727200" cy="2214562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4" name="Straight Arrow Connector 823"/>
          <p:cNvCxnSpPr/>
          <p:nvPr/>
        </p:nvCxnSpPr>
        <p:spPr>
          <a:xfrm flipV="1">
            <a:off x="5378450" y="947738"/>
            <a:ext cx="3084513" cy="202882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5" name="Straight Arrow Connector 824"/>
          <p:cNvCxnSpPr/>
          <p:nvPr/>
        </p:nvCxnSpPr>
        <p:spPr>
          <a:xfrm flipV="1">
            <a:off x="5410200" y="947738"/>
            <a:ext cx="3128963" cy="210978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4" name="Straight Arrow Connector 703"/>
          <p:cNvCxnSpPr>
            <a:endCxn id="695" idx="1"/>
          </p:cNvCxnSpPr>
          <p:nvPr/>
        </p:nvCxnSpPr>
        <p:spPr>
          <a:xfrm flipV="1">
            <a:off x="5295900" y="2001838"/>
            <a:ext cx="2052638" cy="95250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4" name="Straight Arrow Connector 813"/>
          <p:cNvCxnSpPr/>
          <p:nvPr/>
        </p:nvCxnSpPr>
        <p:spPr>
          <a:xfrm flipH="1" flipV="1">
            <a:off x="1096963" y="998538"/>
            <a:ext cx="2811462" cy="19510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5" name="Straight Arrow Connector 814"/>
          <p:cNvCxnSpPr/>
          <p:nvPr/>
        </p:nvCxnSpPr>
        <p:spPr>
          <a:xfrm flipH="1" flipV="1">
            <a:off x="995363" y="1016000"/>
            <a:ext cx="2881312" cy="195580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8" name="Straight Arrow Connector 807"/>
          <p:cNvCxnSpPr/>
          <p:nvPr/>
        </p:nvCxnSpPr>
        <p:spPr>
          <a:xfrm flipH="1" flipV="1">
            <a:off x="1955800" y="950913"/>
            <a:ext cx="2028825" cy="19748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9" name="Straight Arrow Connector 808"/>
          <p:cNvCxnSpPr/>
          <p:nvPr/>
        </p:nvCxnSpPr>
        <p:spPr>
          <a:xfrm flipH="1" flipV="1">
            <a:off x="1866900" y="974725"/>
            <a:ext cx="2085975" cy="1973263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4" name="Straight Arrow Connector 763"/>
          <p:cNvCxnSpPr/>
          <p:nvPr/>
        </p:nvCxnSpPr>
        <p:spPr>
          <a:xfrm flipH="1">
            <a:off x="2552700" y="2968625"/>
            <a:ext cx="1387475" cy="444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5" name="Straight Arrow Connector 764"/>
          <p:cNvCxnSpPr/>
          <p:nvPr/>
        </p:nvCxnSpPr>
        <p:spPr>
          <a:xfrm flipH="1" flipV="1">
            <a:off x="2552700" y="2930525"/>
            <a:ext cx="1355725" cy="26988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9" name="Straight Arrow Connector 748"/>
          <p:cNvCxnSpPr/>
          <p:nvPr/>
        </p:nvCxnSpPr>
        <p:spPr>
          <a:xfrm flipH="1" flipV="1">
            <a:off x="2351088" y="2312988"/>
            <a:ext cx="1576387" cy="66198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0" name="Straight Arrow Connector 749"/>
          <p:cNvCxnSpPr/>
          <p:nvPr/>
        </p:nvCxnSpPr>
        <p:spPr>
          <a:xfrm flipH="1" flipV="1">
            <a:off x="2241550" y="2330450"/>
            <a:ext cx="1666875" cy="66357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6" name="Straight Arrow Connector 605"/>
          <p:cNvCxnSpPr/>
          <p:nvPr/>
        </p:nvCxnSpPr>
        <p:spPr>
          <a:xfrm flipV="1">
            <a:off x="5256213" y="1371600"/>
            <a:ext cx="1419225" cy="160337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7" name="Straight Arrow Connector 606"/>
          <p:cNvCxnSpPr/>
          <p:nvPr/>
        </p:nvCxnSpPr>
        <p:spPr>
          <a:xfrm flipV="1">
            <a:off x="5216525" y="1381125"/>
            <a:ext cx="1393825" cy="1573213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Straight Arrow Connector 593"/>
          <p:cNvCxnSpPr/>
          <p:nvPr/>
        </p:nvCxnSpPr>
        <p:spPr>
          <a:xfrm flipV="1">
            <a:off x="5310188" y="1404938"/>
            <a:ext cx="419100" cy="15176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Straight Arrow Connector 594"/>
          <p:cNvCxnSpPr/>
          <p:nvPr/>
        </p:nvCxnSpPr>
        <p:spPr>
          <a:xfrm flipV="1">
            <a:off x="5245100" y="1412875"/>
            <a:ext cx="433388" cy="1509713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Arrow Connector 468"/>
          <p:cNvCxnSpPr/>
          <p:nvPr/>
        </p:nvCxnSpPr>
        <p:spPr>
          <a:xfrm flipH="1" flipV="1">
            <a:off x="3930650" y="1404938"/>
            <a:ext cx="525463" cy="15494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Straight Arrow Connector 462"/>
          <p:cNvCxnSpPr/>
          <p:nvPr/>
        </p:nvCxnSpPr>
        <p:spPr>
          <a:xfrm flipH="1" flipV="1">
            <a:off x="3873500" y="1422400"/>
            <a:ext cx="530225" cy="1531938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>
            <a:off x="5424488" y="3124200"/>
            <a:ext cx="1011237" cy="138588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>
            <a:off x="5367338" y="3124200"/>
            <a:ext cx="969962" cy="1385888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Explosion 1 306"/>
          <p:cNvSpPr/>
          <p:nvPr/>
        </p:nvSpPr>
        <p:spPr>
          <a:xfrm>
            <a:off x="2860675" y="5721350"/>
            <a:ext cx="771525" cy="3190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latin typeface="Arial Narrow" pitchFamily="34" charset="0"/>
              </a:rPr>
              <a:t>Incident</a:t>
            </a:r>
          </a:p>
        </p:txBody>
      </p:sp>
      <p:cxnSp>
        <p:nvCxnSpPr>
          <p:cNvPr id="309" name="Straight Arrow Connector 308"/>
          <p:cNvCxnSpPr/>
          <p:nvPr/>
        </p:nvCxnSpPr>
        <p:spPr>
          <a:xfrm flipH="1">
            <a:off x="3930650" y="3560763"/>
            <a:ext cx="525463" cy="170180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/>
          <p:cNvCxnSpPr/>
          <p:nvPr/>
        </p:nvCxnSpPr>
        <p:spPr>
          <a:xfrm flipH="1">
            <a:off x="4014788" y="3560763"/>
            <a:ext cx="501650" cy="169068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 flipH="1">
            <a:off x="1651000" y="3200400"/>
            <a:ext cx="2265363" cy="205105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>
            <a:stCxn id="8" idx="1"/>
          </p:cNvCxnSpPr>
          <p:nvPr/>
        </p:nvCxnSpPr>
        <p:spPr>
          <a:xfrm flipH="1">
            <a:off x="1704975" y="3243263"/>
            <a:ext cx="2211388" cy="20510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8" idx="3"/>
            <a:endCxn id="115" idx="1"/>
          </p:cNvCxnSpPr>
          <p:nvPr/>
        </p:nvCxnSpPr>
        <p:spPr>
          <a:xfrm>
            <a:off x="5364163" y="3243263"/>
            <a:ext cx="1246187" cy="2592387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5397500" y="3235325"/>
            <a:ext cx="1212850" cy="246538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0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5962650"/>
            <a:ext cx="8239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4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5962650"/>
            <a:ext cx="822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505200" y="4316413"/>
            <a:ext cx="744538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(EOC)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4483100" y="6272213"/>
            <a:ext cx="844550" cy="457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r>
              <a:rPr lang="en-US" dirty="0"/>
              <a:t>Incident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621213" y="5802313"/>
            <a:ext cx="744537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(EOC)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295900" y="3990975"/>
            <a:ext cx="746125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(EOC)</a:t>
            </a:r>
          </a:p>
        </p:txBody>
      </p:sp>
      <p:sp>
        <p:nvSpPr>
          <p:cNvPr id="31" name="Explosion 1 30"/>
          <p:cNvSpPr/>
          <p:nvPr/>
        </p:nvSpPr>
        <p:spPr>
          <a:xfrm>
            <a:off x="5364163" y="5922963"/>
            <a:ext cx="844550" cy="457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r>
              <a:rPr lang="en-US" dirty="0"/>
              <a:t>Incident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257800" y="5459413"/>
            <a:ext cx="744538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(EOC)</a:t>
            </a:r>
          </a:p>
        </p:txBody>
      </p:sp>
      <p:sp>
        <p:nvSpPr>
          <p:cNvPr id="35" name="Explosion 1 34"/>
          <p:cNvSpPr/>
          <p:nvPr/>
        </p:nvSpPr>
        <p:spPr>
          <a:xfrm>
            <a:off x="3451225" y="6264275"/>
            <a:ext cx="846138" cy="457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62500" lnSpcReduction="20000"/>
          </a:bodyPr>
          <a:lstStyle/>
          <a:p>
            <a:pPr algn="ctr">
              <a:defRPr/>
            </a:pPr>
            <a:r>
              <a:rPr lang="en-US" sz="800" dirty="0"/>
              <a:t>Incident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589338" y="5794375"/>
            <a:ext cx="746125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(EOC)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2274888" y="5443538"/>
            <a:ext cx="744537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(EOC)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613025" y="4097338"/>
            <a:ext cx="746125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(EOC)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275388" y="4510088"/>
            <a:ext cx="744537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(EOC)</a:t>
            </a:r>
          </a:p>
        </p:txBody>
      </p:sp>
      <p:sp>
        <p:nvSpPr>
          <p:cNvPr id="53" name="Explosion 1 52"/>
          <p:cNvSpPr/>
          <p:nvPr/>
        </p:nvSpPr>
        <p:spPr>
          <a:xfrm>
            <a:off x="625475" y="4678363"/>
            <a:ext cx="882650" cy="31908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latin typeface="Arial Narrow" pitchFamily="34" charset="0"/>
              </a:rPr>
              <a:t>Incident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697038" y="4211638"/>
            <a:ext cx="774700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(EOC)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180263" y="4518025"/>
            <a:ext cx="746125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(EOC)</a:t>
            </a:r>
          </a:p>
        </p:txBody>
      </p:sp>
      <p:sp>
        <p:nvSpPr>
          <p:cNvPr id="76" name="Explosion 1 75"/>
          <p:cNvSpPr/>
          <p:nvPr/>
        </p:nvSpPr>
        <p:spPr>
          <a:xfrm>
            <a:off x="2136775" y="4714875"/>
            <a:ext cx="882650" cy="3190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latin typeface="Arial Narrow" pitchFamily="34" charset="0"/>
              </a:rPr>
              <a:t>Incident</a:t>
            </a:r>
          </a:p>
        </p:txBody>
      </p:sp>
      <p:sp>
        <p:nvSpPr>
          <p:cNvPr id="83" name="Explosion 1 82"/>
          <p:cNvSpPr/>
          <p:nvPr/>
        </p:nvSpPr>
        <p:spPr>
          <a:xfrm>
            <a:off x="3124200" y="4786313"/>
            <a:ext cx="882650" cy="31908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latin typeface="Arial Narrow" pitchFamily="34" charset="0"/>
              </a:rPr>
              <a:t>Incident</a:t>
            </a:r>
          </a:p>
        </p:txBody>
      </p:sp>
      <p:sp>
        <p:nvSpPr>
          <p:cNvPr id="84" name="Explosion 1 83"/>
          <p:cNvSpPr/>
          <p:nvPr/>
        </p:nvSpPr>
        <p:spPr>
          <a:xfrm>
            <a:off x="2241550" y="6072188"/>
            <a:ext cx="882650" cy="31908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latin typeface="Arial Narrow" pitchFamily="34" charset="0"/>
              </a:rPr>
              <a:t>Incident</a:t>
            </a:r>
          </a:p>
        </p:txBody>
      </p:sp>
      <p:sp>
        <p:nvSpPr>
          <p:cNvPr id="87" name="Explosion 1 86"/>
          <p:cNvSpPr/>
          <p:nvPr/>
        </p:nvSpPr>
        <p:spPr>
          <a:xfrm>
            <a:off x="5365750" y="4592638"/>
            <a:ext cx="882650" cy="31908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latin typeface="Arial Narrow" pitchFamily="34" charset="0"/>
              </a:rPr>
              <a:t>Incident</a:t>
            </a:r>
          </a:p>
        </p:txBody>
      </p:sp>
      <p:sp>
        <p:nvSpPr>
          <p:cNvPr id="96" name="Explosion 1 95"/>
          <p:cNvSpPr/>
          <p:nvPr/>
        </p:nvSpPr>
        <p:spPr>
          <a:xfrm>
            <a:off x="7148513" y="4962525"/>
            <a:ext cx="882650" cy="3190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latin typeface="Arial Narrow" pitchFamily="34" charset="0"/>
              </a:rPr>
              <a:t>Incident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6610350" y="5715000"/>
            <a:ext cx="746125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(EOC)</a:t>
            </a:r>
          </a:p>
        </p:txBody>
      </p:sp>
      <p:sp>
        <p:nvSpPr>
          <p:cNvPr id="117" name="Explosion 1 116"/>
          <p:cNvSpPr/>
          <p:nvPr/>
        </p:nvSpPr>
        <p:spPr>
          <a:xfrm>
            <a:off x="6578600" y="6161088"/>
            <a:ext cx="882650" cy="31908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latin typeface="Arial Narrow" pitchFamily="34" charset="0"/>
              </a:rPr>
              <a:t>Incident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277938" y="5294313"/>
            <a:ext cx="746125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(EOC)</a:t>
            </a:r>
          </a:p>
        </p:txBody>
      </p:sp>
      <p:sp>
        <p:nvSpPr>
          <p:cNvPr id="126" name="Explosion 1 125"/>
          <p:cNvSpPr/>
          <p:nvPr/>
        </p:nvSpPr>
        <p:spPr>
          <a:xfrm>
            <a:off x="1246188" y="5740400"/>
            <a:ext cx="882650" cy="3190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latin typeface="Arial Narrow" pitchFamily="34" charset="0"/>
              </a:rPr>
              <a:t>Incident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220913" y="46038"/>
            <a:ext cx="48847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Arial Black" pitchFamily="34" charset="0"/>
              </a:rPr>
              <a:t>EXPANDING INCIDENTS</a:t>
            </a:r>
          </a:p>
        </p:txBody>
      </p:sp>
      <p:cxnSp>
        <p:nvCxnSpPr>
          <p:cNvPr id="138" name="Straight Arrow Connector 137"/>
          <p:cNvCxnSpPr>
            <a:endCxn id="24" idx="0"/>
          </p:cNvCxnSpPr>
          <p:nvPr/>
        </p:nvCxnSpPr>
        <p:spPr>
          <a:xfrm>
            <a:off x="4970463" y="3560763"/>
            <a:ext cx="22225" cy="22415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4905375" y="3560763"/>
            <a:ext cx="19050" cy="2233612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5256213" y="3579813"/>
            <a:ext cx="268287" cy="185102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5148263" y="3579813"/>
            <a:ext cx="215900" cy="185102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5370513" y="3505200"/>
            <a:ext cx="153987" cy="482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5332413" y="3538538"/>
            <a:ext cx="76200" cy="452437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5332413" y="3025775"/>
            <a:ext cx="2024062" cy="150018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5364163" y="3025775"/>
            <a:ext cx="1866900" cy="1484313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>
            <a:stCxn id="8" idx="2"/>
          </p:cNvCxnSpPr>
          <p:nvPr/>
        </p:nvCxnSpPr>
        <p:spPr>
          <a:xfrm flipH="1">
            <a:off x="4191000" y="3546475"/>
            <a:ext cx="449263" cy="225742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stCxn id="8" idx="2"/>
          </p:cNvCxnSpPr>
          <p:nvPr/>
        </p:nvCxnSpPr>
        <p:spPr>
          <a:xfrm flipH="1">
            <a:off x="4111625" y="3546475"/>
            <a:ext cx="528638" cy="224790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flipH="1">
            <a:off x="3940175" y="3560763"/>
            <a:ext cx="357188" cy="7556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/>
          <p:nvPr/>
        </p:nvCxnSpPr>
        <p:spPr>
          <a:xfrm flipH="1">
            <a:off x="3886200" y="3538538"/>
            <a:ext cx="328613" cy="77787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endCxn id="40" idx="0"/>
          </p:cNvCxnSpPr>
          <p:nvPr/>
        </p:nvCxnSpPr>
        <p:spPr>
          <a:xfrm flipH="1">
            <a:off x="2646363" y="3560763"/>
            <a:ext cx="1403350" cy="188277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 flipH="1">
            <a:off x="2597150" y="3560763"/>
            <a:ext cx="1417638" cy="185420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 flipH="1">
            <a:off x="3306763" y="3446463"/>
            <a:ext cx="609600" cy="65087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H="1">
            <a:off x="3243263" y="3352800"/>
            <a:ext cx="642937" cy="744538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H="1">
            <a:off x="2300288" y="3124200"/>
            <a:ext cx="1617662" cy="108743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>
            <a:endCxn id="54" idx="0"/>
          </p:cNvCxnSpPr>
          <p:nvPr/>
        </p:nvCxnSpPr>
        <p:spPr>
          <a:xfrm flipH="1">
            <a:off x="2084388" y="3025775"/>
            <a:ext cx="1831975" cy="1185863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 flipH="1">
            <a:off x="1374775" y="4487863"/>
            <a:ext cx="492125" cy="2746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>
            <a:endCxn id="53" idx="0"/>
          </p:cNvCxnSpPr>
          <p:nvPr/>
        </p:nvCxnSpPr>
        <p:spPr>
          <a:xfrm flipH="1">
            <a:off x="1219200" y="4452938"/>
            <a:ext cx="517525" cy="22542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/>
          <p:nvPr/>
        </p:nvCxnSpPr>
        <p:spPr>
          <a:xfrm>
            <a:off x="1736725" y="5522913"/>
            <a:ext cx="0" cy="3127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/>
          <p:nvPr/>
        </p:nvCxnSpPr>
        <p:spPr>
          <a:xfrm>
            <a:off x="1620838" y="5522913"/>
            <a:ext cx="6350" cy="280987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/>
          <p:nvPr/>
        </p:nvCxnSpPr>
        <p:spPr>
          <a:xfrm flipH="1">
            <a:off x="2735263" y="5695950"/>
            <a:ext cx="7937" cy="455613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/>
          <p:nvPr/>
        </p:nvCxnSpPr>
        <p:spPr>
          <a:xfrm flipH="1">
            <a:off x="2646363" y="5695950"/>
            <a:ext cx="20637" cy="455613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/>
          <p:cNvCxnSpPr>
            <a:endCxn id="76" idx="0"/>
          </p:cNvCxnSpPr>
          <p:nvPr/>
        </p:nvCxnSpPr>
        <p:spPr>
          <a:xfrm flipH="1">
            <a:off x="2730500" y="4356100"/>
            <a:ext cx="276225" cy="35877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/>
          <p:nvPr/>
        </p:nvCxnSpPr>
        <p:spPr>
          <a:xfrm flipH="1">
            <a:off x="2514600" y="4356100"/>
            <a:ext cx="346075" cy="395288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/>
          <p:cNvCxnSpPr/>
          <p:nvPr/>
        </p:nvCxnSpPr>
        <p:spPr>
          <a:xfrm flipH="1">
            <a:off x="3729038" y="4565650"/>
            <a:ext cx="188912" cy="30797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/>
          <p:nvPr/>
        </p:nvCxnSpPr>
        <p:spPr>
          <a:xfrm flipH="1">
            <a:off x="3581400" y="4565650"/>
            <a:ext cx="214313" cy="30797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>
            <a:stCxn id="36" idx="2"/>
          </p:cNvCxnSpPr>
          <p:nvPr/>
        </p:nvCxnSpPr>
        <p:spPr>
          <a:xfrm flipH="1">
            <a:off x="3951288" y="6035675"/>
            <a:ext cx="11112" cy="315913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>
            <a:off x="3805238" y="6035675"/>
            <a:ext cx="0" cy="315913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>
            <a:stCxn id="24" idx="2"/>
          </p:cNvCxnSpPr>
          <p:nvPr/>
        </p:nvCxnSpPr>
        <p:spPr>
          <a:xfrm>
            <a:off x="4992688" y="6043613"/>
            <a:ext cx="0" cy="3000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/>
          <p:nvPr/>
        </p:nvCxnSpPr>
        <p:spPr>
          <a:xfrm>
            <a:off x="4894263" y="6043613"/>
            <a:ext cx="0" cy="300037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/>
          <p:nvPr/>
        </p:nvCxnSpPr>
        <p:spPr>
          <a:xfrm>
            <a:off x="5715000" y="5700713"/>
            <a:ext cx="0" cy="3429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>
            <a:stCxn id="32" idx="2"/>
          </p:cNvCxnSpPr>
          <p:nvPr/>
        </p:nvCxnSpPr>
        <p:spPr>
          <a:xfrm>
            <a:off x="5630863" y="5700713"/>
            <a:ext cx="9525" cy="34290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/>
          <p:nvPr/>
        </p:nvCxnSpPr>
        <p:spPr>
          <a:xfrm>
            <a:off x="7088188" y="5956300"/>
            <a:ext cx="0" cy="265113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>
            <a:stCxn id="115" idx="2"/>
          </p:cNvCxnSpPr>
          <p:nvPr/>
        </p:nvCxnSpPr>
        <p:spPr>
          <a:xfrm flipH="1">
            <a:off x="6983413" y="5956300"/>
            <a:ext cx="0" cy="236538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/>
          <p:nvPr/>
        </p:nvCxnSpPr>
        <p:spPr>
          <a:xfrm>
            <a:off x="7643813" y="4773613"/>
            <a:ext cx="0" cy="260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>
            <a:off x="7550150" y="4762500"/>
            <a:ext cx="0" cy="22225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>
            <a:endCxn id="97" idx="0"/>
          </p:cNvCxnSpPr>
          <p:nvPr/>
        </p:nvCxnSpPr>
        <p:spPr>
          <a:xfrm>
            <a:off x="6781800" y="4759325"/>
            <a:ext cx="17463" cy="35083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>
            <a:off x="6635750" y="4759325"/>
            <a:ext cx="0" cy="363538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>
            <a:off x="5754688" y="4232275"/>
            <a:ext cx="22225" cy="442913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/>
          <p:cNvCxnSpPr>
            <a:stCxn id="28" idx="2"/>
          </p:cNvCxnSpPr>
          <p:nvPr/>
        </p:nvCxnSpPr>
        <p:spPr>
          <a:xfrm>
            <a:off x="5668963" y="4232275"/>
            <a:ext cx="46037" cy="442913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Rounded Rectangle 305"/>
          <p:cNvSpPr/>
          <p:nvPr/>
        </p:nvSpPr>
        <p:spPr>
          <a:xfrm>
            <a:off x="3259138" y="5251450"/>
            <a:ext cx="744537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(EOC)</a:t>
            </a:r>
          </a:p>
        </p:txBody>
      </p:sp>
      <p:cxnSp>
        <p:nvCxnSpPr>
          <p:cNvPr id="310" name="Straight Arrow Connector 309"/>
          <p:cNvCxnSpPr/>
          <p:nvPr/>
        </p:nvCxnSpPr>
        <p:spPr>
          <a:xfrm flipH="1">
            <a:off x="3443288" y="5527675"/>
            <a:ext cx="214312" cy="28098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/>
          <p:nvPr/>
        </p:nvCxnSpPr>
        <p:spPr>
          <a:xfrm flipH="1">
            <a:off x="3243263" y="5500688"/>
            <a:ext cx="214312" cy="30797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1" name="Rounded Rectangle 320"/>
          <p:cNvSpPr/>
          <p:nvPr/>
        </p:nvSpPr>
        <p:spPr>
          <a:xfrm>
            <a:off x="4419600" y="4487863"/>
            <a:ext cx="744538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(EOC)</a:t>
            </a:r>
          </a:p>
        </p:txBody>
      </p:sp>
      <p:sp>
        <p:nvSpPr>
          <p:cNvPr id="322" name="Explosion 1 321"/>
          <p:cNvSpPr/>
          <p:nvPr/>
        </p:nvSpPr>
        <p:spPr>
          <a:xfrm>
            <a:off x="4214813" y="5203825"/>
            <a:ext cx="882650" cy="3190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latin typeface="Arial Narrow" pitchFamily="34" charset="0"/>
              </a:rPr>
              <a:t>Incident</a:t>
            </a:r>
          </a:p>
        </p:txBody>
      </p:sp>
      <p:cxnSp>
        <p:nvCxnSpPr>
          <p:cNvPr id="323" name="Straight Arrow Connector 322"/>
          <p:cNvCxnSpPr>
            <a:endCxn id="321" idx="0"/>
          </p:cNvCxnSpPr>
          <p:nvPr/>
        </p:nvCxnSpPr>
        <p:spPr>
          <a:xfrm flipH="1">
            <a:off x="4792663" y="3560763"/>
            <a:ext cx="55562" cy="9271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Arrow Connector 323"/>
          <p:cNvCxnSpPr/>
          <p:nvPr/>
        </p:nvCxnSpPr>
        <p:spPr>
          <a:xfrm flipH="1">
            <a:off x="4724400" y="3560763"/>
            <a:ext cx="68263" cy="92710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Arrow Connector 324"/>
          <p:cNvCxnSpPr/>
          <p:nvPr/>
        </p:nvCxnSpPr>
        <p:spPr>
          <a:xfrm>
            <a:off x="4724400" y="4724400"/>
            <a:ext cx="0" cy="557213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Arrow Connector 325"/>
          <p:cNvCxnSpPr/>
          <p:nvPr/>
        </p:nvCxnSpPr>
        <p:spPr>
          <a:xfrm>
            <a:off x="4648200" y="4729163"/>
            <a:ext cx="0" cy="522287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1" name="Rounded Rectangle 440"/>
          <p:cNvSpPr/>
          <p:nvPr/>
        </p:nvSpPr>
        <p:spPr>
          <a:xfrm>
            <a:off x="4700588" y="2298700"/>
            <a:ext cx="746125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(EOC)</a:t>
            </a:r>
          </a:p>
        </p:txBody>
      </p:sp>
      <p:sp>
        <p:nvSpPr>
          <p:cNvPr id="442" name="Explosion 1 441"/>
          <p:cNvSpPr/>
          <p:nvPr/>
        </p:nvSpPr>
        <p:spPr>
          <a:xfrm>
            <a:off x="3521075" y="1530350"/>
            <a:ext cx="882650" cy="3190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latin typeface="Arial Narrow" pitchFamily="34" charset="0"/>
              </a:rPr>
              <a:t>Incident</a:t>
            </a:r>
          </a:p>
        </p:txBody>
      </p:sp>
      <p:sp>
        <p:nvSpPr>
          <p:cNvPr id="443" name="Rounded Rectangle 442"/>
          <p:cNvSpPr/>
          <p:nvPr/>
        </p:nvSpPr>
        <p:spPr>
          <a:xfrm>
            <a:off x="3646488" y="2324100"/>
            <a:ext cx="774700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(EOC)</a:t>
            </a:r>
          </a:p>
        </p:txBody>
      </p:sp>
      <p:sp>
        <p:nvSpPr>
          <p:cNvPr id="444" name="Explosion 1 443"/>
          <p:cNvSpPr/>
          <p:nvPr/>
        </p:nvSpPr>
        <p:spPr>
          <a:xfrm>
            <a:off x="4735513" y="1530350"/>
            <a:ext cx="882650" cy="3190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latin typeface="Arial Narrow" pitchFamily="34" charset="0"/>
              </a:rPr>
              <a:t>Incident</a:t>
            </a:r>
          </a:p>
        </p:txBody>
      </p:sp>
      <p:cxnSp>
        <p:nvCxnSpPr>
          <p:cNvPr id="445" name="Straight Arrow Connector 444"/>
          <p:cNvCxnSpPr/>
          <p:nvPr/>
        </p:nvCxnSpPr>
        <p:spPr>
          <a:xfrm flipV="1">
            <a:off x="3816350" y="1819275"/>
            <a:ext cx="0" cy="538163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Arrow Connector 445"/>
          <p:cNvCxnSpPr>
            <a:stCxn id="441" idx="0"/>
          </p:cNvCxnSpPr>
          <p:nvPr/>
        </p:nvCxnSpPr>
        <p:spPr>
          <a:xfrm flipV="1">
            <a:off x="5073650" y="1808163"/>
            <a:ext cx="0" cy="490537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Arrow Connector 446"/>
          <p:cNvCxnSpPr/>
          <p:nvPr/>
        </p:nvCxnSpPr>
        <p:spPr>
          <a:xfrm flipH="1" flipV="1">
            <a:off x="5181600" y="1797050"/>
            <a:ext cx="12700" cy="49053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Arrow Connector 447"/>
          <p:cNvCxnSpPr/>
          <p:nvPr/>
        </p:nvCxnSpPr>
        <p:spPr>
          <a:xfrm flipV="1">
            <a:off x="3733800" y="1771650"/>
            <a:ext cx="9525" cy="541338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Arrow Connector 465"/>
          <p:cNvCxnSpPr/>
          <p:nvPr/>
        </p:nvCxnSpPr>
        <p:spPr>
          <a:xfrm flipV="1">
            <a:off x="4533900" y="1447800"/>
            <a:ext cx="33338" cy="1506538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Straight Arrow Connector 473"/>
          <p:cNvCxnSpPr>
            <a:stCxn id="8" idx="0"/>
          </p:cNvCxnSpPr>
          <p:nvPr/>
        </p:nvCxnSpPr>
        <p:spPr>
          <a:xfrm flipV="1">
            <a:off x="4640263" y="1431925"/>
            <a:ext cx="7937" cy="150812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Arrow Connector 477"/>
          <p:cNvCxnSpPr/>
          <p:nvPr/>
        </p:nvCxnSpPr>
        <p:spPr>
          <a:xfrm flipV="1">
            <a:off x="4121150" y="2565400"/>
            <a:ext cx="0" cy="4191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Arrow Connector 478"/>
          <p:cNvCxnSpPr/>
          <p:nvPr/>
        </p:nvCxnSpPr>
        <p:spPr>
          <a:xfrm flipV="1">
            <a:off x="4038600" y="2565400"/>
            <a:ext cx="0" cy="37465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Arrow Connector 483"/>
          <p:cNvCxnSpPr/>
          <p:nvPr/>
        </p:nvCxnSpPr>
        <p:spPr>
          <a:xfrm flipV="1">
            <a:off x="5035550" y="2532063"/>
            <a:ext cx="0" cy="4191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Arrow Connector 484"/>
          <p:cNvCxnSpPr/>
          <p:nvPr/>
        </p:nvCxnSpPr>
        <p:spPr>
          <a:xfrm flipV="1">
            <a:off x="4953000" y="2547938"/>
            <a:ext cx="0" cy="37465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" name="Rounded Rectangle 488"/>
          <p:cNvSpPr/>
          <p:nvPr/>
        </p:nvSpPr>
        <p:spPr>
          <a:xfrm>
            <a:off x="4259263" y="1181100"/>
            <a:ext cx="746125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(EOC)</a:t>
            </a:r>
          </a:p>
        </p:txBody>
      </p:sp>
      <p:sp>
        <p:nvSpPr>
          <p:cNvPr id="490" name="Explosion 1 489"/>
          <p:cNvSpPr/>
          <p:nvPr/>
        </p:nvSpPr>
        <p:spPr>
          <a:xfrm>
            <a:off x="4191000" y="595313"/>
            <a:ext cx="882650" cy="31908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latin typeface="Arial Narrow" pitchFamily="34" charset="0"/>
              </a:rPr>
              <a:t>Incident</a:t>
            </a:r>
          </a:p>
        </p:txBody>
      </p:sp>
      <p:cxnSp>
        <p:nvCxnSpPr>
          <p:cNvPr id="491" name="Straight Arrow Connector 490"/>
          <p:cNvCxnSpPr/>
          <p:nvPr/>
        </p:nvCxnSpPr>
        <p:spPr>
          <a:xfrm flipV="1">
            <a:off x="4662488" y="881063"/>
            <a:ext cx="0" cy="2667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Arrow Connector 491"/>
          <p:cNvCxnSpPr/>
          <p:nvPr/>
        </p:nvCxnSpPr>
        <p:spPr>
          <a:xfrm flipV="1">
            <a:off x="4576763" y="865188"/>
            <a:ext cx="6350" cy="29845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8" name="Rounded Rectangle 497"/>
          <p:cNvSpPr/>
          <p:nvPr/>
        </p:nvSpPr>
        <p:spPr>
          <a:xfrm>
            <a:off x="3163888" y="1163638"/>
            <a:ext cx="744537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(EOC)</a:t>
            </a:r>
          </a:p>
        </p:txBody>
      </p:sp>
      <p:sp>
        <p:nvSpPr>
          <p:cNvPr id="499" name="Explosion 1 498"/>
          <p:cNvSpPr/>
          <p:nvPr/>
        </p:nvSpPr>
        <p:spPr>
          <a:xfrm>
            <a:off x="3089275" y="595313"/>
            <a:ext cx="882650" cy="31908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latin typeface="Arial Narrow" pitchFamily="34" charset="0"/>
              </a:rPr>
              <a:t>Incident</a:t>
            </a:r>
          </a:p>
        </p:txBody>
      </p:sp>
      <p:cxnSp>
        <p:nvCxnSpPr>
          <p:cNvPr id="500" name="Straight Arrow Connector 499"/>
          <p:cNvCxnSpPr/>
          <p:nvPr/>
        </p:nvCxnSpPr>
        <p:spPr>
          <a:xfrm flipV="1">
            <a:off x="3549650" y="855663"/>
            <a:ext cx="15875" cy="28416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Arrow Connector 500"/>
          <p:cNvCxnSpPr/>
          <p:nvPr/>
        </p:nvCxnSpPr>
        <p:spPr>
          <a:xfrm flipV="1">
            <a:off x="3475038" y="858838"/>
            <a:ext cx="0" cy="30480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" name="Rounded Rectangle 514"/>
          <p:cNvSpPr/>
          <p:nvPr/>
        </p:nvSpPr>
        <p:spPr>
          <a:xfrm>
            <a:off x="5929313" y="3017838"/>
            <a:ext cx="746125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(EOC)</a:t>
            </a:r>
          </a:p>
        </p:txBody>
      </p:sp>
      <p:sp>
        <p:nvSpPr>
          <p:cNvPr id="516" name="Explosion 1 515"/>
          <p:cNvSpPr/>
          <p:nvPr/>
        </p:nvSpPr>
        <p:spPr>
          <a:xfrm>
            <a:off x="6915150" y="2994025"/>
            <a:ext cx="882650" cy="3190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latin typeface="Arial Narrow" pitchFamily="34" charset="0"/>
              </a:rPr>
              <a:t>Incident</a:t>
            </a:r>
          </a:p>
        </p:txBody>
      </p:sp>
      <p:cxnSp>
        <p:nvCxnSpPr>
          <p:cNvPr id="517" name="Straight Arrow Connector 516"/>
          <p:cNvCxnSpPr>
            <a:stCxn id="515" idx="3"/>
            <a:endCxn id="516" idx="1"/>
          </p:cNvCxnSpPr>
          <p:nvPr/>
        </p:nvCxnSpPr>
        <p:spPr>
          <a:xfrm flipV="1">
            <a:off x="6675438" y="3121025"/>
            <a:ext cx="239712" cy="17463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Straight Arrow Connector 517"/>
          <p:cNvCxnSpPr/>
          <p:nvPr/>
        </p:nvCxnSpPr>
        <p:spPr>
          <a:xfrm>
            <a:off x="6667500" y="3068638"/>
            <a:ext cx="315913" cy="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Straight Arrow Connector 523"/>
          <p:cNvCxnSpPr/>
          <p:nvPr/>
        </p:nvCxnSpPr>
        <p:spPr>
          <a:xfrm flipV="1">
            <a:off x="5345113" y="3124200"/>
            <a:ext cx="584200" cy="1905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Arrow Connector 524"/>
          <p:cNvCxnSpPr/>
          <p:nvPr/>
        </p:nvCxnSpPr>
        <p:spPr>
          <a:xfrm>
            <a:off x="5338763" y="3200400"/>
            <a:ext cx="601662" cy="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4" name="Rounded Rectangle 533"/>
          <p:cNvSpPr/>
          <p:nvPr/>
        </p:nvSpPr>
        <p:spPr>
          <a:xfrm>
            <a:off x="1122363" y="3797300"/>
            <a:ext cx="744537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(EOC)</a:t>
            </a:r>
          </a:p>
        </p:txBody>
      </p:sp>
      <p:sp>
        <p:nvSpPr>
          <p:cNvPr id="535" name="Explosion 1 534"/>
          <p:cNvSpPr/>
          <p:nvPr/>
        </p:nvSpPr>
        <p:spPr>
          <a:xfrm>
            <a:off x="184150" y="4252913"/>
            <a:ext cx="882650" cy="31908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latin typeface="Arial Narrow" pitchFamily="34" charset="0"/>
              </a:rPr>
              <a:t>Incident</a:t>
            </a:r>
          </a:p>
        </p:txBody>
      </p:sp>
      <p:cxnSp>
        <p:nvCxnSpPr>
          <p:cNvPr id="536" name="Straight Arrow Connector 535"/>
          <p:cNvCxnSpPr/>
          <p:nvPr/>
        </p:nvCxnSpPr>
        <p:spPr>
          <a:xfrm flipH="1">
            <a:off x="785813" y="4038600"/>
            <a:ext cx="344487" cy="3048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7" name="Straight Arrow Connector 536"/>
          <p:cNvCxnSpPr/>
          <p:nvPr/>
        </p:nvCxnSpPr>
        <p:spPr>
          <a:xfrm flipH="1">
            <a:off x="762000" y="3965575"/>
            <a:ext cx="357188" cy="30162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Arrow Connector 539"/>
          <p:cNvCxnSpPr>
            <a:endCxn id="534" idx="3"/>
          </p:cNvCxnSpPr>
          <p:nvPr/>
        </p:nvCxnSpPr>
        <p:spPr>
          <a:xfrm flipH="1">
            <a:off x="1866900" y="3152775"/>
            <a:ext cx="2095500" cy="76517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Arrow Connector 540"/>
          <p:cNvCxnSpPr/>
          <p:nvPr/>
        </p:nvCxnSpPr>
        <p:spPr>
          <a:xfrm flipH="1">
            <a:off x="1866900" y="3121025"/>
            <a:ext cx="2063750" cy="76517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" name="Rounded Rectangle 552"/>
          <p:cNvSpPr/>
          <p:nvPr/>
        </p:nvSpPr>
        <p:spPr>
          <a:xfrm>
            <a:off x="2676525" y="2149475"/>
            <a:ext cx="744538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(EOC)</a:t>
            </a:r>
          </a:p>
        </p:txBody>
      </p:sp>
      <p:sp>
        <p:nvSpPr>
          <p:cNvPr id="554" name="Explosion 1 553"/>
          <p:cNvSpPr/>
          <p:nvPr/>
        </p:nvSpPr>
        <p:spPr>
          <a:xfrm>
            <a:off x="2638425" y="1500188"/>
            <a:ext cx="882650" cy="31908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latin typeface="Arial Narrow" pitchFamily="34" charset="0"/>
              </a:rPr>
              <a:t>Incident</a:t>
            </a:r>
          </a:p>
        </p:txBody>
      </p:sp>
      <p:cxnSp>
        <p:nvCxnSpPr>
          <p:cNvPr id="555" name="Straight Arrow Connector 554"/>
          <p:cNvCxnSpPr/>
          <p:nvPr/>
        </p:nvCxnSpPr>
        <p:spPr>
          <a:xfrm flipV="1">
            <a:off x="3146425" y="1754188"/>
            <a:ext cx="0" cy="39528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Arrow Connector 555"/>
          <p:cNvCxnSpPr/>
          <p:nvPr/>
        </p:nvCxnSpPr>
        <p:spPr>
          <a:xfrm flipV="1">
            <a:off x="3073400" y="1743075"/>
            <a:ext cx="0" cy="40640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Straight Arrow Connector 569"/>
          <p:cNvCxnSpPr>
            <a:endCxn id="553" idx="3"/>
          </p:cNvCxnSpPr>
          <p:nvPr/>
        </p:nvCxnSpPr>
        <p:spPr>
          <a:xfrm flipH="1" flipV="1">
            <a:off x="3421063" y="2270125"/>
            <a:ext cx="742950" cy="639763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1" name="Straight Arrow Connector 570"/>
          <p:cNvCxnSpPr/>
          <p:nvPr/>
        </p:nvCxnSpPr>
        <p:spPr>
          <a:xfrm flipH="1" flipV="1">
            <a:off x="3381375" y="2395538"/>
            <a:ext cx="730250" cy="53975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7" name="Explosion 1 576"/>
          <p:cNvSpPr/>
          <p:nvPr/>
        </p:nvSpPr>
        <p:spPr>
          <a:xfrm>
            <a:off x="5786438" y="1530350"/>
            <a:ext cx="882650" cy="3190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latin typeface="Arial Narrow" pitchFamily="34" charset="0"/>
              </a:rPr>
              <a:t>Incident</a:t>
            </a:r>
          </a:p>
        </p:txBody>
      </p:sp>
      <p:cxnSp>
        <p:nvCxnSpPr>
          <p:cNvPr id="578" name="Straight Arrow Connector 577"/>
          <p:cNvCxnSpPr/>
          <p:nvPr/>
        </p:nvCxnSpPr>
        <p:spPr>
          <a:xfrm flipH="1" flipV="1">
            <a:off x="6283325" y="1819275"/>
            <a:ext cx="9525" cy="23653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9" name="Straight Arrow Connector 578"/>
          <p:cNvCxnSpPr/>
          <p:nvPr/>
        </p:nvCxnSpPr>
        <p:spPr>
          <a:xfrm flipV="1">
            <a:off x="6208713" y="1789113"/>
            <a:ext cx="0" cy="296862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Straight Arrow Connector 581"/>
          <p:cNvCxnSpPr/>
          <p:nvPr/>
        </p:nvCxnSpPr>
        <p:spPr>
          <a:xfrm flipV="1">
            <a:off x="5327650" y="2357438"/>
            <a:ext cx="658813" cy="56515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Straight Arrow Connector 582"/>
          <p:cNvCxnSpPr>
            <a:endCxn id="576" idx="2"/>
          </p:cNvCxnSpPr>
          <p:nvPr/>
        </p:nvCxnSpPr>
        <p:spPr>
          <a:xfrm flipV="1">
            <a:off x="5389563" y="2328863"/>
            <a:ext cx="768350" cy="61912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8" name="Rounded Rectangle 587"/>
          <p:cNvSpPr/>
          <p:nvPr/>
        </p:nvSpPr>
        <p:spPr>
          <a:xfrm>
            <a:off x="5341938" y="1163638"/>
            <a:ext cx="746125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(EOC)</a:t>
            </a:r>
          </a:p>
        </p:txBody>
      </p:sp>
      <p:sp>
        <p:nvSpPr>
          <p:cNvPr id="589" name="Explosion 1 588"/>
          <p:cNvSpPr/>
          <p:nvPr/>
        </p:nvSpPr>
        <p:spPr>
          <a:xfrm>
            <a:off x="5295900" y="595313"/>
            <a:ext cx="882650" cy="31908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latin typeface="Arial Narrow" pitchFamily="34" charset="0"/>
              </a:rPr>
              <a:t>Incident</a:t>
            </a:r>
          </a:p>
        </p:txBody>
      </p:sp>
      <p:cxnSp>
        <p:nvCxnSpPr>
          <p:cNvPr id="590" name="Straight Arrow Connector 589"/>
          <p:cNvCxnSpPr/>
          <p:nvPr/>
        </p:nvCxnSpPr>
        <p:spPr>
          <a:xfrm flipH="1" flipV="1">
            <a:off x="5767388" y="846138"/>
            <a:ext cx="6350" cy="33496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Straight Arrow Connector 590"/>
          <p:cNvCxnSpPr/>
          <p:nvPr/>
        </p:nvCxnSpPr>
        <p:spPr>
          <a:xfrm flipV="1">
            <a:off x="5691188" y="874713"/>
            <a:ext cx="0" cy="27940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0" name="Rounded Rectangle 599"/>
          <p:cNvSpPr/>
          <p:nvPr/>
        </p:nvSpPr>
        <p:spPr>
          <a:xfrm>
            <a:off x="6469063" y="1139825"/>
            <a:ext cx="746125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(EOC)</a:t>
            </a:r>
          </a:p>
        </p:txBody>
      </p:sp>
      <p:sp>
        <p:nvSpPr>
          <p:cNvPr id="601" name="Explosion 1 600"/>
          <p:cNvSpPr/>
          <p:nvPr/>
        </p:nvSpPr>
        <p:spPr>
          <a:xfrm>
            <a:off x="6400800" y="631825"/>
            <a:ext cx="882650" cy="3190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latin typeface="Arial Narrow" pitchFamily="34" charset="0"/>
              </a:rPr>
              <a:t>Incident</a:t>
            </a:r>
          </a:p>
        </p:txBody>
      </p:sp>
      <p:cxnSp>
        <p:nvCxnSpPr>
          <p:cNvPr id="602" name="Straight Arrow Connector 601"/>
          <p:cNvCxnSpPr/>
          <p:nvPr/>
        </p:nvCxnSpPr>
        <p:spPr>
          <a:xfrm flipV="1">
            <a:off x="6915150" y="914400"/>
            <a:ext cx="0" cy="201613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Straight Arrow Connector 602"/>
          <p:cNvCxnSpPr/>
          <p:nvPr/>
        </p:nvCxnSpPr>
        <p:spPr>
          <a:xfrm flipV="1">
            <a:off x="6842125" y="914400"/>
            <a:ext cx="0" cy="24130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2" name="Explosion 1 611"/>
          <p:cNvSpPr/>
          <p:nvPr/>
        </p:nvSpPr>
        <p:spPr>
          <a:xfrm>
            <a:off x="139700" y="3244850"/>
            <a:ext cx="844550" cy="457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r>
              <a:rPr lang="en-US" dirty="0"/>
              <a:t>Incident</a:t>
            </a:r>
          </a:p>
        </p:txBody>
      </p:sp>
      <p:sp>
        <p:nvSpPr>
          <p:cNvPr id="613" name="Rounded Rectangle 612"/>
          <p:cNvSpPr/>
          <p:nvPr/>
        </p:nvSpPr>
        <p:spPr>
          <a:xfrm>
            <a:off x="1333500" y="3298825"/>
            <a:ext cx="744538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(EOC)</a:t>
            </a:r>
          </a:p>
        </p:txBody>
      </p:sp>
      <p:cxnSp>
        <p:nvCxnSpPr>
          <p:cNvPr id="614" name="Straight Arrow Connector 613"/>
          <p:cNvCxnSpPr>
            <a:endCxn id="612" idx="3"/>
          </p:cNvCxnSpPr>
          <p:nvPr/>
        </p:nvCxnSpPr>
        <p:spPr>
          <a:xfrm flipH="1" flipV="1">
            <a:off x="984250" y="3525838"/>
            <a:ext cx="360363" cy="1428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" name="Straight Arrow Connector 614"/>
          <p:cNvCxnSpPr>
            <a:stCxn id="613" idx="1"/>
          </p:cNvCxnSpPr>
          <p:nvPr/>
        </p:nvCxnSpPr>
        <p:spPr>
          <a:xfrm flipH="1" flipV="1">
            <a:off x="922338" y="3416300"/>
            <a:ext cx="411162" cy="317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Straight Arrow Connector 625"/>
          <p:cNvCxnSpPr/>
          <p:nvPr/>
        </p:nvCxnSpPr>
        <p:spPr>
          <a:xfrm flipH="1">
            <a:off x="2073275" y="3109913"/>
            <a:ext cx="1835150" cy="3635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" name="Straight Arrow Connector 626"/>
          <p:cNvCxnSpPr/>
          <p:nvPr/>
        </p:nvCxnSpPr>
        <p:spPr>
          <a:xfrm flipH="1">
            <a:off x="2073275" y="3068638"/>
            <a:ext cx="1812925" cy="29527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" name="Explosion 1 634"/>
          <p:cNvSpPr/>
          <p:nvPr/>
        </p:nvSpPr>
        <p:spPr>
          <a:xfrm>
            <a:off x="8031163" y="3241675"/>
            <a:ext cx="844550" cy="457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r>
              <a:rPr lang="en-US" dirty="0"/>
              <a:t>Incident</a:t>
            </a:r>
          </a:p>
        </p:txBody>
      </p:sp>
      <p:sp>
        <p:nvSpPr>
          <p:cNvPr id="636" name="Rounded Rectangle 635"/>
          <p:cNvSpPr/>
          <p:nvPr/>
        </p:nvSpPr>
        <p:spPr>
          <a:xfrm>
            <a:off x="6807200" y="3387725"/>
            <a:ext cx="744538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(EOC)</a:t>
            </a:r>
          </a:p>
        </p:txBody>
      </p:sp>
      <p:cxnSp>
        <p:nvCxnSpPr>
          <p:cNvPr id="637" name="Straight Arrow Connector 636"/>
          <p:cNvCxnSpPr/>
          <p:nvPr/>
        </p:nvCxnSpPr>
        <p:spPr>
          <a:xfrm flipV="1">
            <a:off x="7620000" y="3505200"/>
            <a:ext cx="441325" cy="444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8" name="Straight Arrow Connector 637"/>
          <p:cNvCxnSpPr>
            <a:stCxn id="636" idx="3"/>
          </p:cNvCxnSpPr>
          <p:nvPr/>
        </p:nvCxnSpPr>
        <p:spPr>
          <a:xfrm flipV="1">
            <a:off x="7551738" y="3430588"/>
            <a:ext cx="509587" cy="77787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2" name="Straight Arrow Connector 641"/>
          <p:cNvCxnSpPr/>
          <p:nvPr/>
        </p:nvCxnSpPr>
        <p:spPr>
          <a:xfrm>
            <a:off x="5397500" y="3352800"/>
            <a:ext cx="1384300" cy="2476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3" name="Straight Arrow Connector 642"/>
          <p:cNvCxnSpPr>
            <a:endCxn id="636" idx="1"/>
          </p:cNvCxnSpPr>
          <p:nvPr/>
        </p:nvCxnSpPr>
        <p:spPr>
          <a:xfrm>
            <a:off x="5368925" y="3325813"/>
            <a:ext cx="1438275" cy="182562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2" name="Explosion 1 651"/>
          <p:cNvSpPr/>
          <p:nvPr/>
        </p:nvSpPr>
        <p:spPr>
          <a:xfrm>
            <a:off x="8104188" y="2674938"/>
            <a:ext cx="771525" cy="31908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latin typeface="Arial Narrow" pitchFamily="34" charset="0"/>
              </a:rPr>
              <a:t>Incident</a:t>
            </a:r>
          </a:p>
        </p:txBody>
      </p:sp>
      <p:sp>
        <p:nvSpPr>
          <p:cNvPr id="653" name="Explosion 1 652"/>
          <p:cNvSpPr/>
          <p:nvPr/>
        </p:nvSpPr>
        <p:spPr>
          <a:xfrm>
            <a:off x="8061325" y="3868738"/>
            <a:ext cx="844550" cy="457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62500" lnSpcReduction="20000"/>
          </a:bodyPr>
          <a:lstStyle/>
          <a:p>
            <a:pPr algn="ctr">
              <a:defRPr/>
            </a:pPr>
            <a:r>
              <a:rPr lang="en-US" sz="800" dirty="0"/>
              <a:t>Incident</a:t>
            </a:r>
          </a:p>
        </p:txBody>
      </p:sp>
      <p:sp>
        <p:nvSpPr>
          <p:cNvPr id="654" name="Rounded Rectangle 653"/>
          <p:cNvSpPr/>
          <p:nvPr/>
        </p:nvSpPr>
        <p:spPr>
          <a:xfrm>
            <a:off x="6858000" y="3759200"/>
            <a:ext cx="744538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(EOC)</a:t>
            </a:r>
          </a:p>
        </p:txBody>
      </p:sp>
      <p:cxnSp>
        <p:nvCxnSpPr>
          <p:cNvPr id="655" name="Straight Arrow Connector 654"/>
          <p:cNvCxnSpPr>
            <a:endCxn id="653" idx="1"/>
          </p:cNvCxnSpPr>
          <p:nvPr/>
        </p:nvCxnSpPr>
        <p:spPr>
          <a:xfrm>
            <a:off x="7643813" y="3959225"/>
            <a:ext cx="417512" cy="9207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6" name="Straight Arrow Connector 655"/>
          <p:cNvCxnSpPr>
            <a:stCxn id="654" idx="3"/>
          </p:cNvCxnSpPr>
          <p:nvPr/>
        </p:nvCxnSpPr>
        <p:spPr>
          <a:xfrm>
            <a:off x="7602538" y="3879850"/>
            <a:ext cx="612775" cy="11112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7" name="Rounded Rectangle 656"/>
          <p:cNvSpPr/>
          <p:nvPr/>
        </p:nvSpPr>
        <p:spPr>
          <a:xfrm>
            <a:off x="7078663" y="2654300"/>
            <a:ext cx="744537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(EOC)</a:t>
            </a:r>
          </a:p>
        </p:txBody>
      </p:sp>
      <p:cxnSp>
        <p:nvCxnSpPr>
          <p:cNvPr id="658" name="Straight Arrow Connector 657"/>
          <p:cNvCxnSpPr/>
          <p:nvPr/>
        </p:nvCxnSpPr>
        <p:spPr>
          <a:xfrm>
            <a:off x="7835900" y="2865438"/>
            <a:ext cx="379413" cy="571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9" name="Straight Arrow Connector 658"/>
          <p:cNvCxnSpPr>
            <a:endCxn id="652" idx="1"/>
          </p:cNvCxnSpPr>
          <p:nvPr/>
        </p:nvCxnSpPr>
        <p:spPr>
          <a:xfrm>
            <a:off x="7805738" y="2733675"/>
            <a:ext cx="298450" cy="68263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3" name="Straight Arrow Connector 672"/>
          <p:cNvCxnSpPr>
            <a:endCxn id="654" idx="1"/>
          </p:cNvCxnSpPr>
          <p:nvPr/>
        </p:nvCxnSpPr>
        <p:spPr>
          <a:xfrm>
            <a:off x="5357813" y="3514725"/>
            <a:ext cx="1500187" cy="36512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4" name="Straight Arrow Connector 673"/>
          <p:cNvCxnSpPr/>
          <p:nvPr/>
        </p:nvCxnSpPr>
        <p:spPr>
          <a:xfrm>
            <a:off x="5370513" y="3446463"/>
            <a:ext cx="1487487" cy="363537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2" name="Straight Arrow Connector 681"/>
          <p:cNvCxnSpPr/>
          <p:nvPr/>
        </p:nvCxnSpPr>
        <p:spPr>
          <a:xfrm flipV="1">
            <a:off x="5334000" y="2757488"/>
            <a:ext cx="1703388" cy="26035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3" name="Straight Arrow Connector 682"/>
          <p:cNvCxnSpPr/>
          <p:nvPr/>
        </p:nvCxnSpPr>
        <p:spPr>
          <a:xfrm flipV="1">
            <a:off x="5353050" y="2833688"/>
            <a:ext cx="1695450" cy="19208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0" name="Explosion 1 689"/>
          <p:cNvSpPr/>
          <p:nvPr/>
        </p:nvSpPr>
        <p:spPr>
          <a:xfrm>
            <a:off x="8077200" y="2300288"/>
            <a:ext cx="771525" cy="31908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latin typeface="Arial Narrow" pitchFamily="34" charset="0"/>
              </a:rPr>
              <a:t>Incident</a:t>
            </a:r>
          </a:p>
        </p:txBody>
      </p:sp>
      <p:sp>
        <p:nvSpPr>
          <p:cNvPr id="691" name="Rounded Rectangle 690"/>
          <p:cNvSpPr/>
          <p:nvPr/>
        </p:nvSpPr>
        <p:spPr>
          <a:xfrm>
            <a:off x="7050088" y="2279650"/>
            <a:ext cx="746125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(EOC)</a:t>
            </a:r>
          </a:p>
        </p:txBody>
      </p:sp>
      <p:cxnSp>
        <p:nvCxnSpPr>
          <p:cNvPr id="692" name="Straight Arrow Connector 691"/>
          <p:cNvCxnSpPr/>
          <p:nvPr/>
        </p:nvCxnSpPr>
        <p:spPr>
          <a:xfrm>
            <a:off x="7808913" y="2490788"/>
            <a:ext cx="377825" cy="571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3" name="Straight Arrow Connector 692"/>
          <p:cNvCxnSpPr>
            <a:endCxn id="690" idx="1"/>
          </p:cNvCxnSpPr>
          <p:nvPr/>
        </p:nvCxnSpPr>
        <p:spPr>
          <a:xfrm>
            <a:off x="7778750" y="2359025"/>
            <a:ext cx="298450" cy="68263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4" name="Explosion 1 693"/>
          <p:cNvSpPr/>
          <p:nvPr/>
        </p:nvSpPr>
        <p:spPr>
          <a:xfrm>
            <a:off x="8326438" y="1927225"/>
            <a:ext cx="771525" cy="3190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latin typeface="Arial Narrow" pitchFamily="34" charset="0"/>
              </a:rPr>
              <a:t>Incident</a:t>
            </a:r>
          </a:p>
        </p:txBody>
      </p:sp>
      <p:cxnSp>
        <p:nvCxnSpPr>
          <p:cNvPr id="696" name="Straight Arrow Connector 695"/>
          <p:cNvCxnSpPr/>
          <p:nvPr/>
        </p:nvCxnSpPr>
        <p:spPr>
          <a:xfrm>
            <a:off x="8126413" y="2114550"/>
            <a:ext cx="254000" cy="49213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7" name="Straight Arrow Connector 696"/>
          <p:cNvCxnSpPr>
            <a:endCxn id="694" idx="1"/>
          </p:cNvCxnSpPr>
          <p:nvPr/>
        </p:nvCxnSpPr>
        <p:spPr>
          <a:xfrm>
            <a:off x="8102600" y="1982788"/>
            <a:ext cx="223838" cy="71437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8" name="Straight Arrow Connector 697"/>
          <p:cNvCxnSpPr/>
          <p:nvPr/>
        </p:nvCxnSpPr>
        <p:spPr>
          <a:xfrm flipV="1">
            <a:off x="5295900" y="2393950"/>
            <a:ext cx="1741488" cy="59055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9" name="Straight Arrow Connector 698"/>
          <p:cNvCxnSpPr/>
          <p:nvPr/>
        </p:nvCxnSpPr>
        <p:spPr>
          <a:xfrm flipV="1">
            <a:off x="5310188" y="2470150"/>
            <a:ext cx="1738312" cy="52387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5" name="Straight Arrow Connector 704"/>
          <p:cNvCxnSpPr/>
          <p:nvPr/>
        </p:nvCxnSpPr>
        <p:spPr>
          <a:xfrm flipV="1">
            <a:off x="5295900" y="2138363"/>
            <a:ext cx="2095500" cy="8461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0" name="Explosion 1 709"/>
          <p:cNvSpPr/>
          <p:nvPr/>
        </p:nvSpPr>
        <p:spPr>
          <a:xfrm>
            <a:off x="8262938" y="4564063"/>
            <a:ext cx="846137" cy="457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62500" lnSpcReduction="20000"/>
          </a:bodyPr>
          <a:lstStyle/>
          <a:p>
            <a:pPr algn="ctr">
              <a:defRPr/>
            </a:pPr>
            <a:r>
              <a:rPr lang="en-US" sz="800" dirty="0"/>
              <a:t>Incident</a:t>
            </a:r>
          </a:p>
        </p:txBody>
      </p:sp>
      <p:sp>
        <p:nvSpPr>
          <p:cNvPr id="711" name="Rounded Rectangle 710"/>
          <p:cNvSpPr/>
          <p:nvPr/>
        </p:nvSpPr>
        <p:spPr>
          <a:xfrm>
            <a:off x="7181850" y="4148138"/>
            <a:ext cx="746125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(EOC)</a:t>
            </a:r>
          </a:p>
        </p:txBody>
      </p:sp>
      <p:cxnSp>
        <p:nvCxnSpPr>
          <p:cNvPr id="712" name="Straight Arrow Connector 711"/>
          <p:cNvCxnSpPr/>
          <p:nvPr/>
        </p:nvCxnSpPr>
        <p:spPr>
          <a:xfrm>
            <a:off x="7908925" y="4367213"/>
            <a:ext cx="417513" cy="26352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3" name="Straight Arrow Connector 712"/>
          <p:cNvCxnSpPr>
            <a:stCxn id="711" idx="3"/>
          </p:cNvCxnSpPr>
          <p:nvPr/>
        </p:nvCxnSpPr>
        <p:spPr>
          <a:xfrm>
            <a:off x="7927975" y="4268788"/>
            <a:ext cx="611188" cy="385762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" name="Straight Arrow Connector 715"/>
          <p:cNvCxnSpPr>
            <a:endCxn id="711" idx="1"/>
          </p:cNvCxnSpPr>
          <p:nvPr/>
        </p:nvCxnSpPr>
        <p:spPr>
          <a:xfrm>
            <a:off x="5345113" y="3503613"/>
            <a:ext cx="1836737" cy="76517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" name="Straight Arrow Connector 716"/>
          <p:cNvCxnSpPr/>
          <p:nvPr/>
        </p:nvCxnSpPr>
        <p:spPr>
          <a:xfrm>
            <a:off x="5364163" y="3446463"/>
            <a:ext cx="1817687" cy="70167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" name="Explosion 1 726"/>
          <p:cNvSpPr/>
          <p:nvPr/>
        </p:nvSpPr>
        <p:spPr>
          <a:xfrm>
            <a:off x="838200" y="2362200"/>
            <a:ext cx="844550" cy="457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r>
              <a:rPr lang="en-US" dirty="0"/>
              <a:t>Incident</a:t>
            </a:r>
          </a:p>
        </p:txBody>
      </p:sp>
      <p:sp>
        <p:nvSpPr>
          <p:cNvPr id="728" name="Rounded Rectangle 727"/>
          <p:cNvSpPr/>
          <p:nvPr/>
        </p:nvSpPr>
        <p:spPr>
          <a:xfrm>
            <a:off x="2154238" y="2568575"/>
            <a:ext cx="744537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(EOC)</a:t>
            </a:r>
          </a:p>
        </p:txBody>
      </p:sp>
      <p:cxnSp>
        <p:nvCxnSpPr>
          <p:cNvPr id="729" name="Straight Arrow Connector 728"/>
          <p:cNvCxnSpPr/>
          <p:nvPr/>
        </p:nvCxnSpPr>
        <p:spPr>
          <a:xfrm flipH="1" flipV="1">
            <a:off x="1682750" y="2532063"/>
            <a:ext cx="471488" cy="381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" name="Straight Arrow Connector 729"/>
          <p:cNvCxnSpPr>
            <a:stCxn id="728" idx="1"/>
          </p:cNvCxnSpPr>
          <p:nvPr/>
        </p:nvCxnSpPr>
        <p:spPr>
          <a:xfrm flipH="1" flipV="1">
            <a:off x="1466850" y="2674938"/>
            <a:ext cx="687388" cy="14287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5" name="Straight Arrow Connector 734"/>
          <p:cNvCxnSpPr/>
          <p:nvPr/>
        </p:nvCxnSpPr>
        <p:spPr>
          <a:xfrm flipH="1" flipV="1">
            <a:off x="2887663" y="2768600"/>
            <a:ext cx="917575" cy="182563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6" name="Straight Arrow Connector 735"/>
          <p:cNvCxnSpPr/>
          <p:nvPr/>
        </p:nvCxnSpPr>
        <p:spPr>
          <a:xfrm flipH="1" flipV="1">
            <a:off x="2887663" y="2667000"/>
            <a:ext cx="985837" cy="287338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5" name="Rounded Rectangle 744"/>
          <p:cNvSpPr/>
          <p:nvPr/>
        </p:nvSpPr>
        <p:spPr>
          <a:xfrm>
            <a:off x="1574800" y="2089150"/>
            <a:ext cx="744538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(EOC)</a:t>
            </a:r>
          </a:p>
        </p:txBody>
      </p:sp>
      <p:sp>
        <p:nvSpPr>
          <p:cNvPr id="746" name="Explosion 1 745"/>
          <p:cNvSpPr/>
          <p:nvPr/>
        </p:nvSpPr>
        <p:spPr>
          <a:xfrm>
            <a:off x="128588" y="2008188"/>
            <a:ext cx="882650" cy="31908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latin typeface="Arial Narrow" pitchFamily="34" charset="0"/>
              </a:rPr>
              <a:t>Incident</a:t>
            </a:r>
          </a:p>
        </p:txBody>
      </p:sp>
      <p:cxnSp>
        <p:nvCxnSpPr>
          <p:cNvPr id="747" name="Straight Arrow Connector 746"/>
          <p:cNvCxnSpPr>
            <a:stCxn id="745" idx="1"/>
            <a:endCxn id="746" idx="3"/>
          </p:cNvCxnSpPr>
          <p:nvPr/>
        </p:nvCxnSpPr>
        <p:spPr>
          <a:xfrm flipH="1" flipV="1">
            <a:off x="1011238" y="2205038"/>
            <a:ext cx="563562" cy="476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8" name="Straight Arrow Connector 747"/>
          <p:cNvCxnSpPr/>
          <p:nvPr/>
        </p:nvCxnSpPr>
        <p:spPr>
          <a:xfrm flipH="1">
            <a:off x="1012825" y="2089150"/>
            <a:ext cx="573088" cy="33338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4" name="Rounded Rectangle 753"/>
          <p:cNvSpPr/>
          <p:nvPr/>
        </p:nvSpPr>
        <p:spPr>
          <a:xfrm>
            <a:off x="1763713" y="2868613"/>
            <a:ext cx="746125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(EOC)</a:t>
            </a:r>
          </a:p>
        </p:txBody>
      </p:sp>
      <p:sp>
        <p:nvSpPr>
          <p:cNvPr id="755" name="Explosion 1 754"/>
          <p:cNvSpPr/>
          <p:nvPr/>
        </p:nvSpPr>
        <p:spPr>
          <a:xfrm>
            <a:off x="101600" y="2693988"/>
            <a:ext cx="882650" cy="31908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latin typeface="Arial Narrow" pitchFamily="34" charset="0"/>
              </a:rPr>
              <a:t>Incident</a:t>
            </a:r>
          </a:p>
        </p:txBody>
      </p:sp>
      <p:cxnSp>
        <p:nvCxnSpPr>
          <p:cNvPr id="756" name="Straight Arrow Connector 755"/>
          <p:cNvCxnSpPr>
            <a:stCxn id="754" idx="1"/>
          </p:cNvCxnSpPr>
          <p:nvPr/>
        </p:nvCxnSpPr>
        <p:spPr>
          <a:xfrm flipH="1" flipV="1">
            <a:off x="842963" y="2935288"/>
            <a:ext cx="920750" cy="5397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7" name="Straight Arrow Connector 756"/>
          <p:cNvCxnSpPr>
            <a:endCxn id="755" idx="3"/>
          </p:cNvCxnSpPr>
          <p:nvPr/>
        </p:nvCxnSpPr>
        <p:spPr>
          <a:xfrm flipH="1" flipV="1">
            <a:off x="984250" y="2890838"/>
            <a:ext cx="781050" cy="55562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2" name="Rounded Rectangle 771"/>
          <p:cNvSpPr/>
          <p:nvPr/>
        </p:nvSpPr>
        <p:spPr>
          <a:xfrm>
            <a:off x="2241550" y="1139825"/>
            <a:ext cx="744538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(EOC)</a:t>
            </a:r>
          </a:p>
        </p:txBody>
      </p:sp>
      <p:sp>
        <p:nvSpPr>
          <p:cNvPr id="773" name="Explosion 1 772"/>
          <p:cNvSpPr/>
          <p:nvPr/>
        </p:nvSpPr>
        <p:spPr>
          <a:xfrm>
            <a:off x="2166938" y="571500"/>
            <a:ext cx="882650" cy="32067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latin typeface="Arial Narrow" pitchFamily="34" charset="0"/>
              </a:rPr>
              <a:t>Incident</a:t>
            </a:r>
          </a:p>
        </p:txBody>
      </p:sp>
      <p:cxnSp>
        <p:nvCxnSpPr>
          <p:cNvPr id="774" name="Straight Arrow Connector 773"/>
          <p:cNvCxnSpPr/>
          <p:nvPr/>
        </p:nvCxnSpPr>
        <p:spPr>
          <a:xfrm flipV="1">
            <a:off x="2627313" y="833438"/>
            <a:ext cx="14287" cy="28416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5" name="Straight Arrow Connector 774"/>
          <p:cNvCxnSpPr/>
          <p:nvPr/>
        </p:nvCxnSpPr>
        <p:spPr>
          <a:xfrm flipV="1">
            <a:off x="2552700" y="835025"/>
            <a:ext cx="0" cy="30480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6" name="Rounded Rectangle 775"/>
          <p:cNvSpPr/>
          <p:nvPr/>
        </p:nvSpPr>
        <p:spPr>
          <a:xfrm>
            <a:off x="1344613" y="709613"/>
            <a:ext cx="746125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(EOC)</a:t>
            </a:r>
          </a:p>
        </p:txBody>
      </p:sp>
      <p:sp>
        <p:nvSpPr>
          <p:cNvPr id="777" name="Explosion 1 776"/>
          <p:cNvSpPr/>
          <p:nvPr/>
        </p:nvSpPr>
        <p:spPr>
          <a:xfrm>
            <a:off x="1270000" y="141288"/>
            <a:ext cx="884238" cy="32067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latin typeface="Arial Narrow" pitchFamily="34" charset="0"/>
              </a:rPr>
              <a:t>Incident</a:t>
            </a:r>
          </a:p>
        </p:txBody>
      </p:sp>
      <p:cxnSp>
        <p:nvCxnSpPr>
          <p:cNvPr id="778" name="Straight Arrow Connector 777"/>
          <p:cNvCxnSpPr/>
          <p:nvPr/>
        </p:nvCxnSpPr>
        <p:spPr>
          <a:xfrm flipV="1">
            <a:off x="1731963" y="403225"/>
            <a:ext cx="14287" cy="284163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9" name="Straight Arrow Connector 778"/>
          <p:cNvCxnSpPr/>
          <p:nvPr/>
        </p:nvCxnSpPr>
        <p:spPr>
          <a:xfrm flipV="1">
            <a:off x="1657350" y="404813"/>
            <a:ext cx="0" cy="30480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0" name="Rounded Rectangle 779"/>
          <p:cNvSpPr/>
          <p:nvPr/>
        </p:nvSpPr>
        <p:spPr>
          <a:xfrm>
            <a:off x="352425" y="747713"/>
            <a:ext cx="744538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(EOC)</a:t>
            </a:r>
          </a:p>
        </p:txBody>
      </p:sp>
      <p:sp>
        <p:nvSpPr>
          <p:cNvPr id="781" name="Explosion 1 780"/>
          <p:cNvSpPr/>
          <p:nvPr/>
        </p:nvSpPr>
        <p:spPr>
          <a:xfrm>
            <a:off x="277813" y="179388"/>
            <a:ext cx="882650" cy="31908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latin typeface="Arial Narrow" pitchFamily="34" charset="0"/>
              </a:rPr>
              <a:t>Incident</a:t>
            </a:r>
          </a:p>
        </p:txBody>
      </p:sp>
      <p:cxnSp>
        <p:nvCxnSpPr>
          <p:cNvPr id="782" name="Straight Arrow Connector 781"/>
          <p:cNvCxnSpPr/>
          <p:nvPr/>
        </p:nvCxnSpPr>
        <p:spPr>
          <a:xfrm flipV="1">
            <a:off x="738188" y="439738"/>
            <a:ext cx="15875" cy="28416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3" name="Straight Arrow Connector 782"/>
          <p:cNvCxnSpPr/>
          <p:nvPr/>
        </p:nvCxnSpPr>
        <p:spPr>
          <a:xfrm flipV="1">
            <a:off x="663575" y="442913"/>
            <a:ext cx="0" cy="30480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4" name="Rounded Rectangle 783"/>
          <p:cNvSpPr/>
          <p:nvPr/>
        </p:nvSpPr>
        <p:spPr>
          <a:xfrm>
            <a:off x="7423150" y="706438"/>
            <a:ext cx="744538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(EOC)</a:t>
            </a:r>
          </a:p>
        </p:txBody>
      </p:sp>
      <p:sp>
        <p:nvSpPr>
          <p:cNvPr id="785" name="Explosion 1 784"/>
          <p:cNvSpPr/>
          <p:nvPr/>
        </p:nvSpPr>
        <p:spPr>
          <a:xfrm>
            <a:off x="7348538" y="139700"/>
            <a:ext cx="882650" cy="3190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latin typeface="Arial Narrow" pitchFamily="34" charset="0"/>
              </a:rPr>
              <a:t>Incident</a:t>
            </a:r>
          </a:p>
        </p:txBody>
      </p:sp>
      <p:cxnSp>
        <p:nvCxnSpPr>
          <p:cNvPr id="786" name="Straight Arrow Connector 785"/>
          <p:cNvCxnSpPr/>
          <p:nvPr/>
        </p:nvCxnSpPr>
        <p:spPr>
          <a:xfrm flipV="1">
            <a:off x="7808913" y="400050"/>
            <a:ext cx="15875" cy="284163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7" name="Straight Arrow Connector 786"/>
          <p:cNvCxnSpPr/>
          <p:nvPr/>
        </p:nvCxnSpPr>
        <p:spPr>
          <a:xfrm flipV="1">
            <a:off x="7735888" y="403225"/>
            <a:ext cx="0" cy="303213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" name="Rounded Rectangle 787"/>
          <p:cNvSpPr/>
          <p:nvPr/>
        </p:nvSpPr>
        <p:spPr>
          <a:xfrm>
            <a:off x="8339138" y="692150"/>
            <a:ext cx="744537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(EOC)</a:t>
            </a:r>
          </a:p>
        </p:txBody>
      </p:sp>
      <p:sp>
        <p:nvSpPr>
          <p:cNvPr id="789" name="Explosion 1 788"/>
          <p:cNvSpPr/>
          <p:nvPr/>
        </p:nvSpPr>
        <p:spPr>
          <a:xfrm>
            <a:off x="8264525" y="123825"/>
            <a:ext cx="882650" cy="3190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latin typeface="Arial Narrow" pitchFamily="34" charset="0"/>
              </a:rPr>
              <a:t>Incident</a:t>
            </a:r>
          </a:p>
        </p:txBody>
      </p:sp>
      <p:cxnSp>
        <p:nvCxnSpPr>
          <p:cNvPr id="790" name="Straight Arrow Connector 789"/>
          <p:cNvCxnSpPr/>
          <p:nvPr/>
        </p:nvCxnSpPr>
        <p:spPr>
          <a:xfrm flipV="1">
            <a:off x="8724900" y="384175"/>
            <a:ext cx="15875" cy="284163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1" name="Straight Arrow Connector 790"/>
          <p:cNvCxnSpPr/>
          <p:nvPr/>
        </p:nvCxnSpPr>
        <p:spPr>
          <a:xfrm flipV="1">
            <a:off x="8650288" y="387350"/>
            <a:ext cx="0" cy="30480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2" name="Rounded Rectangle 791"/>
          <p:cNvSpPr/>
          <p:nvPr/>
        </p:nvSpPr>
        <p:spPr>
          <a:xfrm>
            <a:off x="7246938" y="5372100"/>
            <a:ext cx="746125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(EOC)</a:t>
            </a:r>
          </a:p>
        </p:txBody>
      </p:sp>
      <p:sp>
        <p:nvSpPr>
          <p:cNvPr id="793" name="Explosion 1 792"/>
          <p:cNvSpPr/>
          <p:nvPr/>
        </p:nvSpPr>
        <p:spPr>
          <a:xfrm>
            <a:off x="8201025" y="5256213"/>
            <a:ext cx="882650" cy="31908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latin typeface="Arial Narrow" pitchFamily="34" charset="0"/>
              </a:rPr>
              <a:t>Incident</a:t>
            </a:r>
          </a:p>
        </p:txBody>
      </p:sp>
      <p:cxnSp>
        <p:nvCxnSpPr>
          <p:cNvPr id="794" name="Straight Arrow Connector 793"/>
          <p:cNvCxnSpPr/>
          <p:nvPr/>
        </p:nvCxnSpPr>
        <p:spPr>
          <a:xfrm flipV="1">
            <a:off x="8010525" y="5500688"/>
            <a:ext cx="252413" cy="492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5" name="Straight Arrow Connector 794"/>
          <p:cNvCxnSpPr/>
          <p:nvPr/>
        </p:nvCxnSpPr>
        <p:spPr>
          <a:xfrm flipV="1">
            <a:off x="7983538" y="5391150"/>
            <a:ext cx="246062" cy="2222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Straight Arrow Connector 819"/>
          <p:cNvCxnSpPr>
            <a:endCxn id="784" idx="2"/>
          </p:cNvCxnSpPr>
          <p:nvPr/>
        </p:nvCxnSpPr>
        <p:spPr>
          <a:xfrm flipV="1">
            <a:off x="5334000" y="947738"/>
            <a:ext cx="2462213" cy="199390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Explosion 1 96"/>
          <p:cNvSpPr/>
          <p:nvPr/>
        </p:nvSpPr>
        <p:spPr>
          <a:xfrm>
            <a:off x="6205538" y="5110163"/>
            <a:ext cx="882650" cy="32067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latin typeface="Arial Narrow" pitchFamily="34" charset="0"/>
              </a:rPr>
              <a:t>Incident</a:t>
            </a:r>
          </a:p>
        </p:txBody>
      </p:sp>
      <p:cxnSp>
        <p:nvCxnSpPr>
          <p:cNvPr id="821" name="Straight Arrow Connector 820"/>
          <p:cNvCxnSpPr/>
          <p:nvPr/>
        </p:nvCxnSpPr>
        <p:spPr>
          <a:xfrm flipV="1">
            <a:off x="5357813" y="963613"/>
            <a:ext cx="2460625" cy="202406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0" name="Rounded Rectangle 829"/>
          <p:cNvSpPr/>
          <p:nvPr/>
        </p:nvSpPr>
        <p:spPr>
          <a:xfrm>
            <a:off x="7424738" y="1474788"/>
            <a:ext cx="744537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(EOC)</a:t>
            </a:r>
          </a:p>
        </p:txBody>
      </p:sp>
      <p:sp>
        <p:nvSpPr>
          <p:cNvPr id="831" name="Explosion 1 830"/>
          <p:cNvSpPr/>
          <p:nvPr/>
        </p:nvSpPr>
        <p:spPr>
          <a:xfrm>
            <a:off x="8186738" y="1222375"/>
            <a:ext cx="884237" cy="3190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latin typeface="Arial Narrow" pitchFamily="34" charset="0"/>
              </a:rPr>
              <a:t>Incident</a:t>
            </a:r>
          </a:p>
        </p:txBody>
      </p:sp>
      <p:cxnSp>
        <p:nvCxnSpPr>
          <p:cNvPr id="832" name="Straight Arrow Connector 831"/>
          <p:cNvCxnSpPr/>
          <p:nvPr/>
        </p:nvCxnSpPr>
        <p:spPr>
          <a:xfrm flipV="1">
            <a:off x="8167688" y="1468438"/>
            <a:ext cx="171450" cy="13176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3" name="Straight Arrow Connector 832"/>
          <p:cNvCxnSpPr/>
          <p:nvPr/>
        </p:nvCxnSpPr>
        <p:spPr>
          <a:xfrm flipV="1">
            <a:off x="7996238" y="1341438"/>
            <a:ext cx="228600" cy="144462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1" name="Rounded Rectangle 840"/>
          <p:cNvSpPr/>
          <p:nvPr/>
        </p:nvSpPr>
        <p:spPr>
          <a:xfrm>
            <a:off x="1555750" y="1568450"/>
            <a:ext cx="744538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(EOC)</a:t>
            </a:r>
          </a:p>
        </p:txBody>
      </p:sp>
      <p:sp>
        <p:nvSpPr>
          <p:cNvPr id="842" name="Explosion 1 841"/>
          <p:cNvSpPr/>
          <p:nvPr/>
        </p:nvSpPr>
        <p:spPr>
          <a:xfrm>
            <a:off x="1144588" y="1144588"/>
            <a:ext cx="882650" cy="31908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latin typeface="Arial Narrow" pitchFamily="34" charset="0"/>
              </a:rPr>
              <a:t>Incident</a:t>
            </a:r>
          </a:p>
        </p:txBody>
      </p:sp>
      <p:cxnSp>
        <p:nvCxnSpPr>
          <p:cNvPr id="843" name="Straight Arrow Connector 842"/>
          <p:cNvCxnSpPr/>
          <p:nvPr/>
        </p:nvCxnSpPr>
        <p:spPr>
          <a:xfrm flipH="1" flipV="1">
            <a:off x="1985963" y="1344613"/>
            <a:ext cx="87312" cy="2238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4" name="Straight Arrow Connector 843"/>
          <p:cNvCxnSpPr/>
          <p:nvPr/>
        </p:nvCxnSpPr>
        <p:spPr>
          <a:xfrm flipH="1" flipV="1">
            <a:off x="1922463" y="1401763"/>
            <a:ext cx="36512" cy="166687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5" name="Rounded Rectangle 854"/>
          <p:cNvSpPr/>
          <p:nvPr/>
        </p:nvSpPr>
        <p:spPr>
          <a:xfrm>
            <a:off x="639763" y="1619250"/>
            <a:ext cx="744537" cy="242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(EOC)</a:t>
            </a:r>
          </a:p>
        </p:txBody>
      </p:sp>
      <p:sp>
        <p:nvSpPr>
          <p:cNvPr id="856" name="Explosion 1 855"/>
          <p:cNvSpPr/>
          <p:nvPr/>
        </p:nvSpPr>
        <p:spPr>
          <a:xfrm>
            <a:off x="39688" y="1181100"/>
            <a:ext cx="882650" cy="3190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latin typeface="Arial Narrow" pitchFamily="34" charset="0"/>
              </a:rPr>
              <a:t>Incident</a:t>
            </a:r>
          </a:p>
        </p:txBody>
      </p:sp>
      <p:cxnSp>
        <p:nvCxnSpPr>
          <p:cNvPr id="857" name="Straight Arrow Connector 856"/>
          <p:cNvCxnSpPr/>
          <p:nvPr/>
        </p:nvCxnSpPr>
        <p:spPr>
          <a:xfrm flipH="1" flipV="1">
            <a:off x="625475" y="1463675"/>
            <a:ext cx="136525" cy="1968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8" name="Straight Arrow Connector 857"/>
          <p:cNvCxnSpPr/>
          <p:nvPr/>
        </p:nvCxnSpPr>
        <p:spPr>
          <a:xfrm flipH="1" flipV="1">
            <a:off x="506413" y="1447800"/>
            <a:ext cx="119062" cy="17145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916363" y="2940050"/>
            <a:ext cx="1447800" cy="606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State</a:t>
            </a:r>
          </a:p>
          <a:p>
            <a:pPr algn="ctr">
              <a:defRPr/>
            </a:pPr>
            <a:r>
              <a:rPr lang="en-US" sz="1200" dirty="0"/>
              <a:t>(SEOC)</a:t>
            </a:r>
          </a:p>
        </p:txBody>
      </p:sp>
      <p:sp>
        <p:nvSpPr>
          <p:cNvPr id="576" name="Rounded Rectangle 575"/>
          <p:cNvSpPr/>
          <p:nvPr/>
        </p:nvSpPr>
        <p:spPr>
          <a:xfrm>
            <a:off x="5786438" y="2087563"/>
            <a:ext cx="744537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(EOC)</a:t>
            </a:r>
          </a:p>
        </p:txBody>
      </p:sp>
      <p:cxnSp>
        <p:nvCxnSpPr>
          <p:cNvPr id="921" name="Straight Arrow Connector 920"/>
          <p:cNvCxnSpPr/>
          <p:nvPr/>
        </p:nvCxnSpPr>
        <p:spPr>
          <a:xfrm flipV="1">
            <a:off x="5357813" y="1727200"/>
            <a:ext cx="2262187" cy="126682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" name="Straight Arrow Connector 921"/>
          <p:cNvCxnSpPr>
            <a:endCxn id="830" idx="2"/>
          </p:cNvCxnSpPr>
          <p:nvPr/>
        </p:nvCxnSpPr>
        <p:spPr>
          <a:xfrm flipV="1">
            <a:off x="5424488" y="1716088"/>
            <a:ext cx="2373312" cy="13525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5" name="Rounded Rectangle 694"/>
          <p:cNvSpPr/>
          <p:nvPr/>
        </p:nvSpPr>
        <p:spPr>
          <a:xfrm>
            <a:off x="7348538" y="1881188"/>
            <a:ext cx="744537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latin typeface="Arial Narrow" pitchFamily="34" charset="0"/>
              </a:rPr>
              <a:t>(EOC)</a:t>
            </a:r>
          </a:p>
        </p:txBody>
      </p:sp>
    </p:spTree>
    <p:extLst>
      <p:ext uri="{BB962C8B-B14F-4D97-AF65-F5344CB8AC3E}">
        <p14:creationId xmlns:p14="http://schemas.microsoft.com/office/powerpoint/2010/main" val="172856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56300"/>
            <a:ext cx="8223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3695700" y="5964238"/>
            <a:ext cx="19812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algn="ctr" eaLnBrk="1" hangingPunct="1">
              <a:defRPr/>
            </a:pPr>
            <a:r>
              <a:rPr lang="en-US" dirty="0"/>
              <a:t>Incident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981450" y="4238625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/>
              <a:t>Local Emergency Operations Center</a:t>
            </a:r>
          </a:p>
          <a:p>
            <a:pPr algn="ctr" eaLnBrk="1" hangingPunct="1">
              <a:defRPr/>
            </a:pPr>
            <a:r>
              <a:rPr lang="en-US" sz="1200" dirty="0"/>
              <a:t>(EOC)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81450" y="266065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/>
              <a:t>State</a:t>
            </a:r>
          </a:p>
          <a:p>
            <a:pPr algn="ctr" eaLnBrk="1" hangingPunct="1">
              <a:defRPr/>
            </a:pPr>
            <a:r>
              <a:rPr lang="en-US" sz="1200" dirty="0"/>
              <a:t>(SEOC)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705350" y="5153025"/>
            <a:ext cx="0" cy="10731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898525" y="2978150"/>
            <a:ext cx="1381125" cy="984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/>
              <a:t>Activated</a:t>
            </a:r>
          </a:p>
          <a:p>
            <a:pPr algn="ctr" eaLnBrk="1" hangingPunct="1">
              <a:defRPr/>
            </a:pPr>
            <a:r>
              <a:rPr lang="en-US" sz="1200" dirty="0"/>
              <a:t>Divisions/State</a:t>
            </a:r>
          </a:p>
          <a:p>
            <a:pPr algn="ctr" eaLnBrk="1" hangingPunct="1">
              <a:defRPr/>
            </a:pPr>
            <a:r>
              <a:rPr lang="en-US" sz="1200" dirty="0"/>
              <a:t>Agencies Resources</a:t>
            </a:r>
          </a:p>
        </p:txBody>
      </p:sp>
      <p:sp>
        <p:nvSpPr>
          <p:cNvPr id="9224" name="TextBox 29"/>
          <p:cNvSpPr txBox="1">
            <a:spLocks noChangeArrowheads="1"/>
          </p:cNvSpPr>
          <p:nvPr/>
        </p:nvSpPr>
        <p:spPr bwMode="auto">
          <a:xfrm>
            <a:off x="5632450" y="3897313"/>
            <a:ext cx="8524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 b="1" i="1" dirty="0">
                <a:latin typeface="Arial" panose="020B0604020202020204" pitchFamily="34" charset="0"/>
              </a:rPr>
              <a:t>County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471863" y="787400"/>
            <a:ext cx="1066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000" dirty="0"/>
              <a:t>Emergency Management Assistance Compact</a:t>
            </a:r>
          </a:p>
          <a:p>
            <a:pPr algn="ctr" eaLnBrk="1" hangingPunct="1">
              <a:defRPr/>
            </a:pPr>
            <a:r>
              <a:rPr lang="en-US" sz="1000" dirty="0"/>
              <a:t>(EMAC)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621213" y="974725"/>
            <a:ext cx="1192212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/>
              <a:t>Federal Agency Resources</a:t>
            </a:r>
          </a:p>
        </p:txBody>
      </p:sp>
      <p:pic>
        <p:nvPicPr>
          <p:cNvPr id="9227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5956300"/>
            <a:ext cx="8223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6484938" y="2660650"/>
            <a:ext cx="2601912" cy="257175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896100" y="4543425"/>
            <a:ext cx="342900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896100" y="5014913"/>
            <a:ext cx="342900" cy="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1" name="TextBox 39"/>
          <p:cNvSpPr txBox="1">
            <a:spLocks noChangeArrowheads="1"/>
          </p:cNvSpPr>
          <p:nvPr/>
        </p:nvSpPr>
        <p:spPr bwMode="auto">
          <a:xfrm>
            <a:off x="7437438" y="4424363"/>
            <a:ext cx="1298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Resource Request</a:t>
            </a:r>
          </a:p>
        </p:txBody>
      </p:sp>
      <p:sp>
        <p:nvSpPr>
          <p:cNvPr id="9232" name="TextBox 40"/>
          <p:cNvSpPr txBox="1">
            <a:spLocks noChangeArrowheads="1"/>
          </p:cNvSpPr>
          <p:nvPr/>
        </p:nvSpPr>
        <p:spPr bwMode="auto">
          <a:xfrm>
            <a:off x="7437438" y="4845050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Request Fulfilled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572000" y="5080000"/>
            <a:ext cx="0" cy="107315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514600" y="3276600"/>
            <a:ext cx="1371600" cy="1524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4572000" y="3509963"/>
            <a:ext cx="0" cy="728662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313238" y="1643063"/>
            <a:ext cx="0" cy="101758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159250" y="1676400"/>
            <a:ext cx="0" cy="98425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138738" y="1587500"/>
            <a:ext cx="11112" cy="10604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006975" y="1600200"/>
            <a:ext cx="0" cy="106045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279650" y="3124200"/>
            <a:ext cx="1606550" cy="15240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279650" y="3498850"/>
            <a:ext cx="2259013" cy="39846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443038" y="4002088"/>
            <a:ext cx="2033587" cy="2565400"/>
          </a:xfrm>
          <a:prstGeom prst="straightConnector1">
            <a:avLst/>
          </a:prstGeom>
          <a:ln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3" name="TextBox 22"/>
          <p:cNvSpPr txBox="1">
            <a:spLocks noChangeArrowheads="1"/>
          </p:cNvSpPr>
          <p:nvPr/>
        </p:nvSpPr>
        <p:spPr bwMode="auto">
          <a:xfrm>
            <a:off x="7410450" y="4038600"/>
            <a:ext cx="1562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Division Resource</a:t>
            </a:r>
            <a:r>
              <a:rPr lang="en-US" altLang="en-US" sz="1000" dirty="0">
                <a:latin typeface="Arial" panose="020B0604020202020204" pitchFamily="34" charset="0"/>
              </a:rPr>
              <a:t> Available</a:t>
            </a:r>
          </a:p>
        </p:txBody>
      </p:sp>
      <p:sp>
        <p:nvSpPr>
          <p:cNvPr id="9244" name="TextBox 23"/>
          <p:cNvSpPr txBox="1">
            <a:spLocks noChangeArrowheads="1"/>
          </p:cNvSpPr>
          <p:nvPr/>
        </p:nvSpPr>
        <p:spPr bwMode="auto">
          <a:xfrm>
            <a:off x="7404100" y="3587750"/>
            <a:ext cx="15684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State</a:t>
            </a:r>
            <a:r>
              <a:rPr lang="en-US" altLang="en-US" sz="1100" dirty="0">
                <a:latin typeface="Arial" panose="020B0604020202020204" pitchFamily="34" charset="0"/>
              </a:rPr>
              <a:t> Response /Needs Assessment</a:t>
            </a:r>
          </a:p>
        </p:txBody>
      </p:sp>
      <p:sp>
        <p:nvSpPr>
          <p:cNvPr id="9245" name="TextBox 24"/>
          <p:cNvSpPr txBox="1">
            <a:spLocks noChangeArrowheads="1"/>
          </p:cNvSpPr>
          <p:nvPr/>
        </p:nvSpPr>
        <p:spPr bwMode="auto">
          <a:xfrm>
            <a:off x="7410450" y="3028950"/>
            <a:ext cx="1298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Monitor Local Request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896100" y="4214813"/>
            <a:ext cx="342900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896100" y="3733800"/>
            <a:ext cx="342900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896100" y="3124200"/>
            <a:ext cx="342900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2339975" y="2990850"/>
            <a:ext cx="1517650" cy="1492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957388" y="4022725"/>
            <a:ext cx="1941512" cy="197961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81175" y="274638"/>
            <a:ext cx="7515225" cy="508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2800" b="1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Arial Black" pitchFamily="34" charset="0"/>
              </a:rPr>
              <a:t>EXPANDING INCIDENTS MODEL</a:t>
            </a:r>
            <a:endParaRPr lang="en-US" sz="2800" dirty="0"/>
          </a:p>
        </p:txBody>
      </p:sp>
      <p:cxnSp>
        <p:nvCxnSpPr>
          <p:cNvPr id="36" name="Straight Arrow Connector 35"/>
          <p:cNvCxnSpPr>
            <a:endCxn id="6" idx="1"/>
          </p:cNvCxnSpPr>
          <p:nvPr/>
        </p:nvCxnSpPr>
        <p:spPr>
          <a:xfrm>
            <a:off x="2514600" y="4575175"/>
            <a:ext cx="1466850" cy="8255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5322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6" t="4308" r="27303" b="3481"/>
          <a:stretch>
            <a:fillRect/>
          </a:stretch>
        </p:blipFill>
        <p:spPr bwMode="auto">
          <a:xfrm>
            <a:off x="2303463" y="542925"/>
            <a:ext cx="4887912" cy="631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49" name="Straight Arrow Connector 848"/>
          <p:cNvCxnSpPr/>
          <p:nvPr/>
        </p:nvCxnSpPr>
        <p:spPr>
          <a:xfrm flipH="1">
            <a:off x="2498725" y="2754313"/>
            <a:ext cx="444500" cy="36512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0" name="Straight Arrow Connector 849"/>
          <p:cNvCxnSpPr/>
          <p:nvPr/>
        </p:nvCxnSpPr>
        <p:spPr>
          <a:xfrm flipH="1">
            <a:off x="2451100" y="2770188"/>
            <a:ext cx="377825" cy="293687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4" name="Straight Arrow Connector 863"/>
          <p:cNvCxnSpPr/>
          <p:nvPr/>
        </p:nvCxnSpPr>
        <p:spPr>
          <a:xfrm flipH="1" flipV="1">
            <a:off x="3595688" y="2786063"/>
            <a:ext cx="320675" cy="3111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5" name="Straight Arrow Connector 864"/>
          <p:cNvCxnSpPr/>
          <p:nvPr/>
        </p:nvCxnSpPr>
        <p:spPr>
          <a:xfrm flipH="1" flipV="1">
            <a:off x="3471863" y="2746375"/>
            <a:ext cx="423862" cy="471488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Straight Arrow Connector 799"/>
          <p:cNvCxnSpPr/>
          <p:nvPr/>
        </p:nvCxnSpPr>
        <p:spPr>
          <a:xfrm>
            <a:off x="6353175" y="4492625"/>
            <a:ext cx="804863" cy="124777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Straight Arrow Connector 800"/>
          <p:cNvCxnSpPr/>
          <p:nvPr/>
        </p:nvCxnSpPr>
        <p:spPr>
          <a:xfrm>
            <a:off x="6265863" y="4510088"/>
            <a:ext cx="788987" cy="1208087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4" name="Straight Arrow Connector 823"/>
          <p:cNvCxnSpPr/>
          <p:nvPr/>
        </p:nvCxnSpPr>
        <p:spPr>
          <a:xfrm flipV="1">
            <a:off x="6375400" y="846138"/>
            <a:ext cx="182563" cy="93027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5" name="Straight Arrow Connector 824"/>
          <p:cNvCxnSpPr/>
          <p:nvPr/>
        </p:nvCxnSpPr>
        <p:spPr>
          <a:xfrm flipV="1">
            <a:off x="6443663" y="844550"/>
            <a:ext cx="184150" cy="944563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4" name="Straight Arrow Connector 813"/>
          <p:cNvCxnSpPr>
            <a:stCxn id="262" idx="0"/>
          </p:cNvCxnSpPr>
          <p:nvPr/>
        </p:nvCxnSpPr>
        <p:spPr>
          <a:xfrm flipH="1" flipV="1">
            <a:off x="2895600" y="887413"/>
            <a:ext cx="350838" cy="126206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5" name="Straight Arrow Connector 814"/>
          <p:cNvCxnSpPr/>
          <p:nvPr/>
        </p:nvCxnSpPr>
        <p:spPr>
          <a:xfrm flipH="1" flipV="1">
            <a:off x="2828925" y="893763"/>
            <a:ext cx="320675" cy="1255712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8" name="Straight Arrow Connector 807"/>
          <p:cNvCxnSpPr/>
          <p:nvPr/>
        </p:nvCxnSpPr>
        <p:spPr>
          <a:xfrm flipH="1" flipV="1">
            <a:off x="2443163" y="660400"/>
            <a:ext cx="606425" cy="1446213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9" name="Straight Arrow Connector 808"/>
          <p:cNvCxnSpPr/>
          <p:nvPr/>
        </p:nvCxnSpPr>
        <p:spPr>
          <a:xfrm flipH="1" flipV="1">
            <a:off x="2355850" y="684213"/>
            <a:ext cx="615950" cy="144462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4" name="Straight Arrow Connector 763"/>
          <p:cNvCxnSpPr/>
          <p:nvPr/>
        </p:nvCxnSpPr>
        <p:spPr>
          <a:xfrm flipH="1">
            <a:off x="2149475" y="2741613"/>
            <a:ext cx="477838" cy="9048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5" name="Straight Arrow Connector 764"/>
          <p:cNvCxnSpPr/>
          <p:nvPr/>
        </p:nvCxnSpPr>
        <p:spPr>
          <a:xfrm flipH="1">
            <a:off x="2149475" y="2654300"/>
            <a:ext cx="455613" cy="9525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9" name="Straight Arrow Connector 748"/>
          <p:cNvCxnSpPr/>
          <p:nvPr/>
        </p:nvCxnSpPr>
        <p:spPr>
          <a:xfrm flipH="1" flipV="1">
            <a:off x="2125663" y="1995488"/>
            <a:ext cx="561975" cy="1984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0" name="Straight Arrow Connector 749"/>
          <p:cNvCxnSpPr/>
          <p:nvPr/>
        </p:nvCxnSpPr>
        <p:spPr>
          <a:xfrm flipH="1" flipV="1">
            <a:off x="2133600" y="2062163"/>
            <a:ext cx="504825" cy="204787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6" name="Straight Arrow Connector 605"/>
          <p:cNvCxnSpPr/>
          <p:nvPr/>
        </p:nvCxnSpPr>
        <p:spPr>
          <a:xfrm flipV="1">
            <a:off x="6734175" y="893763"/>
            <a:ext cx="1676400" cy="8715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7" name="Straight Arrow Connector 606"/>
          <p:cNvCxnSpPr/>
          <p:nvPr/>
        </p:nvCxnSpPr>
        <p:spPr>
          <a:xfrm flipV="1">
            <a:off x="6627813" y="885825"/>
            <a:ext cx="1712912" cy="890588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Straight Arrow Connector 593"/>
          <p:cNvCxnSpPr/>
          <p:nvPr/>
        </p:nvCxnSpPr>
        <p:spPr>
          <a:xfrm flipV="1">
            <a:off x="5310188" y="2413000"/>
            <a:ext cx="371475" cy="50958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Straight Arrow Connector 594"/>
          <p:cNvCxnSpPr/>
          <p:nvPr/>
        </p:nvCxnSpPr>
        <p:spPr>
          <a:xfrm flipV="1">
            <a:off x="5245100" y="2332038"/>
            <a:ext cx="352425" cy="59055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Arrow Connector 468"/>
          <p:cNvCxnSpPr/>
          <p:nvPr/>
        </p:nvCxnSpPr>
        <p:spPr>
          <a:xfrm flipH="1" flipV="1">
            <a:off x="2078038" y="1633538"/>
            <a:ext cx="595312" cy="4889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Straight Arrow Connector 462"/>
          <p:cNvCxnSpPr/>
          <p:nvPr/>
        </p:nvCxnSpPr>
        <p:spPr>
          <a:xfrm flipH="1" flipV="1">
            <a:off x="2078038" y="1724025"/>
            <a:ext cx="582612" cy="42545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>
            <a:off x="6048375" y="4459288"/>
            <a:ext cx="166688" cy="89217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>
            <a:off x="5980113" y="4492625"/>
            <a:ext cx="136525" cy="858838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Explosion 1 306"/>
          <p:cNvSpPr/>
          <p:nvPr/>
        </p:nvSpPr>
        <p:spPr>
          <a:xfrm>
            <a:off x="1793875" y="6438900"/>
            <a:ext cx="771525" cy="3190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solidFill>
                  <a:prstClr val="white"/>
                </a:solidFill>
                <a:latin typeface="Arial Narrow" pitchFamily="34" charset="0"/>
              </a:rPr>
              <a:t>Incident</a:t>
            </a:r>
          </a:p>
        </p:txBody>
      </p:sp>
      <p:cxnSp>
        <p:nvCxnSpPr>
          <p:cNvPr id="309" name="Straight Arrow Connector 308"/>
          <p:cNvCxnSpPr/>
          <p:nvPr/>
        </p:nvCxnSpPr>
        <p:spPr>
          <a:xfrm flipH="1">
            <a:off x="2438400" y="4551363"/>
            <a:ext cx="152400" cy="1404937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/>
          <p:cNvCxnSpPr/>
          <p:nvPr/>
        </p:nvCxnSpPr>
        <p:spPr>
          <a:xfrm flipH="1">
            <a:off x="2590800" y="4540250"/>
            <a:ext cx="96838" cy="137477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>
            <a:stCxn id="263" idx="3"/>
          </p:cNvCxnSpPr>
          <p:nvPr/>
        </p:nvCxnSpPr>
        <p:spPr>
          <a:xfrm>
            <a:off x="3354388" y="4233863"/>
            <a:ext cx="385762" cy="34290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>
            <a:off x="3381375" y="4121150"/>
            <a:ext cx="357188" cy="2921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>
            <a:off x="5856288" y="4445000"/>
            <a:ext cx="123825" cy="138747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5861050" y="4408488"/>
            <a:ext cx="176213" cy="142398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2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5962650"/>
            <a:ext cx="8239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8" y="5973763"/>
            <a:ext cx="822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420813" y="5561013"/>
            <a:ext cx="746125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(EOC)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4010025" y="6300788"/>
            <a:ext cx="844550" cy="457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Incident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130675" y="5810250"/>
            <a:ext cx="746125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(EOC)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131050" y="5173663"/>
            <a:ext cx="744538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(EOC)</a:t>
            </a:r>
          </a:p>
        </p:txBody>
      </p:sp>
      <p:sp>
        <p:nvSpPr>
          <p:cNvPr id="31" name="Explosion 1 30"/>
          <p:cNvSpPr/>
          <p:nvPr/>
        </p:nvSpPr>
        <p:spPr>
          <a:xfrm>
            <a:off x="5961063" y="6367463"/>
            <a:ext cx="844550" cy="457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Incident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891213" y="5822950"/>
            <a:ext cx="746125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(EOC)</a:t>
            </a:r>
          </a:p>
        </p:txBody>
      </p:sp>
      <p:sp>
        <p:nvSpPr>
          <p:cNvPr id="35" name="Explosion 1 34"/>
          <p:cNvSpPr/>
          <p:nvPr/>
        </p:nvSpPr>
        <p:spPr>
          <a:xfrm>
            <a:off x="2971800" y="6327775"/>
            <a:ext cx="844550" cy="457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62500" lnSpcReduction="20000"/>
          </a:bodyPr>
          <a:lstStyle/>
          <a:p>
            <a:pPr algn="ctr">
              <a:defRPr/>
            </a:pPr>
            <a:r>
              <a:rPr lang="en-US" sz="800" dirty="0">
                <a:solidFill>
                  <a:prstClr val="white"/>
                </a:solidFill>
              </a:rPr>
              <a:t>Incident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117850" y="5832475"/>
            <a:ext cx="746125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(EOC)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231900" y="3629025"/>
            <a:ext cx="746125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(EOC)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145338" y="4827588"/>
            <a:ext cx="744537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(EOC)</a:t>
            </a:r>
          </a:p>
        </p:txBody>
      </p:sp>
      <p:sp>
        <p:nvSpPr>
          <p:cNvPr id="53" name="Explosion 1 52"/>
          <p:cNvSpPr/>
          <p:nvPr/>
        </p:nvSpPr>
        <p:spPr>
          <a:xfrm>
            <a:off x="165100" y="5556250"/>
            <a:ext cx="882650" cy="3190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solidFill>
                  <a:prstClr val="white"/>
                </a:solidFill>
                <a:latin typeface="Arial Narrow" pitchFamily="34" charset="0"/>
              </a:rPr>
              <a:t>Incident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187450" y="5005388"/>
            <a:ext cx="774700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(EOC)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5072063" y="5327650"/>
            <a:ext cx="744537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(EOC)</a:t>
            </a:r>
          </a:p>
        </p:txBody>
      </p:sp>
      <p:sp>
        <p:nvSpPr>
          <p:cNvPr id="83" name="Explosion 1 82"/>
          <p:cNvSpPr/>
          <p:nvPr/>
        </p:nvSpPr>
        <p:spPr>
          <a:xfrm>
            <a:off x="1085850" y="6038850"/>
            <a:ext cx="882650" cy="32067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solidFill>
                  <a:prstClr val="white"/>
                </a:solidFill>
                <a:latin typeface="Arial Narrow" pitchFamily="34" charset="0"/>
              </a:rPr>
              <a:t>Incident</a:t>
            </a:r>
          </a:p>
        </p:txBody>
      </p:sp>
      <p:sp>
        <p:nvSpPr>
          <p:cNvPr id="84" name="Explosion 1 83"/>
          <p:cNvSpPr/>
          <p:nvPr/>
        </p:nvSpPr>
        <p:spPr>
          <a:xfrm>
            <a:off x="200025" y="3767138"/>
            <a:ext cx="884238" cy="32067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solidFill>
                  <a:prstClr val="white"/>
                </a:solidFill>
                <a:latin typeface="Arial Narrow" pitchFamily="34" charset="0"/>
              </a:rPr>
              <a:t>Incident</a:t>
            </a:r>
          </a:p>
        </p:txBody>
      </p:sp>
      <p:sp>
        <p:nvSpPr>
          <p:cNvPr id="87" name="Explosion 1 86"/>
          <p:cNvSpPr/>
          <p:nvPr/>
        </p:nvSpPr>
        <p:spPr>
          <a:xfrm>
            <a:off x="7899400" y="5624513"/>
            <a:ext cx="882650" cy="31908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solidFill>
                  <a:prstClr val="white"/>
                </a:solidFill>
                <a:latin typeface="Arial Narrow" pitchFamily="34" charset="0"/>
              </a:rPr>
              <a:t>Incident</a:t>
            </a:r>
          </a:p>
        </p:txBody>
      </p:sp>
      <p:sp>
        <p:nvSpPr>
          <p:cNvPr id="96" name="Explosion 1 95"/>
          <p:cNvSpPr/>
          <p:nvPr/>
        </p:nvSpPr>
        <p:spPr>
          <a:xfrm>
            <a:off x="5092700" y="6119813"/>
            <a:ext cx="882650" cy="31908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solidFill>
                  <a:prstClr val="white"/>
                </a:solidFill>
                <a:latin typeface="Arial Narrow" pitchFamily="34" charset="0"/>
              </a:rPr>
              <a:t>Incident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7010400" y="5740400"/>
            <a:ext cx="744538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(EOC)</a:t>
            </a:r>
          </a:p>
        </p:txBody>
      </p:sp>
      <p:sp>
        <p:nvSpPr>
          <p:cNvPr id="117" name="Explosion 1 116"/>
          <p:cNvSpPr/>
          <p:nvPr/>
        </p:nvSpPr>
        <p:spPr>
          <a:xfrm>
            <a:off x="7253288" y="6437313"/>
            <a:ext cx="882650" cy="32067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solidFill>
                  <a:prstClr val="white"/>
                </a:solidFill>
                <a:latin typeface="Arial Narrow" pitchFamily="34" charset="0"/>
              </a:rPr>
              <a:t>Incident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3752850" y="4403725"/>
            <a:ext cx="746125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(EOC)</a:t>
            </a:r>
          </a:p>
        </p:txBody>
      </p:sp>
      <p:sp>
        <p:nvSpPr>
          <p:cNvPr id="126" name="Explosion 1 125"/>
          <p:cNvSpPr/>
          <p:nvPr/>
        </p:nvSpPr>
        <p:spPr>
          <a:xfrm>
            <a:off x="4332288" y="4889500"/>
            <a:ext cx="882650" cy="3190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solidFill>
                  <a:prstClr val="white"/>
                </a:solidFill>
                <a:latin typeface="Arial Narrow" pitchFamily="34" charset="0"/>
              </a:rPr>
              <a:t>Incident</a:t>
            </a:r>
          </a:p>
        </p:txBody>
      </p:sp>
      <p:cxnSp>
        <p:nvCxnSpPr>
          <p:cNvPr id="138" name="Straight Arrow Connector 137"/>
          <p:cNvCxnSpPr>
            <a:endCxn id="24" idx="1"/>
          </p:cNvCxnSpPr>
          <p:nvPr/>
        </p:nvCxnSpPr>
        <p:spPr>
          <a:xfrm>
            <a:off x="3176588" y="4573588"/>
            <a:ext cx="954087" cy="13573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3089275" y="4559300"/>
            <a:ext cx="1012825" cy="139065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4724400" y="2097088"/>
            <a:ext cx="0" cy="86042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4633913" y="2093913"/>
            <a:ext cx="0" cy="86995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endCxn id="28" idx="1"/>
          </p:cNvCxnSpPr>
          <p:nvPr/>
        </p:nvCxnSpPr>
        <p:spPr>
          <a:xfrm>
            <a:off x="6669088" y="4524375"/>
            <a:ext cx="461962" cy="76993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6561138" y="4487863"/>
            <a:ext cx="596900" cy="93662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flipH="1">
            <a:off x="5578475" y="4487863"/>
            <a:ext cx="130175" cy="8842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endCxn id="58" idx="0"/>
          </p:cNvCxnSpPr>
          <p:nvPr/>
        </p:nvCxnSpPr>
        <p:spPr>
          <a:xfrm flipH="1">
            <a:off x="5443538" y="4446588"/>
            <a:ext cx="206375" cy="881062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2998788" y="4540250"/>
            <a:ext cx="355600" cy="1270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2887663" y="4537075"/>
            <a:ext cx="358775" cy="125730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flipH="1">
            <a:off x="2047875" y="4573588"/>
            <a:ext cx="387350" cy="100647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/>
          <p:nvPr/>
        </p:nvCxnSpPr>
        <p:spPr>
          <a:xfrm flipH="1">
            <a:off x="1973263" y="4560888"/>
            <a:ext cx="382587" cy="96202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 flipH="1" flipV="1">
            <a:off x="1955800" y="3798888"/>
            <a:ext cx="280988" cy="15398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endCxn id="40" idx="3"/>
          </p:cNvCxnSpPr>
          <p:nvPr/>
        </p:nvCxnSpPr>
        <p:spPr>
          <a:xfrm flipH="1" flipV="1">
            <a:off x="1978025" y="3749675"/>
            <a:ext cx="377825" cy="188913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H="1">
            <a:off x="3365500" y="3529013"/>
            <a:ext cx="550863" cy="47148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/>
          <p:nvPr/>
        </p:nvCxnSpPr>
        <p:spPr>
          <a:xfrm flipH="1">
            <a:off x="3246438" y="3448050"/>
            <a:ext cx="666750" cy="519113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 flipH="1">
            <a:off x="762000" y="5281613"/>
            <a:ext cx="612775" cy="35877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H="1">
            <a:off x="725488" y="5281613"/>
            <a:ext cx="534987" cy="274637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/>
          <p:nvPr/>
        </p:nvCxnSpPr>
        <p:spPr>
          <a:xfrm>
            <a:off x="4506913" y="4675188"/>
            <a:ext cx="141287" cy="2365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/>
          <p:nvPr/>
        </p:nvCxnSpPr>
        <p:spPr>
          <a:xfrm>
            <a:off x="4403725" y="4659313"/>
            <a:ext cx="103188" cy="280987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>
            <a:stCxn id="40" idx="1"/>
          </p:cNvCxnSpPr>
          <p:nvPr/>
        </p:nvCxnSpPr>
        <p:spPr>
          <a:xfrm flipH="1">
            <a:off x="873125" y="3749675"/>
            <a:ext cx="358775" cy="5873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/>
          <p:nvPr/>
        </p:nvCxnSpPr>
        <p:spPr>
          <a:xfrm flipH="1">
            <a:off x="785813" y="3692525"/>
            <a:ext cx="446087" cy="6032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/>
          <p:cNvCxnSpPr/>
          <p:nvPr/>
        </p:nvCxnSpPr>
        <p:spPr>
          <a:xfrm flipH="1">
            <a:off x="1644650" y="5810250"/>
            <a:ext cx="188913" cy="30797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/>
          <p:nvPr/>
        </p:nvCxnSpPr>
        <p:spPr>
          <a:xfrm flipH="1">
            <a:off x="1497013" y="5810250"/>
            <a:ext cx="214312" cy="30797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>
            <a:stCxn id="36" idx="2"/>
          </p:cNvCxnSpPr>
          <p:nvPr/>
        </p:nvCxnSpPr>
        <p:spPr>
          <a:xfrm flipH="1">
            <a:off x="3479800" y="6073775"/>
            <a:ext cx="11113" cy="31432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>
            <a:off x="3400425" y="6064250"/>
            <a:ext cx="0" cy="315913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>
            <a:stCxn id="24" idx="2"/>
          </p:cNvCxnSpPr>
          <p:nvPr/>
        </p:nvCxnSpPr>
        <p:spPr>
          <a:xfrm>
            <a:off x="4503738" y="6051550"/>
            <a:ext cx="0" cy="30003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/>
          <p:nvPr/>
        </p:nvCxnSpPr>
        <p:spPr>
          <a:xfrm>
            <a:off x="4403725" y="6051550"/>
            <a:ext cx="0" cy="300038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/>
          <p:nvPr/>
        </p:nvCxnSpPr>
        <p:spPr>
          <a:xfrm>
            <a:off x="6318250" y="6094413"/>
            <a:ext cx="125413" cy="35877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/>
          <p:nvPr/>
        </p:nvCxnSpPr>
        <p:spPr>
          <a:xfrm>
            <a:off x="6210300" y="6083300"/>
            <a:ext cx="112713" cy="35560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/>
          <p:nvPr/>
        </p:nvCxnSpPr>
        <p:spPr>
          <a:xfrm>
            <a:off x="7696200" y="6000750"/>
            <a:ext cx="0" cy="525463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/>
          <p:nvPr/>
        </p:nvCxnSpPr>
        <p:spPr>
          <a:xfrm flipH="1">
            <a:off x="7635875" y="6000750"/>
            <a:ext cx="0" cy="452438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/>
          <p:nvPr/>
        </p:nvCxnSpPr>
        <p:spPr>
          <a:xfrm flipH="1">
            <a:off x="5578475" y="5575300"/>
            <a:ext cx="36513" cy="62388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>
            <a:off x="5441950" y="5572125"/>
            <a:ext cx="44450" cy="63817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>
            <a:endCxn id="97" idx="1"/>
          </p:cNvCxnSpPr>
          <p:nvPr/>
        </p:nvCxnSpPr>
        <p:spPr>
          <a:xfrm>
            <a:off x="7900988" y="5084763"/>
            <a:ext cx="273050" cy="30797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>
            <a:stCxn id="48" idx="3"/>
          </p:cNvCxnSpPr>
          <p:nvPr/>
        </p:nvCxnSpPr>
        <p:spPr>
          <a:xfrm>
            <a:off x="7889875" y="4948238"/>
            <a:ext cx="450850" cy="40322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>
            <a:off x="7867650" y="5448300"/>
            <a:ext cx="193675" cy="1905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/>
          <p:cNvCxnSpPr/>
          <p:nvPr/>
        </p:nvCxnSpPr>
        <p:spPr>
          <a:xfrm>
            <a:off x="7767638" y="5432425"/>
            <a:ext cx="211137" cy="23812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Rounded Rectangle 305"/>
          <p:cNvSpPr/>
          <p:nvPr/>
        </p:nvSpPr>
        <p:spPr>
          <a:xfrm>
            <a:off x="2254250" y="5969000"/>
            <a:ext cx="744538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(EOC)</a:t>
            </a:r>
          </a:p>
        </p:txBody>
      </p:sp>
      <p:cxnSp>
        <p:nvCxnSpPr>
          <p:cNvPr id="310" name="Straight Arrow Connector 309"/>
          <p:cNvCxnSpPr/>
          <p:nvPr/>
        </p:nvCxnSpPr>
        <p:spPr>
          <a:xfrm flipH="1">
            <a:off x="2390775" y="6245225"/>
            <a:ext cx="214313" cy="28098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/>
          <p:nvPr/>
        </p:nvCxnSpPr>
        <p:spPr>
          <a:xfrm flipH="1">
            <a:off x="2238375" y="6216650"/>
            <a:ext cx="214313" cy="309563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1" name="Rounded Rectangle 320"/>
          <p:cNvSpPr/>
          <p:nvPr/>
        </p:nvSpPr>
        <p:spPr>
          <a:xfrm>
            <a:off x="3381375" y="4741863"/>
            <a:ext cx="744538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(EOC)</a:t>
            </a:r>
          </a:p>
        </p:txBody>
      </p:sp>
      <p:sp>
        <p:nvSpPr>
          <p:cNvPr id="322" name="Explosion 1 321"/>
          <p:cNvSpPr/>
          <p:nvPr/>
        </p:nvSpPr>
        <p:spPr>
          <a:xfrm>
            <a:off x="3846513" y="5299075"/>
            <a:ext cx="882650" cy="32067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solidFill>
                  <a:prstClr val="white"/>
                </a:solidFill>
                <a:latin typeface="Arial Narrow" pitchFamily="34" charset="0"/>
              </a:rPr>
              <a:t>Incident</a:t>
            </a:r>
          </a:p>
        </p:txBody>
      </p:sp>
      <p:cxnSp>
        <p:nvCxnSpPr>
          <p:cNvPr id="323" name="Straight Arrow Connector 322"/>
          <p:cNvCxnSpPr/>
          <p:nvPr/>
        </p:nvCxnSpPr>
        <p:spPr>
          <a:xfrm>
            <a:off x="3354388" y="4487863"/>
            <a:ext cx="273050" cy="25082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Arrow Connector 323"/>
          <p:cNvCxnSpPr/>
          <p:nvPr/>
        </p:nvCxnSpPr>
        <p:spPr>
          <a:xfrm>
            <a:off x="3316288" y="4551363"/>
            <a:ext cx="188912" cy="211137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Arrow Connector 324"/>
          <p:cNvCxnSpPr/>
          <p:nvPr/>
        </p:nvCxnSpPr>
        <p:spPr>
          <a:xfrm>
            <a:off x="3962400" y="4973638"/>
            <a:ext cx="120650" cy="44132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Arrow Connector 325"/>
          <p:cNvCxnSpPr/>
          <p:nvPr/>
        </p:nvCxnSpPr>
        <p:spPr>
          <a:xfrm>
            <a:off x="3913188" y="4999038"/>
            <a:ext cx="77787" cy="373062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1" name="Rounded Rectangle 440"/>
          <p:cNvSpPr/>
          <p:nvPr/>
        </p:nvSpPr>
        <p:spPr>
          <a:xfrm>
            <a:off x="5138738" y="927100"/>
            <a:ext cx="744537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(EOC)</a:t>
            </a:r>
          </a:p>
        </p:txBody>
      </p:sp>
      <p:sp>
        <p:nvSpPr>
          <p:cNvPr id="442" name="Explosion 1 441"/>
          <p:cNvSpPr/>
          <p:nvPr/>
        </p:nvSpPr>
        <p:spPr>
          <a:xfrm>
            <a:off x="2919413" y="795338"/>
            <a:ext cx="882650" cy="31908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solidFill>
                  <a:prstClr val="white"/>
                </a:solidFill>
                <a:latin typeface="Arial Narrow" pitchFamily="34" charset="0"/>
              </a:rPr>
              <a:t>Incident</a:t>
            </a:r>
          </a:p>
        </p:txBody>
      </p:sp>
      <p:sp>
        <p:nvSpPr>
          <p:cNvPr id="443" name="Rounded Rectangle 442"/>
          <p:cNvSpPr/>
          <p:nvPr/>
        </p:nvSpPr>
        <p:spPr>
          <a:xfrm>
            <a:off x="2986088" y="1447800"/>
            <a:ext cx="774700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(EOC)</a:t>
            </a:r>
          </a:p>
        </p:txBody>
      </p:sp>
      <p:sp>
        <p:nvSpPr>
          <p:cNvPr id="444" name="Explosion 1 443"/>
          <p:cNvSpPr/>
          <p:nvPr/>
        </p:nvSpPr>
        <p:spPr>
          <a:xfrm>
            <a:off x="4854575" y="325438"/>
            <a:ext cx="882650" cy="31908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solidFill>
                  <a:prstClr val="white"/>
                </a:solidFill>
                <a:latin typeface="Arial Narrow" pitchFamily="34" charset="0"/>
              </a:rPr>
              <a:t>Incident</a:t>
            </a:r>
          </a:p>
        </p:txBody>
      </p:sp>
      <p:cxnSp>
        <p:nvCxnSpPr>
          <p:cNvPr id="445" name="Straight Arrow Connector 444"/>
          <p:cNvCxnSpPr/>
          <p:nvPr/>
        </p:nvCxnSpPr>
        <p:spPr>
          <a:xfrm flipH="1" flipV="1">
            <a:off x="3484563" y="1076325"/>
            <a:ext cx="1587" cy="37623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Arrow Connector 445"/>
          <p:cNvCxnSpPr/>
          <p:nvPr/>
        </p:nvCxnSpPr>
        <p:spPr>
          <a:xfrm flipH="1" flipV="1">
            <a:off x="5503863" y="1181100"/>
            <a:ext cx="177800" cy="595313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Arrow Connector 446"/>
          <p:cNvCxnSpPr/>
          <p:nvPr/>
        </p:nvCxnSpPr>
        <p:spPr>
          <a:xfrm flipH="1" flipV="1">
            <a:off x="5668963" y="1195388"/>
            <a:ext cx="182562" cy="58102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Arrow Connector 447"/>
          <p:cNvCxnSpPr>
            <a:stCxn id="443" idx="0"/>
          </p:cNvCxnSpPr>
          <p:nvPr/>
        </p:nvCxnSpPr>
        <p:spPr>
          <a:xfrm flipH="1" flipV="1">
            <a:off x="3362325" y="1016000"/>
            <a:ext cx="11113" cy="43180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Arrow Connector 465"/>
          <p:cNvCxnSpPr/>
          <p:nvPr/>
        </p:nvCxnSpPr>
        <p:spPr>
          <a:xfrm flipH="1" flipV="1">
            <a:off x="1963738" y="1077913"/>
            <a:ext cx="855662" cy="111125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Straight Arrow Connector 473"/>
          <p:cNvCxnSpPr/>
          <p:nvPr/>
        </p:nvCxnSpPr>
        <p:spPr>
          <a:xfrm flipH="1" flipV="1">
            <a:off x="2047875" y="1090613"/>
            <a:ext cx="811213" cy="106997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Arrow Connector 477"/>
          <p:cNvCxnSpPr/>
          <p:nvPr/>
        </p:nvCxnSpPr>
        <p:spPr>
          <a:xfrm flipV="1">
            <a:off x="3505200" y="1700213"/>
            <a:ext cx="0" cy="4191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Arrow Connector 478"/>
          <p:cNvCxnSpPr/>
          <p:nvPr/>
        </p:nvCxnSpPr>
        <p:spPr>
          <a:xfrm flipV="1">
            <a:off x="3429000" y="1700213"/>
            <a:ext cx="0" cy="37465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Arrow Connector 483"/>
          <p:cNvCxnSpPr/>
          <p:nvPr/>
        </p:nvCxnSpPr>
        <p:spPr>
          <a:xfrm>
            <a:off x="5486400" y="622300"/>
            <a:ext cx="0" cy="3111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Arrow Connector 484"/>
          <p:cNvCxnSpPr/>
          <p:nvPr/>
        </p:nvCxnSpPr>
        <p:spPr>
          <a:xfrm flipH="1">
            <a:off x="5400675" y="609600"/>
            <a:ext cx="3175" cy="31750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" name="Rounded Rectangle 488"/>
          <p:cNvSpPr/>
          <p:nvPr/>
        </p:nvSpPr>
        <p:spPr>
          <a:xfrm>
            <a:off x="1531938" y="836613"/>
            <a:ext cx="744537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(EOC)</a:t>
            </a:r>
          </a:p>
        </p:txBody>
      </p:sp>
      <p:sp>
        <p:nvSpPr>
          <p:cNvPr id="490" name="Explosion 1 489"/>
          <p:cNvSpPr/>
          <p:nvPr/>
        </p:nvSpPr>
        <p:spPr>
          <a:xfrm>
            <a:off x="82550" y="525463"/>
            <a:ext cx="882650" cy="31908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solidFill>
                  <a:prstClr val="white"/>
                </a:solidFill>
                <a:latin typeface="Arial Narrow" pitchFamily="34" charset="0"/>
              </a:rPr>
              <a:t>Incident</a:t>
            </a:r>
          </a:p>
        </p:txBody>
      </p:sp>
      <p:cxnSp>
        <p:nvCxnSpPr>
          <p:cNvPr id="491" name="Straight Arrow Connector 490"/>
          <p:cNvCxnSpPr/>
          <p:nvPr/>
        </p:nvCxnSpPr>
        <p:spPr>
          <a:xfrm flipH="1" flipV="1">
            <a:off x="839788" y="754063"/>
            <a:ext cx="708025" cy="28416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Arrow Connector 491"/>
          <p:cNvCxnSpPr/>
          <p:nvPr/>
        </p:nvCxnSpPr>
        <p:spPr>
          <a:xfrm flipH="1" flipV="1">
            <a:off x="892175" y="684213"/>
            <a:ext cx="682625" cy="230187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8" name="Rounded Rectangle 497"/>
          <p:cNvSpPr/>
          <p:nvPr/>
        </p:nvSpPr>
        <p:spPr>
          <a:xfrm>
            <a:off x="1323975" y="1524000"/>
            <a:ext cx="744538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(EOC)</a:t>
            </a:r>
          </a:p>
        </p:txBody>
      </p:sp>
      <p:sp>
        <p:nvSpPr>
          <p:cNvPr id="499" name="Explosion 1 498"/>
          <p:cNvSpPr/>
          <p:nvPr/>
        </p:nvSpPr>
        <p:spPr>
          <a:xfrm>
            <a:off x="130175" y="1570038"/>
            <a:ext cx="882650" cy="32067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solidFill>
                  <a:prstClr val="white"/>
                </a:solidFill>
                <a:latin typeface="Arial Narrow" pitchFamily="34" charset="0"/>
              </a:rPr>
              <a:t>Incident</a:t>
            </a:r>
          </a:p>
        </p:txBody>
      </p:sp>
      <p:sp>
        <p:nvSpPr>
          <p:cNvPr id="515" name="Rounded Rectangle 514"/>
          <p:cNvSpPr/>
          <p:nvPr/>
        </p:nvSpPr>
        <p:spPr>
          <a:xfrm>
            <a:off x="7078663" y="3376613"/>
            <a:ext cx="746125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(EOC)</a:t>
            </a:r>
          </a:p>
        </p:txBody>
      </p:sp>
      <p:sp>
        <p:nvSpPr>
          <p:cNvPr id="516" name="Explosion 1 515"/>
          <p:cNvSpPr/>
          <p:nvPr/>
        </p:nvSpPr>
        <p:spPr>
          <a:xfrm>
            <a:off x="8151813" y="3281363"/>
            <a:ext cx="882650" cy="31908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solidFill>
                  <a:prstClr val="white"/>
                </a:solidFill>
                <a:latin typeface="Arial Narrow" pitchFamily="34" charset="0"/>
              </a:rPr>
              <a:t>Incident</a:t>
            </a:r>
          </a:p>
        </p:txBody>
      </p:sp>
      <p:cxnSp>
        <p:nvCxnSpPr>
          <p:cNvPr id="517" name="Straight Arrow Connector 516"/>
          <p:cNvCxnSpPr/>
          <p:nvPr/>
        </p:nvCxnSpPr>
        <p:spPr>
          <a:xfrm flipV="1">
            <a:off x="7820025" y="3546475"/>
            <a:ext cx="400050" cy="952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Straight Arrow Connector 517"/>
          <p:cNvCxnSpPr/>
          <p:nvPr/>
        </p:nvCxnSpPr>
        <p:spPr>
          <a:xfrm>
            <a:off x="7815263" y="3440113"/>
            <a:ext cx="315912" cy="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Arrow Connector 524"/>
          <p:cNvCxnSpPr/>
          <p:nvPr/>
        </p:nvCxnSpPr>
        <p:spPr>
          <a:xfrm>
            <a:off x="6640513" y="4232275"/>
            <a:ext cx="414337" cy="93663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4" name="Rounded Rectangle 533"/>
          <p:cNvSpPr/>
          <p:nvPr/>
        </p:nvSpPr>
        <p:spPr>
          <a:xfrm>
            <a:off x="1008063" y="4560888"/>
            <a:ext cx="744537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(EOC)</a:t>
            </a:r>
          </a:p>
        </p:txBody>
      </p:sp>
      <p:sp>
        <p:nvSpPr>
          <p:cNvPr id="535" name="Explosion 1 534"/>
          <p:cNvSpPr/>
          <p:nvPr/>
        </p:nvSpPr>
        <p:spPr>
          <a:xfrm>
            <a:off x="209550" y="5062538"/>
            <a:ext cx="882650" cy="31908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solidFill>
                  <a:prstClr val="white"/>
                </a:solidFill>
                <a:latin typeface="Arial Narrow" pitchFamily="34" charset="0"/>
              </a:rPr>
              <a:t>Incident</a:t>
            </a:r>
          </a:p>
        </p:txBody>
      </p:sp>
      <p:cxnSp>
        <p:nvCxnSpPr>
          <p:cNvPr id="536" name="Straight Arrow Connector 535"/>
          <p:cNvCxnSpPr/>
          <p:nvPr/>
        </p:nvCxnSpPr>
        <p:spPr>
          <a:xfrm flipH="1">
            <a:off x="954088" y="4832350"/>
            <a:ext cx="344487" cy="3048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7" name="Straight Arrow Connector 536"/>
          <p:cNvCxnSpPr/>
          <p:nvPr/>
        </p:nvCxnSpPr>
        <p:spPr>
          <a:xfrm flipH="1">
            <a:off x="796925" y="4821238"/>
            <a:ext cx="357188" cy="303212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Arrow Connector 539"/>
          <p:cNvCxnSpPr>
            <a:endCxn id="534" idx="3"/>
          </p:cNvCxnSpPr>
          <p:nvPr/>
        </p:nvCxnSpPr>
        <p:spPr>
          <a:xfrm flipH="1">
            <a:off x="1752600" y="4337050"/>
            <a:ext cx="517525" cy="34448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Arrow Connector 540"/>
          <p:cNvCxnSpPr>
            <a:stCxn id="263" idx="1"/>
          </p:cNvCxnSpPr>
          <p:nvPr/>
        </p:nvCxnSpPr>
        <p:spPr>
          <a:xfrm flipH="1">
            <a:off x="1641475" y="4233863"/>
            <a:ext cx="525463" cy="33972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8" name="Rounded Rectangle 587"/>
          <p:cNvSpPr/>
          <p:nvPr/>
        </p:nvSpPr>
        <p:spPr>
          <a:xfrm>
            <a:off x="5640388" y="603250"/>
            <a:ext cx="744537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(EOC)</a:t>
            </a:r>
          </a:p>
        </p:txBody>
      </p:sp>
      <p:sp>
        <p:nvSpPr>
          <p:cNvPr id="589" name="Explosion 1 588"/>
          <p:cNvSpPr/>
          <p:nvPr/>
        </p:nvSpPr>
        <p:spPr>
          <a:xfrm>
            <a:off x="5441950" y="76200"/>
            <a:ext cx="882650" cy="3190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solidFill>
                  <a:prstClr val="white"/>
                </a:solidFill>
                <a:latin typeface="Arial Narrow" pitchFamily="34" charset="0"/>
              </a:rPr>
              <a:t>Incident</a:t>
            </a:r>
          </a:p>
        </p:txBody>
      </p:sp>
      <p:cxnSp>
        <p:nvCxnSpPr>
          <p:cNvPr id="590" name="Straight Arrow Connector 589"/>
          <p:cNvCxnSpPr/>
          <p:nvPr/>
        </p:nvCxnSpPr>
        <p:spPr>
          <a:xfrm flipH="1" flipV="1">
            <a:off x="6032500" y="338138"/>
            <a:ext cx="4763" cy="3365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Straight Arrow Connector 590"/>
          <p:cNvCxnSpPr/>
          <p:nvPr/>
        </p:nvCxnSpPr>
        <p:spPr>
          <a:xfrm flipV="1">
            <a:off x="5956300" y="366713"/>
            <a:ext cx="0" cy="27940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0" name="Rounded Rectangle 599"/>
          <p:cNvSpPr/>
          <p:nvPr/>
        </p:nvSpPr>
        <p:spPr>
          <a:xfrm>
            <a:off x="6443663" y="598488"/>
            <a:ext cx="744537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(EOC)</a:t>
            </a:r>
          </a:p>
        </p:txBody>
      </p:sp>
      <p:sp>
        <p:nvSpPr>
          <p:cNvPr id="601" name="Explosion 1 600"/>
          <p:cNvSpPr/>
          <p:nvPr/>
        </p:nvSpPr>
        <p:spPr>
          <a:xfrm>
            <a:off x="6375400" y="90488"/>
            <a:ext cx="882650" cy="31908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solidFill>
                  <a:prstClr val="white"/>
                </a:solidFill>
                <a:latin typeface="Arial Narrow" pitchFamily="34" charset="0"/>
              </a:rPr>
              <a:t>Incident</a:t>
            </a:r>
          </a:p>
        </p:txBody>
      </p:sp>
      <p:cxnSp>
        <p:nvCxnSpPr>
          <p:cNvPr id="602" name="Straight Arrow Connector 601"/>
          <p:cNvCxnSpPr/>
          <p:nvPr/>
        </p:nvCxnSpPr>
        <p:spPr>
          <a:xfrm flipV="1">
            <a:off x="6889750" y="373063"/>
            <a:ext cx="0" cy="2016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Straight Arrow Connector 602"/>
          <p:cNvCxnSpPr/>
          <p:nvPr/>
        </p:nvCxnSpPr>
        <p:spPr>
          <a:xfrm flipV="1">
            <a:off x="6816725" y="373063"/>
            <a:ext cx="0" cy="24130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2" name="Explosion 1 611"/>
          <p:cNvSpPr/>
          <p:nvPr/>
        </p:nvSpPr>
        <p:spPr>
          <a:xfrm>
            <a:off x="101600" y="4264025"/>
            <a:ext cx="844550" cy="457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Incident</a:t>
            </a:r>
          </a:p>
        </p:txBody>
      </p:sp>
      <p:sp>
        <p:nvSpPr>
          <p:cNvPr id="613" name="Rounded Rectangle 612"/>
          <p:cNvSpPr/>
          <p:nvPr/>
        </p:nvSpPr>
        <p:spPr>
          <a:xfrm>
            <a:off x="1174750" y="4000500"/>
            <a:ext cx="744538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(EOC)</a:t>
            </a:r>
          </a:p>
        </p:txBody>
      </p:sp>
      <p:cxnSp>
        <p:nvCxnSpPr>
          <p:cNvPr id="614" name="Straight Arrow Connector 613"/>
          <p:cNvCxnSpPr/>
          <p:nvPr/>
        </p:nvCxnSpPr>
        <p:spPr>
          <a:xfrm flipH="1">
            <a:off x="874713" y="4243388"/>
            <a:ext cx="312737" cy="1603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" name="Straight Arrow Connector 614"/>
          <p:cNvCxnSpPr>
            <a:stCxn id="613" idx="1"/>
          </p:cNvCxnSpPr>
          <p:nvPr/>
        </p:nvCxnSpPr>
        <p:spPr>
          <a:xfrm flipH="1">
            <a:off x="725488" y="4121150"/>
            <a:ext cx="449262" cy="246063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Straight Arrow Connector 625"/>
          <p:cNvCxnSpPr/>
          <p:nvPr/>
        </p:nvCxnSpPr>
        <p:spPr>
          <a:xfrm flipH="1" flipV="1">
            <a:off x="1930400" y="4114800"/>
            <a:ext cx="223838" cy="63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" name="Straight Arrow Connector 626"/>
          <p:cNvCxnSpPr/>
          <p:nvPr/>
        </p:nvCxnSpPr>
        <p:spPr>
          <a:xfrm flipH="1">
            <a:off x="1922463" y="4024313"/>
            <a:ext cx="250825" cy="7937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" name="Explosion 1 634"/>
          <p:cNvSpPr/>
          <p:nvPr/>
        </p:nvSpPr>
        <p:spPr>
          <a:xfrm>
            <a:off x="8189913" y="3629025"/>
            <a:ext cx="844550" cy="457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Incident</a:t>
            </a:r>
          </a:p>
        </p:txBody>
      </p:sp>
      <p:sp>
        <p:nvSpPr>
          <p:cNvPr id="636" name="Rounded Rectangle 635"/>
          <p:cNvSpPr/>
          <p:nvPr/>
        </p:nvSpPr>
        <p:spPr>
          <a:xfrm>
            <a:off x="6965950" y="3775075"/>
            <a:ext cx="744538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(EOC)</a:t>
            </a:r>
          </a:p>
        </p:txBody>
      </p:sp>
      <p:cxnSp>
        <p:nvCxnSpPr>
          <p:cNvPr id="637" name="Straight Arrow Connector 636"/>
          <p:cNvCxnSpPr/>
          <p:nvPr/>
        </p:nvCxnSpPr>
        <p:spPr>
          <a:xfrm flipV="1">
            <a:off x="7754938" y="3924300"/>
            <a:ext cx="465137" cy="76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8" name="Straight Arrow Connector 637"/>
          <p:cNvCxnSpPr>
            <a:stCxn id="636" idx="3"/>
          </p:cNvCxnSpPr>
          <p:nvPr/>
        </p:nvCxnSpPr>
        <p:spPr>
          <a:xfrm flipV="1">
            <a:off x="7710488" y="3816350"/>
            <a:ext cx="509587" cy="7937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2" name="Straight Arrow Connector 641"/>
          <p:cNvCxnSpPr/>
          <p:nvPr/>
        </p:nvCxnSpPr>
        <p:spPr>
          <a:xfrm>
            <a:off x="6735763" y="4376738"/>
            <a:ext cx="379412" cy="53498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3" name="Straight Arrow Connector 642"/>
          <p:cNvCxnSpPr>
            <a:endCxn id="711" idx="1"/>
          </p:cNvCxnSpPr>
          <p:nvPr/>
        </p:nvCxnSpPr>
        <p:spPr>
          <a:xfrm>
            <a:off x="6724650" y="4387850"/>
            <a:ext cx="452438" cy="207963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2" name="Explosion 1 651"/>
          <p:cNvSpPr/>
          <p:nvPr/>
        </p:nvSpPr>
        <p:spPr>
          <a:xfrm>
            <a:off x="8334375" y="2316163"/>
            <a:ext cx="771525" cy="31908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solidFill>
                  <a:prstClr val="white"/>
                </a:solidFill>
                <a:latin typeface="Arial Narrow" pitchFamily="34" charset="0"/>
              </a:rPr>
              <a:t>Incident</a:t>
            </a:r>
          </a:p>
        </p:txBody>
      </p:sp>
      <p:sp>
        <p:nvSpPr>
          <p:cNvPr id="653" name="Explosion 1 652"/>
          <p:cNvSpPr/>
          <p:nvPr/>
        </p:nvSpPr>
        <p:spPr>
          <a:xfrm>
            <a:off x="8248650" y="4216400"/>
            <a:ext cx="844550" cy="457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62500" lnSpcReduction="20000"/>
          </a:bodyPr>
          <a:lstStyle/>
          <a:p>
            <a:pPr algn="ctr">
              <a:defRPr/>
            </a:pPr>
            <a:r>
              <a:rPr lang="en-US" sz="800" dirty="0">
                <a:solidFill>
                  <a:prstClr val="white"/>
                </a:solidFill>
              </a:rPr>
              <a:t>Incident</a:t>
            </a:r>
          </a:p>
        </p:txBody>
      </p:sp>
      <p:sp>
        <p:nvSpPr>
          <p:cNvPr id="654" name="Rounded Rectangle 653"/>
          <p:cNvSpPr/>
          <p:nvPr/>
        </p:nvSpPr>
        <p:spPr>
          <a:xfrm>
            <a:off x="7045325" y="4106863"/>
            <a:ext cx="744538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(EOC)</a:t>
            </a:r>
          </a:p>
        </p:txBody>
      </p:sp>
      <p:cxnSp>
        <p:nvCxnSpPr>
          <p:cNvPr id="655" name="Straight Arrow Connector 654"/>
          <p:cNvCxnSpPr>
            <a:endCxn id="653" idx="1"/>
          </p:cNvCxnSpPr>
          <p:nvPr/>
        </p:nvCxnSpPr>
        <p:spPr>
          <a:xfrm>
            <a:off x="7829550" y="4306888"/>
            <a:ext cx="419100" cy="9207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6" name="Straight Arrow Connector 655"/>
          <p:cNvCxnSpPr>
            <a:stCxn id="654" idx="3"/>
          </p:cNvCxnSpPr>
          <p:nvPr/>
        </p:nvCxnSpPr>
        <p:spPr>
          <a:xfrm>
            <a:off x="7789863" y="4227513"/>
            <a:ext cx="612775" cy="11112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7" name="Rounded Rectangle 656"/>
          <p:cNvSpPr/>
          <p:nvPr/>
        </p:nvSpPr>
        <p:spPr>
          <a:xfrm>
            <a:off x="7339013" y="2303463"/>
            <a:ext cx="744537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(EOC)</a:t>
            </a:r>
          </a:p>
        </p:txBody>
      </p:sp>
      <p:cxnSp>
        <p:nvCxnSpPr>
          <p:cNvPr id="658" name="Straight Arrow Connector 657"/>
          <p:cNvCxnSpPr>
            <a:stCxn id="657" idx="3"/>
          </p:cNvCxnSpPr>
          <p:nvPr/>
        </p:nvCxnSpPr>
        <p:spPr>
          <a:xfrm>
            <a:off x="8083550" y="2424113"/>
            <a:ext cx="327025" cy="889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9" name="Straight Arrow Connector 658"/>
          <p:cNvCxnSpPr/>
          <p:nvPr/>
        </p:nvCxnSpPr>
        <p:spPr>
          <a:xfrm>
            <a:off x="8089900" y="2352675"/>
            <a:ext cx="250825" cy="1905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3" name="Straight Arrow Connector 672"/>
          <p:cNvCxnSpPr/>
          <p:nvPr/>
        </p:nvCxnSpPr>
        <p:spPr>
          <a:xfrm>
            <a:off x="6794500" y="4405313"/>
            <a:ext cx="409575" cy="14287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4" name="Straight Arrow Connector 673"/>
          <p:cNvCxnSpPr/>
          <p:nvPr/>
        </p:nvCxnSpPr>
        <p:spPr>
          <a:xfrm>
            <a:off x="6734175" y="4446588"/>
            <a:ext cx="411163" cy="630237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2" name="Straight Arrow Connector 681"/>
          <p:cNvCxnSpPr/>
          <p:nvPr/>
        </p:nvCxnSpPr>
        <p:spPr>
          <a:xfrm>
            <a:off x="6765925" y="2195513"/>
            <a:ext cx="573088" cy="176212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3" name="Straight Arrow Connector 682"/>
          <p:cNvCxnSpPr/>
          <p:nvPr/>
        </p:nvCxnSpPr>
        <p:spPr>
          <a:xfrm>
            <a:off x="6816725" y="2284413"/>
            <a:ext cx="531813" cy="1254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0" name="Explosion 1 689"/>
          <p:cNvSpPr/>
          <p:nvPr/>
        </p:nvSpPr>
        <p:spPr>
          <a:xfrm>
            <a:off x="8339138" y="1979613"/>
            <a:ext cx="771525" cy="31908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solidFill>
                  <a:prstClr val="white"/>
                </a:solidFill>
                <a:latin typeface="Arial Narrow" pitchFamily="34" charset="0"/>
              </a:rPr>
              <a:t>Incident</a:t>
            </a:r>
          </a:p>
        </p:txBody>
      </p:sp>
      <p:sp>
        <p:nvSpPr>
          <p:cNvPr id="691" name="Rounded Rectangle 690"/>
          <p:cNvSpPr/>
          <p:nvPr/>
        </p:nvSpPr>
        <p:spPr>
          <a:xfrm>
            <a:off x="7343775" y="1976438"/>
            <a:ext cx="746125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(EOC)</a:t>
            </a:r>
          </a:p>
        </p:txBody>
      </p:sp>
      <p:cxnSp>
        <p:nvCxnSpPr>
          <p:cNvPr id="692" name="Straight Arrow Connector 691"/>
          <p:cNvCxnSpPr/>
          <p:nvPr/>
        </p:nvCxnSpPr>
        <p:spPr>
          <a:xfrm>
            <a:off x="8004175" y="2132013"/>
            <a:ext cx="379413" cy="571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3" name="Straight Arrow Connector 692"/>
          <p:cNvCxnSpPr>
            <a:endCxn id="690" idx="1"/>
          </p:cNvCxnSpPr>
          <p:nvPr/>
        </p:nvCxnSpPr>
        <p:spPr>
          <a:xfrm>
            <a:off x="8040688" y="2038350"/>
            <a:ext cx="298450" cy="68263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4" name="Explosion 1 693"/>
          <p:cNvSpPr/>
          <p:nvPr/>
        </p:nvSpPr>
        <p:spPr>
          <a:xfrm>
            <a:off x="8324850" y="1585913"/>
            <a:ext cx="771525" cy="31908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solidFill>
                  <a:prstClr val="white"/>
                </a:solidFill>
                <a:latin typeface="Arial Narrow" pitchFamily="34" charset="0"/>
              </a:rPr>
              <a:t>Incident</a:t>
            </a:r>
          </a:p>
        </p:txBody>
      </p:sp>
      <p:sp>
        <p:nvSpPr>
          <p:cNvPr id="695" name="Rounded Rectangle 694"/>
          <p:cNvSpPr/>
          <p:nvPr/>
        </p:nvSpPr>
        <p:spPr>
          <a:xfrm>
            <a:off x="7348538" y="1666875"/>
            <a:ext cx="744537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(EOC)</a:t>
            </a:r>
          </a:p>
        </p:txBody>
      </p:sp>
      <p:cxnSp>
        <p:nvCxnSpPr>
          <p:cNvPr id="696" name="Straight Arrow Connector 695"/>
          <p:cNvCxnSpPr/>
          <p:nvPr/>
        </p:nvCxnSpPr>
        <p:spPr>
          <a:xfrm>
            <a:off x="8088313" y="1776413"/>
            <a:ext cx="238125" cy="254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7" name="Straight Arrow Connector 696"/>
          <p:cNvCxnSpPr>
            <a:endCxn id="694" idx="1"/>
          </p:cNvCxnSpPr>
          <p:nvPr/>
        </p:nvCxnSpPr>
        <p:spPr>
          <a:xfrm>
            <a:off x="8093075" y="1697038"/>
            <a:ext cx="231775" cy="1587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8" name="Straight Arrow Connector 697"/>
          <p:cNvCxnSpPr/>
          <p:nvPr/>
        </p:nvCxnSpPr>
        <p:spPr>
          <a:xfrm>
            <a:off x="6794500" y="2049463"/>
            <a:ext cx="549275" cy="26987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9" name="Straight Arrow Connector 698"/>
          <p:cNvCxnSpPr/>
          <p:nvPr/>
        </p:nvCxnSpPr>
        <p:spPr>
          <a:xfrm>
            <a:off x="6797675" y="2100263"/>
            <a:ext cx="590550" cy="4127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0" name="Explosion 1 709"/>
          <p:cNvSpPr/>
          <p:nvPr/>
        </p:nvSpPr>
        <p:spPr>
          <a:xfrm>
            <a:off x="8239125" y="4770438"/>
            <a:ext cx="844550" cy="457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62500" lnSpcReduction="20000"/>
          </a:bodyPr>
          <a:lstStyle/>
          <a:p>
            <a:pPr algn="ctr">
              <a:defRPr/>
            </a:pPr>
            <a:r>
              <a:rPr lang="en-US" sz="800" dirty="0">
                <a:solidFill>
                  <a:prstClr val="white"/>
                </a:solidFill>
              </a:rPr>
              <a:t>Incident</a:t>
            </a:r>
          </a:p>
        </p:txBody>
      </p:sp>
      <p:sp>
        <p:nvSpPr>
          <p:cNvPr id="711" name="Rounded Rectangle 710"/>
          <p:cNvSpPr/>
          <p:nvPr/>
        </p:nvSpPr>
        <p:spPr>
          <a:xfrm>
            <a:off x="7177088" y="4475163"/>
            <a:ext cx="746125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(EOC)</a:t>
            </a:r>
          </a:p>
        </p:txBody>
      </p:sp>
      <p:cxnSp>
        <p:nvCxnSpPr>
          <p:cNvPr id="712" name="Straight Arrow Connector 711"/>
          <p:cNvCxnSpPr/>
          <p:nvPr/>
        </p:nvCxnSpPr>
        <p:spPr>
          <a:xfrm>
            <a:off x="7904163" y="4692650"/>
            <a:ext cx="360362" cy="1397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3" name="Straight Arrow Connector 712"/>
          <p:cNvCxnSpPr>
            <a:stCxn id="711" idx="3"/>
          </p:cNvCxnSpPr>
          <p:nvPr/>
        </p:nvCxnSpPr>
        <p:spPr>
          <a:xfrm>
            <a:off x="7923213" y="4595813"/>
            <a:ext cx="611187" cy="28575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" name="Straight Arrow Connector 715"/>
          <p:cNvCxnSpPr/>
          <p:nvPr/>
        </p:nvCxnSpPr>
        <p:spPr>
          <a:xfrm flipV="1">
            <a:off x="6762750" y="3475038"/>
            <a:ext cx="346075" cy="4635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" name="Straight Arrow Connector 716"/>
          <p:cNvCxnSpPr>
            <a:endCxn id="515" idx="1"/>
          </p:cNvCxnSpPr>
          <p:nvPr/>
        </p:nvCxnSpPr>
        <p:spPr>
          <a:xfrm flipV="1">
            <a:off x="6719888" y="3497263"/>
            <a:ext cx="358775" cy="512762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" name="Explosion 1 726"/>
          <p:cNvSpPr/>
          <p:nvPr/>
        </p:nvSpPr>
        <p:spPr>
          <a:xfrm>
            <a:off x="109538" y="2314575"/>
            <a:ext cx="844550" cy="4032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Incident</a:t>
            </a:r>
          </a:p>
        </p:txBody>
      </p:sp>
      <p:sp>
        <p:nvSpPr>
          <p:cNvPr id="728" name="Rounded Rectangle 727"/>
          <p:cNvSpPr/>
          <p:nvPr/>
        </p:nvSpPr>
        <p:spPr>
          <a:xfrm>
            <a:off x="1379538" y="2266950"/>
            <a:ext cx="746125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(EOC)</a:t>
            </a:r>
          </a:p>
        </p:txBody>
      </p:sp>
      <p:cxnSp>
        <p:nvCxnSpPr>
          <p:cNvPr id="729" name="Straight Arrow Connector 728"/>
          <p:cNvCxnSpPr/>
          <p:nvPr/>
        </p:nvCxnSpPr>
        <p:spPr>
          <a:xfrm flipH="1">
            <a:off x="919163" y="2457450"/>
            <a:ext cx="449262" cy="2222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" name="Straight Arrow Connector 729"/>
          <p:cNvCxnSpPr>
            <a:stCxn id="728" idx="1"/>
          </p:cNvCxnSpPr>
          <p:nvPr/>
        </p:nvCxnSpPr>
        <p:spPr>
          <a:xfrm flipH="1">
            <a:off x="796925" y="2387600"/>
            <a:ext cx="582613" cy="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5" name="Straight Arrow Connector 734"/>
          <p:cNvCxnSpPr/>
          <p:nvPr/>
        </p:nvCxnSpPr>
        <p:spPr>
          <a:xfrm flipH="1" flipV="1">
            <a:off x="2120900" y="2425700"/>
            <a:ext cx="469900" cy="698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6" name="Straight Arrow Connector 735"/>
          <p:cNvCxnSpPr>
            <a:stCxn id="262" idx="1"/>
          </p:cNvCxnSpPr>
          <p:nvPr/>
        </p:nvCxnSpPr>
        <p:spPr>
          <a:xfrm flipH="1" flipV="1">
            <a:off x="2146300" y="2335213"/>
            <a:ext cx="506413" cy="11747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5" name="Rounded Rectangle 744"/>
          <p:cNvSpPr/>
          <p:nvPr/>
        </p:nvSpPr>
        <p:spPr>
          <a:xfrm>
            <a:off x="1368425" y="1908175"/>
            <a:ext cx="744538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(EOC)</a:t>
            </a:r>
          </a:p>
        </p:txBody>
      </p:sp>
      <p:sp>
        <p:nvSpPr>
          <p:cNvPr id="746" name="Explosion 1 745"/>
          <p:cNvSpPr/>
          <p:nvPr/>
        </p:nvSpPr>
        <p:spPr>
          <a:xfrm>
            <a:off x="96838" y="1963738"/>
            <a:ext cx="882650" cy="31908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solidFill>
                  <a:prstClr val="white"/>
                </a:solidFill>
                <a:latin typeface="Arial Narrow" pitchFamily="34" charset="0"/>
              </a:rPr>
              <a:t>Incident</a:t>
            </a:r>
          </a:p>
        </p:txBody>
      </p:sp>
      <p:cxnSp>
        <p:nvCxnSpPr>
          <p:cNvPr id="747" name="Straight Arrow Connector 746"/>
          <p:cNvCxnSpPr/>
          <p:nvPr/>
        </p:nvCxnSpPr>
        <p:spPr>
          <a:xfrm flipH="1">
            <a:off x="935038" y="2124075"/>
            <a:ext cx="388937" cy="952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8" name="Straight Arrow Connector 747"/>
          <p:cNvCxnSpPr/>
          <p:nvPr/>
        </p:nvCxnSpPr>
        <p:spPr>
          <a:xfrm flipH="1">
            <a:off x="806450" y="1989138"/>
            <a:ext cx="573088" cy="33337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4" name="Rounded Rectangle 753"/>
          <p:cNvSpPr/>
          <p:nvPr/>
        </p:nvSpPr>
        <p:spPr>
          <a:xfrm>
            <a:off x="1379538" y="2676525"/>
            <a:ext cx="746125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(EOC)</a:t>
            </a:r>
          </a:p>
        </p:txBody>
      </p:sp>
      <p:sp>
        <p:nvSpPr>
          <p:cNvPr id="755" name="Explosion 1 754"/>
          <p:cNvSpPr/>
          <p:nvPr/>
        </p:nvSpPr>
        <p:spPr>
          <a:xfrm>
            <a:off x="96838" y="2754313"/>
            <a:ext cx="884237" cy="31908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solidFill>
                  <a:prstClr val="white"/>
                </a:solidFill>
                <a:latin typeface="Arial Narrow" pitchFamily="34" charset="0"/>
              </a:rPr>
              <a:t>Incident</a:t>
            </a:r>
          </a:p>
        </p:txBody>
      </p:sp>
      <p:cxnSp>
        <p:nvCxnSpPr>
          <p:cNvPr id="756" name="Straight Arrow Connector 755"/>
          <p:cNvCxnSpPr>
            <a:endCxn id="755" idx="3"/>
          </p:cNvCxnSpPr>
          <p:nvPr/>
        </p:nvCxnSpPr>
        <p:spPr>
          <a:xfrm flipH="1">
            <a:off x="981075" y="2867025"/>
            <a:ext cx="398463" cy="8413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7" name="Straight Arrow Connector 756"/>
          <p:cNvCxnSpPr>
            <a:stCxn id="754" idx="1"/>
          </p:cNvCxnSpPr>
          <p:nvPr/>
        </p:nvCxnSpPr>
        <p:spPr>
          <a:xfrm flipH="1">
            <a:off x="919163" y="2797175"/>
            <a:ext cx="460375" cy="33338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2" name="Rounded Rectangle 771"/>
          <p:cNvSpPr/>
          <p:nvPr/>
        </p:nvSpPr>
        <p:spPr>
          <a:xfrm>
            <a:off x="1201738" y="1211263"/>
            <a:ext cx="744537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(EOC)</a:t>
            </a:r>
          </a:p>
        </p:txBody>
      </p:sp>
      <p:sp>
        <p:nvSpPr>
          <p:cNvPr id="773" name="Explosion 1 772"/>
          <p:cNvSpPr/>
          <p:nvPr/>
        </p:nvSpPr>
        <p:spPr>
          <a:xfrm>
            <a:off x="50800" y="1063625"/>
            <a:ext cx="882650" cy="3190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solidFill>
                  <a:prstClr val="white"/>
                </a:solidFill>
                <a:latin typeface="Arial Narrow" pitchFamily="34" charset="0"/>
              </a:rPr>
              <a:t>Incident</a:t>
            </a:r>
          </a:p>
        </p:txBody>
      </p:sp>
      <p:cxnSp>
        <p:nvCxnSpPr>
          <p:cNvPr id="774" name="Straight Arrow Connector 773"/>
          <p:cNvCxnSpPr/>
          <p:nvPr/>
        </p:nvCxnSpPr>
        <p:spPr>
          <a:xfrm>
            <a:off x="5310188" y="3570288"/>
            <a:ext cx="268287" cy="3032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5" name="Straight Arrow Connector 774"/>
          <p:cNvCxnSpPr/>
          <p:nvPr/>
        </p:nvCxnSpPr>
        <p:spPr>
          <a:xfrm>
            <a:off x="5138738" y="3575050"/>
            <a:ext cx="371475" cy="392113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6" name="Rounded Rectangle 775"/>
          <p:cNvSpPr/>
          <p:nvPr/>
        </p:nvSpPr>
        <p:spPr>
          <a:xfrm>
            <a:off x="1711325" y="417513"/>
            <a:ext cx="746125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(EOC)</a:t>
            </a:r>
          </a:p>
        </p:txBody>
      </p:sp>
      <p:sp>
        <p:nvSpPr>
          <p:cNvPr id="777" name="Explosion 1 776"/>
          <p:cNvSpPr/>
          <p:nvPr/>
        </p:nvSpPr>
        <p:spPr>
          <a:xfrm>
            <a:off x="715963" y="179388"/>
            <a:ext cx="882650" cy="32067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solidFill>
                  <a:prstClr val="white"/>
                </a:solidFill>
                <a:latin typeface="Arial Narrow" pitchFamily="34" charset="0"/>
              </a:rPr>
              <a:t>Incident</a:t>
            </a:r>
          </a:p>
        </p:txBody>
      </p:sp>
      <p:cxnSp>
        <p:nvCxnSpPr>
          <p:cNvPr id="778" name="Straight Arrow Connector 777"/>
          <p:cNvCxnSpPr/>
          <p:nvPr/>
        </p:nvCxnSpPr>
        <p:spPr>
          <a:xfrm flipH="1" flipV="1">
            <a:off x="1420813" y="417513"/>
            <a:ext cx="295275" cy="11588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9" name="Straight Arrow Connector 778"/>
          <p:cNvCxnSpPr/>
          <p:nvPr/>
        </p:nvCxnSpPr>
        <p:spPr>
          <a:xfrm flipH="1" flipV="1">
            <a:off x="1489075" y="377825"/>
            <a:ext cx="222250" cy="39688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0" name="Rounded Rectangle 779"/>
          <p:cNvSpPr/>
          <p:nvPr/>
        </p:nvSpPr>
        <p:spPr>
          <a:xfrm>
            <a:off x="2571750" y="604838"/>
            <a:ext cx="744538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(EOC)</a:t>
            </a:r>
          </a:p>
        </p:txBody>
      </p:sp>
      <p:sp>
        <p:nvSpPr>
          <p:cNvPr id="781" name="Explosion 1 780"/>
          <p:cNvSpPr/>
          <p:nvPr/>
        </p:nvSpPr>
        <p:spPr>
          <a:xfrm>
            <a:off x="2247900" y="77788"/>
            <a:ext cx="882650" cy="32067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solidFill>
                  <a:prstClr val="white"/>
                </a:solidFill>
                <a:latin typeface="Arial Narrow" pitchFamily="34" charset="0"/>
              </a:rPr>
              <a:t>Incident</a:t>
            </a:r>
          </a:p>
        </p:txBody>
      </p:sp>
      <p:cxnSp>
        <p:nvCxnSpPr>
          <p:cNvPr id="782" name="Straight Arrow Connector 781"/>
          <p:cNvCxnSpPr/>
          <p:nvPr/>
        </p:nvCxnSpPr>
        <p:spPr>
          <a:xfrm flipV="1">
            <a:off x="2752725" y="349250"/>
            <a:ext cx="15875" cy="284163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3" name="Straight Arrow Connector 782"/>
          <p:cNvCxnSpPr/>
          <p:nvPr/>
        </p:nvCxnSpPr>
        <p:spPr>
          <a:xfrm flipV="1">
            <a:off x="2679700" y="352425"/>
            <a:ext cx="0" cy="30480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4" name="Rounded Rectangle 783"/>
          <p:cNvSpPr/>
          <p:nvPr/>
        </p:nvSpPr>
        <p:spPr>
          <a:xfrm>
            <a:off x="7177088" y="822325"/>
            <a:ext cx="746125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(EOC)</a:t>
            </a:r>
          </a:p>
        </p:txBody>
      </p:sp>
      <p:sp>
        <p:nvSpPr>
          <p:cNvPr id="785" name="Explosion 1 784"/>
          <p:cNvSpPr/>
          <p:nvPr/>
        </p:nvSpPr>
        <p:spPr>
          <a:xfrm>
            <a:off x="7348538" y="92075"/>
            <a:ext cx="882650" cy="3190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solidFill>
                  <a:prstClr val="white"/>
                </a:solidFill>
                <a:latin typeface="Arial Narrow" pitchFamily="34" charset="0"/>
              </a:rPr>
              <a:t>Incident</a:t>
            </a:r>
          </a:p>
        </p:txBody>
      </p:sp>
      <p:cxnSp>
        <p:nvCxnSpPr>
          <p:cNvPr id="786" name="Straight Arrow Connector 785"/>
          <p:cNvCxnSpPr/>
          <p:nvPr/>
        </p:nvCxnSpPr>
        <p:spPr>
          <a:xfrm flipV="1">
            <a:off x="7808913" y="352425"/>
            <a:ext cx="15875" cy="442913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7" name="Straight Arrow Connector 786"/>
          <p:cNvCxnSpPr>
            <a:endCxn id="785" idx="2"/>
          </p:cNvCxnSpPr>
          <p:nvPr/>
        </p:nvCxnSpPr>
        <p:spPr>
          <a:xfrm flipV="1">
            <a:off x="7694613" y="411163"/>
            <a:ext cx="0" cy="38417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" name="Rounded Rectangle 787"/>
          <p:cNvSpPr/>
          <p:nvPr/>
        </p:nvSpPr>
        <p:spPr>
          <a:xfrm>
            <a:off x="8339138" y="644525"/>
            <a:ext cx="744537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(EOC)</a:t>
            </a:r>
          </a:p>
        </p:txBody>
      </p:sp>
      <p:sp>
        <p:nvSpPr>
          <p:cNvPr id="789" name="Explosion 1 788"/>
          <p:cNvSpPr/>
          <p:nvPr/>
        </p:nvSpPr>
        <p:spPr>
          <a:xfrm>
            <a:off x="8264525" y="76200"/>
            <a:ext cx="882650" cy="3190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solidFill>
                  <a:prstClr val="white"/>
                </a:solidFill>
                <a:latin typeface="Arial Narrow" pitchFamily="34" charset="0"/>
              </a:rPr>
              <a:t>Incident</a:t>
            </a:r>
          </a:p>
        </p:txBody>
      </p:sp>
      <p:cxnSp>
        <p:nvCxnSpPr>
          <p:cNvPr id="790" name="Straight Arrow Connector 789"/>
          <p:cNvCxnSpPr/>
          <p:nvPr/>
        </p:nvCxnSpPr>
        <p:spPr>
          <a:xfrm flipV="1">
            <a:off x="8724900" y="336550"/>
            <a:ext cx="15875" cy="284163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1" name="Straight Arrow Connector 790"/>
          <p:cNvCxnSpPr/>
          <p:nvPr/>
        </p:nvCxnSpPr>
        <p:spPr>
          <a:xfrm flipV="1">
            <a:off x="8650288" y="339725"/>
            <a:ext cx="0" cy="30480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2" name="Rounded Rectangle 791"/>
          <p:cNvSpPr/>
          <p:nvPr/>
        </p:nvSpPr>
        <p:spPr>
          <a:xfrm>
            <a:off x="6002338" y="5327650"/>
            <a:ext cx="744537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(EOC)</a:t>
            </a:r>
          </a:p>
        </p:txBody>
      </p:sp>
      <p:sp>
        <p:nvSpPr>
          <p:cNvPr id="793" name="Explosion 1 792"/>
          <p:cNvSpPr/>
          <p:nvPr/>
        </p:nvSpPr>
        <p:spPr>
          <a:xfrm>
            <a:off x="6557963" y="6134100"/>
            <a:ext cx="882650" cy="3190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solidFill>
                  <a:prstClr val="white"/>
                </a:solidFill>
                <a:latin typeface="Arial Narrow" pitchFamily="34" charset="0"/>
              </a:rPr>
              <a:t>Incident</a:t>
            </a:r>
          </a:p>
        </p:txBody>
      </p:sp>
      <p:cxnSp>
        <p:nvCxnSpPr>
          <p:cNvPr id="794" name="Straight Arrow Connector 793"/>
          <p:cNvCxnSpPr/>
          <p:nvPr/>
        </p:nvCxnSpPr>
        <p:spPr>
          <a:xfrm>
            <a:off x="6688138" y="5556250"/>
            <a:ext cx="252412" cy="64293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5" name="Straight Arrow Connector 794"/>
          <p:cNvCxnSpPr/>
          <p:nvPr/>
        </p:nvCxnSpPr>
        <p:spPr>
          <a:xfrm>
            <a:off x="6581775" y="5568950"/>
            <a:ext cx="279400" cy="67627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Straight Arrow Connector 819"/>
          <p:cNvCxnSpPr/>
          <p:nvPr/>
        </p:nvCxnSpPr>
        <p:spPr>
          <a:xfrm flipV="1">
            <a:off x="6535738" y="1090613"/>
            <a:ext cx="717550" cy="674687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Explosion 1 96"/>
          <p:cNvSpPr/>
          <p:nvPr/>
        </p:nvSpPr>
        <p:spPr>
          <a:xfrm>
            <a:off x="8174038" y="5265738"/>
            <a:ext cx="882650" cy="31908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solidFill>
                  <a:prstClr val="white"/>
                </a:solidFill>
                <a:latin typeface="Arial Narrow" pitchFamily="34" charset="0"/>
              </a:rPr>
              <a:t>Incident</a:t>
            </a:r>
          </a:p>
        </p:txBody>
      </p:sp>
      <p:cxnSp>
        <p:nvCxnSpPr>
          <p:cNvPr id="821" name="Straight Arrow Connector 820"/>
          <p:cNvCxnSpPr/>
          <p:nvPr/>
        </p:nvCxnSpPr>
        <p:spPr>
          <a:xfrm flipV="1">
            <a:off x="6627813" y="1063625"/>
            <a:ext cx="788987" cy="671513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0" name="Rounded Rectangle 829"/>
          <p:cNvSpPr/>
          <p:nvPr/>
        </p:nvSpPr>
        <p:spPr>
          <a:xfrm>
            <a:off x="7343775" y="1341438"/>
            <a:ext cx="746125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(EOC)</a:t>
            </a:r>
          </a:p>
        </p:txBody>
      </p:sp>
      <p:sp>
        <p:nvSpPr>
          <p:cNvPr id="831" name="Explosion 1 830"/>
          <p:cNvSpPr/>
          <p:nvPr/>
        </p:nvSpPr>
        <p:spPr>
          <a:xfrm>
            <a:off x="8253413" y="1073150"/>
            <a:ext cx="882650" cy="3190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solidFill>
                  <a:prstClr val="white"/>
                </a:solidFill>
                <a:latin typeface="Arial Narrow" pitchFamily="34" charset="0"/>
              </a:rPr>
              <a:t>Incident</a:t>
            </a:r>
          </a:p>
        </p:txBody>
      </p:sp>
      <p:cxnSp>
        <p:nvCxnSpPr>
          <p:cNvPr id="832" name="Straight Arrow Connector 831"/>
          <p:cNvCxnSpPr/>
          <p:nvPr/>
        </p:nvCxnSpPr>
        <p:spPr>
          <a:xfrm flipV="1">
            <a:off x="8048625" y="1301750"/>
            <a:ext cx="290513" cy="1460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3" name="Straight Arrow Connector 832"/>
          <p:cNvCxnSpPr/>
          <p:nvPr/>
        </p:nvCxnSpPr>
        <p:spPr>
          <a:xfrm flipV="1">
            <a:off x="8031163" y="1195388"/>
            <a:ext cx="288925" cy="166687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1" name="Rounded Rectangle 840"/>
          <p:cNvSpPr/>
          <p:nvPr/>
        </p:nvSpPr>
        <p:spPr>
          <a:xfrm>
            <a:off x="1736725" y="3025775"/>
            <a:ext cx="744538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(EOC)</a:t>
            </a:r>
          </a:p>
        </p:txBody>
      </p:sp>
      <p:sp>
        <p:nvSpPr>
          <p:cNvPr id="842" name="Explosion 1 841"/>
          <p:cNvSpPr/>
          <p:nvPr/>
        </p:nvSpPr>
        <p:spPr>
          <a:xfrm>
            <a:off x="395288" y="3130550"/>
            <a:ext cx="882650" cy="3190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solidFill>
                  <a:prstClr val="white"/>
                </a:solidFill>
                <a:latin typeface="Arial Narrow" pitchFamily="34" charset="0"/>
              </a:rPr>
              <a:t>Incident</a:t>
            </a:r>
          </a:p>
        </p:txBody>
      </p:sp>
      <p:cxnSp>
        <p:nvCxnSpPr>
          <p:cNvPr id="843" name="Straight Arrow Connector 842"/>
          <p:cNvCxnSpPr/>
          <p:nvPr/>
        </p:nvCxnSpPr>
        <p:spPr>
          <a:xfrm flipH="1">
            <a:off x="1227138" y="3227388"/>
            <a:ext cx="504825" cy="587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4" name="Straight Arrow Connector 843"/>
          <p:cNvCxnSpPr>
            <a:stCxn id="841" idx="1"/>
          </p:cNvCxnSpPr>
          <p:nvPr/>
        </p:nvCxnSpPr>
        <p:spPr>
          <a:xfrm flipH="1">
            <a:off x="1127125" y="3146425"/>
            <a:ext cx="609600" cy="52388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916363" y="2940050"/>
            <a:ext cx="1447800" cy="606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</a:rPr>
              <a:t>State</a:t>
            </a:r>
          </a:p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</a:rPr>
              <a:t>(SEOC)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2652713" y="2149475"/>
            <a:ext cx="1189037" cy="60642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</a:rPr>
              <a:t>DIV B 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2166938" y="3930650"/>
            <a:ext cx="1187450" cy="60642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</a:rPr>
              <a:t>DIV A 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5578475" y="3868738"/>
            <a:ext cx="1187450" cy="60642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</a:rPr>
              <a:t>DIV D 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5605463" y="1766888"/>
            <a:ext cx="1189037" cy="60642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</a:rPr>
              <a:t>DIV C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3968750" y="1455738"/>
            <a:ext cx="1447800" cy="60642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</a:rPr>
              <a:t>Federal</a:t>
            </a:r>
          </a:p>
        </p:txBody>
      </p:sp>
      <p:cxnSp>
        <p:nvCxnSpPr>
          <p:cNvPr id="327" name="Straight Arrow Connector 326"/>
          <p:cNvCxnSpPr>
            <a:stCxn id="267" idx="0"/>
          </p:cNvCxnSpPr>
          <p:nvPr/>
        </p:nvCxnSpPr>
        <p:spPr>
          <a:xfrm flipH="1" flipV="1">
            <a:off x="6013450" y="871538"/>
            <a:ext cx="187325" cy="89535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/>
          <p:cNvCxnSpPr/>
          <p:nvPr/>
        </p:nvCxnSpPr>
        <p:spPr>
          <a:xfrm flipH="1" flipV="1">
            <a:off x="6088063" y="858838"/>
            <a:ext cx="177800" cy="85407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/>
          <p:cNvCxnSpPr>
            <a:endCxn id="830" idx="1"/>
          </p:cNvCxnSpPr>
          <p:nvPr/>
        </p:nvCxnSpPr>
        <p:spPr>
          <a:xfrm flipV="1">
            <a:off x="6700838" y="1462088"/>
            <a:ext cx="642937" cy="303212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/>
          <p:cNvCxnSpPr/>
          <p:nvPr/>
        </p:nvCxnSpPr>
        <p:spPr>
          <a:xfrm flipV="1">
            <a:off x="6794500" y="1585913"/>
            <a:ext cx="542925" cy="17938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4" name="Rounded Rectangle 343"/>
          <p:cNvSpPr/>
          <p:nvPr/>
        </p:nvSpPr>
        <p:spPr>
          <a:xfrm>
            <a:off x="6861175" y="2681288"/>
            <a:ext cx="746125" cy="2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Local Emergency Operations Center</a:t>
            </a:r>
          </a:p>
          <a:p>
            <a:pPr algn="ctr">
              <a:defRPr/>
            </a:pPr>
            <a:r>
              <a:rPr lang="en-US" sz="500" dirty="0">
                <a:solidFill>
                  <a:prstClr val="white"/>
                </a:solidFill>
                <a:latin typeface="Arial Narrow" pitchFamily="34" charset="0"/>
              </a:rPr>
              <a:t>(EOC)</a:t>
            </a:r>
          </a:p>
        </p:txBody>
      </p:sp>
      <p:sp>
        <p:nvSpPr>
          <p:cNvPr id="345" name="Explosion 1 344"/>
          <p:cNvSpPr/>
          <p:nvPr/>
        </p:nvSpPr>
        <p:spPr>
          <a:xfrm>
            <a:off x="7942263" y="2686050"/>
            <a:ext cx="882650" cy="32067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 dirty="0">
                <a:solidFill>
                  <a:prstClr val="white"/>
                </a:solidFill>
                <a:latin typeface="Arial Narrow" pitchFamily="34" charset="0"/>
              </a:rPr>
              <a:t>Incident</a:t>
            </a:r>
          </a:p>
        </p:txBody>
      </p:sp>
      <p:cxnSp>
        <p:nvCxnSpPr>
          <p:cNvPr id="346" name="Straight Arrow Connector 345"/>
          <p:cNvCxnSpPr/>
          <p:nvPr/>
        </p:nvCxnSpPr>
        <p:spPr>
          <a:xfrm>
            <a:off x="7607300" y="2895600"/>
            <a:ext cx="366713" cy="1428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Arrow Connector 346"/>
          <p:cNvCxnSpPr>
            <a:stCxn id="344" idx="3"/>
            <a:endCxn id="345" idx="1"/>
          </p:cNvCxnSpPr>
          <p:nvPr/>
        </p:nvCxnSpPr>
        <p:spPr>
          <a:xfrm>
            <a:off x="7607300" y="2801938"/>
            <a:ext cx="334963" cy="1270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Arrow Connector 347"/>
          <p:cNvCxnSpPr/>
          <p:nvPr/>
        </p:nvCxnSpPr>
        <p:spPr>
          <a:xfrm>
            <a:off x="6637338" y="2413000"/>
            <a:ext cx="220662" cy="40957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Arrow Connector 348"/>
          <p:cNvCxnSpPr/>
          <p:nvPr/>
        </p:nvCxnSpPr>
        <p:spPr>
          <a:xfrm>
            <a:off x="6700838" y="2384425"/>
            <a:ext cx="204787" cy="322263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Arrow Connector 391"/>
          <p:cNvCxnSpPr/>
          <p:nvPr/>
        </p:nvCxnSpPr>
        <p:spPr>
          <a:xfrm flipH="1">
            <a:off x="1978025" y="4560888"/>
            <a:ext cx="265113" cy="4127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Arrow Connector 392"/>
          <p:cNvCxnSpPr/>
          <p:nvPr/>
        </p:nvCxnSpPr>
        <p:spPr>
          <a:xfrm flipH="1">
            <a:off x="1905000" y="4518025"/>
            <a:ext cx="268288" cy="468313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>
            <a:endCxn id="499" idx="3"/>
          </p:cNvCxnSpPr>
          <p:nvPr/>
        </p:nvCxnSpPr>
        <p:spPr>
          <a:xfrm flipH="1">
            <a:off x="1012825" y="1735138"/>
            <a:ext cx="290513" cy="317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 flipH="1">
            <a:off x="785813" y="1601788"/>
            <a:ext cx="573087" cy="3175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/>
          <p:cNvCxnSpPr/>
          <p:nvPr/>
        </p:nvCxnSpPr>
        <p:spPr>
          <a:xfrm flipH="1" flipV="1">
            <a:off x="762000" y="1331913"/>
            <a:ext cx="439738" cy="11588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/>
          <p:cNvCxnSpPr>
            <a:stCxn id="772" idx="1"/>
            <a:endCxn id="773" idx="3"/>
          </p:cNvCxnSpPr>
          <p:nvPr/>
        </p:nvCxnSpPr>
        <p:spPr>
          <a:xfrm flipH="1" flipV="1">
            <a:off x="933450" y="1260475"/>
            <a:ext cx="268288" cy="71438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Straight Arrow Connector 523"/>
          <p:cNvCxnSpPr>
            <a:stCxn id="266" idx="3"/>
            <a:endCxn id="654" idx="1"/>
          </p:cNvCxnSpPr>
          <p:nvPr/>
        </p:nvCxnSpPr>
        <p:spPr>
          <a:xfrm>
            <a:off x="6765925" y="4171950"/>
            <a:ext cx="279400" cy="55563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Arrow Connector 451"/>
          <p:cNvCxnSpPr/>
          <p:nvPr/>
        </p:nvCxnSpPr>
        <p:spPr>
          <a:xfrm>
            <a:off x="6815138" y="1828800"/>
            <a:ext cx="533400" cy="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Arrow Connector 452"/>
          <p:cNvCxnSpPr/>
          <p:nvPr/>
        </p:nvCxnSpPr>
        <p:spPr>
          <a:xfrm>
            <a:off x="6808788" y="1893888"/>
            <a:ext cx="582612" cy="111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4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1524000"/>
            <a:ext cx="65532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i="1" dirty="0" smtClean="0">
                <a:solidFill>
                  <a:prstClr val="black"/>
                </a:solidFill>
              </a:rPr>
              <a:t>Under a Governor’s State of Emergency Business as usual has changed.</a:t>
            </a:r>
          </a:p>
          <a:p>
            <a:pPr algn="ctr">
              <a:defRPr/>
            </a:pPr>
            <a:endParaRPr lang="en-US" sz="4800" b="1" i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4800" b="1" i="1" dirty="0" smtClean="0">
                <a:solidFill>
                  <a:prstClr val="black"/>
                </a:solidFill>
              </a:rPr>
              <a:t>“All in the Fight”</a:t>
            </a:r>
            <a:endParaRPr lang="en-US" sz="4800" b="1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Unified Response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9209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6396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6600" b="1" dirty="0" smtClean="0"/>
              <a:t>QUESTIONS ?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53106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Authorities for disaster response/recovery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772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Alabama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Emergency Management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of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1955 </a:t>
            </a:r>
            <a:endParaRPr lang="en-US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/>
              <a:t>Executive </a:t>
            </a:r>
            <a:r>
              <a:rPr lang="en-US" sz="2800" dirty="0"/>
              <a:t>Order No. </a:t>
            </a:r>
            <a:r>
              <a:rPr lang="en-US" sz="2800" dirty="0" smtClean="0"/>
              <a:t>27,March </a:t>
            </a:r>
            <a:r>
              <a:rPr lang="en-US" sz="2800" dirty="0"/>
              <a:t>3, </a:t>
            </a:r>
            <a:r>
              <a:rPr lang="en-US" sz="2800" dirty="0" smtClean="0"/>
              <a:t>1966</a:t>
            </a:r>
          </a:p>
          <a:p>
            <a:r>
              <a:rPr lang="en-US" sz="2800" dirty="0"/>
              <a:t>Executive Order No. 14, June 14, </a:t>
            </a:r>
            <a:r>
              <a:rPr lang="en-US" sz="2800" dirty="0" smtClean="0"/>
              <a:t>1971</a:t>
            </a:r>
          </a:p>
          <a:p>
            <a:r>
              <a:rPr lang="en-US" sz="2800" dirty="0" smtClean="0"/>
              <a:t>Executive </a:t>
            </a:r>
            <a:r>
              <a:rPr lang="en-US" sz="2800" dirty="0"/>
              <a:t>Order No. 40, July 23, </a:t>
            </a:r>
            <a:r>
              <a:rPr lang="en-US" sz="2800" dirty="0" smtClean="0"/>
              <a:t>1985</a:t>
            </a:r>
          </a:p>
          <a:p>
            <a:r>
              <a:rPr lang="en-US" sz="2800" dirty="0" smtClean="0"/>
              <a:t>Executive Order No. 4, March 6, 1987 </a:t>
            </a:r>
          </a:p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Executive Order No. 15, February 15, 1994</a:t>
            </a:r>
          </a:p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Executive Order No 24, February 10, 2005 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tx2"/>
                </a:solidFill>
              </a:rPr>
              <a:t>The </a:t>
            </a:r>
            <a:r>
              <a:rPr lang="en-US" sz="2800" b="1" dirty="0">
                <a:solidFill>
                  <a:schemeClr val="tx2"/>
                </a:solidFill>
              </a:rPr>
              <a:t>Homeland Security Act of 2002 </a:t>
            </a:r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en-US" sz="2800" b="1" dirty="0">
                <a:solidFill>
                  <a:schemeClr val="tx2"/>
                </a:solidFill>
              </a:rPr>
              <a:t>The Robert T. Stafford Disaster Relief and Emergency Act (“Stafford Act”) </a:t>
            </a:r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en-US" sz="2800" b="1" dirty="0">
                <a:solidFill>
                  <a:schemeClr val="tx2"/>
                </a:solidFill>
              </a:rPr>
              <a:t>Homeland Security Presidential Directive No. 5 (“HSPD-5”) in February 2003 </a:t>
            </a:r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chemeClr val="tx2"/>
                </a:solidFill>
              </a:rPr>
              <a:t>DOD Immediate Response Authority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8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66800" y="2514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 2011 Alabama Emergency Response Model (Single Incident)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24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56838"/>
            <a:ext cx="822960" cy="822960"/>
          </a:xfrm>
          <a:prstGeom prst="rect">
            <a:avLst/>
          </a:prstGeom>
        </p:spPr>
      </p:pic>
      <p:sp>
        <p:nvSpPr>
          <p:cNvPr id="5" name="Explosion 1 4"/>
          <p:cNvSpPr/>
          <p:nvPr/>
        </p:nvSpPr>
        <p:spPr>
          <a:xfrm>
            <a:off x="3651142" y="5479620"/>
            <a:ext cx="19812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dirty="0" smtClean="0"/>
              <a:t>Incident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917842" y="372702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Local Emergency Operations Center</a:t>
            </a:r>
          </a:p>
          <a:p>
            <a:pPr algn="ctr"/>
            <a:r>
              <a:rPr lang="en-US" sz="1200" dirty="0" smtClean="0"/>
              <a:t>(EOC)</a:t>
            </a:r>
            <a:endParaRPr lang="en-US" sz="1200" dirty="0"/>
          </a:p>
        </p:txBody>
      </p:sp>
      <p:sp>
        <p:nvSpPr>
          <p:cNvPr id="7" name="Rounded Rectangle 6"/>
          <p:cNvSpPr/>
          <p:nvPr/>
        </p:nvSpPr>
        <p:spPr>
          <a:xfrm>
            <a:off x="3917842" y="2161046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State</a:t>
            </a:r>
          </a:p>
          <a:p>
            <a:pPr algn="ctr"/>
            <a:r>
              <a:rPr lang="en-US" sz="1200" dirty="0" smtClean="0"/>
              <a:t>(SEOC)</a:t>
            </a:r>
            <a:endParaRPr lang="en-US" sz="12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724400" y="4565220"/>
            <a:ext cx="0" cy="107358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060342" y="1822020"/>
            <a:ext cx="1191432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Statewide Mutual Aid</a:t>
            </a:r>
            <a:endParaRPr lang="en-US" sz="1200" dirty="0"/>
          </a:p>
        </p:txBody>
      </p:sp>
      <p:sp>
        <p:nvSpPr>
          <p:cNvPr id="15" name="Rounded Rectangle 14"/>
          <p:cNvSpPr/>
          <p:nvPr/>
        </p:nvSpPr>
        <p:spPr>
          <a:xfrm>
            <a:off x="1060341" y="2577563"/>
            <a:ext cx="1191431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State</a:t>
            </a:r>
          </a:p>
          <a:p>
            <a:pPr algn="ctr"/>
            <a:r>
              <a:rPr lang="en-US" sz="1200" dirty="0" smtClean="0"/>
              <a:t>Agencies Resources</a:t>
            </a:r>
            <a:endParaRPr lang="en-US" sz="1200" dirty="0"/>
          </a:p>
        </p:txBody>
      </p:sp>
      <p:cxnSp>
        <p:nvCxnSpPr>
          <p:cNvPr id="26" name="Straight Connector 25"/>
          <p:cNvCxnSpPr>
            <a:endCxn id="7" idx="1"/>
          </p:cNvCxnSpPr>
          <p:nvPr/>
        </p:nvCxnSpPr>
        <p:spPr>
          <a:xfrm>
            <a:off x="2508142" y="2580146"/>
            <a:ext cx="14097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Bracket 27"/>
          <p:cNvSpPr/>
          <p:nvPr/>
        </p:nvSpPr>
        <p:spPr>
          <a:xfrm>
            <a:off x="2279542" y="1974420"/>
            <a:ext cx="228600" cy="1024826"/>
          </a:xfrm>
          <a:prstGeom prst="rightBracke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479942" y="3999926"/>
            <a:ext cx="6858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1" dirty="0" smtClean="0"/>
              <a:t>County</a:t>
            </a:r>
            <a:endParaRPr lang="en-US" sz="1300" b="1" i="1" dirty="0"/>
          </a:p>
        </p:txBody>
      </p:sp>
      <p:sp>
        <p:nvSpPr>
          <p:cNvPr id="32" name="Rounded Rectangle 31"/>
          <p:cNvSpPr/>
          <p:nvPr/>
        </p:nvSpPr>
        <p:spPr>
          <a:xfrm>
            <a:off x="3384442" y="304800"/>
            <a:ext cx="1066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Emergency Management Assistance Compact</a:t>
            </a:r>
          </a:p>
          <a:p>
            <a:pPr algn="ctr"/>
            <a:r>
              <a:rPr lang="en-US" sz="1000" dirty="0" smtClean="0"/>
              <a:t>(EMAC)</a:t>
            </a:r>
            <a:endParaRPr lang="en-US" sz="1000" dirty="0"/>
          </a:p>
        </p:txBody>
      </p:sp>
      <p:sp>
        <p:nvSpPr>
          <p:cNvPr id="33" name="Rounded Rectangle 32"/>
          <p:cNvSpPr/>
          <p:nvPr/>
        </p:nvSpPr>
        <p:spPr>
          <a:xfrm>
            <a:off x="4564250" y="457200"/>
            <a:ext cx="1191432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Federal Agency Resources</a:t>
            </a:r>
            <a:endParaRPr lang="en-US" sz="12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039" y="5956838"/>
            <a:ext cx="822960" cy="82296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7162800" y="4215199"/>
            <a:ext cx="1758799" cy="1066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7239001" y="4551319"/>
            <a:ext cx="342900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239001" y="5015299"/>
            <a:ext cx="342900" cy="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627756" y="4405125"/>
            <a:ext cx="12990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Resource Request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7739992" y="4876799"/>
            <a:ext cx="1220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Request Fulfilled</a:t>
            </a:r>
            <a:endParaRPr lang="en-US" sz="1200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578458" y="4565220"/>
            <a:ext cx="0" cy="107358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698569" y="2999246"/>
            <a:ext cx="0" cy="727774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4572000" y="2999246"/>
            <a:ext cx="1" cy="727774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267200" y="1143000"/>
            <a:ext cx="0" cy="1018046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140633" y="1143000"/>
            <a:ext cx="0" cy="98382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3" idx="2"/>
          </p:cNvCxnSpPr>
          <p:nvPr/>
        </p:nvCxnSpPr>
        <p:spPr>
          <a:xfrm>
            <a:off x="5159966" y="1066800"/>
            <a:ext cx="10332" cy="106002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043731" y="1066800"/>
            <a:ext cx="0" cy="106002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8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90600" y="2286000"/>
            <a:ext cx="7772400" cy="1470025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Alabama Emergency Response Model (April 27, 2011)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3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" name="Picture 84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27" t="4308" r="27302" b="3481"/>
          <a:stretch/>
        </p:blipFill>
        <p:spPr>
          <a:xfrm>
            <a:off x="2351228" y="541423"/>
            <a:ext cx="4887772" cy="6316577"/>
          </a:xfrm>
          <a:prstGeom prst="rect">
            <a:avLst/>
          </a:prstGeom>
          <a:effectLst/>
        </p:spPr>
      </p:pic>
      <p:cxnSp>
        <p:nvCxnSpPr>
          <p:cNvPr id="849" name="Straight Arrow Connector 848"/>
          <p:cNvCxnSpPr/>
          <p:nvPr/>
        </p:nvCxnSpPr>
        <p:spPr>
          <a:xfrm flipH="1" flipV="1">
            <a:off x="2316351" y="1689760"/>
            <a:ext cx="1624093" cy="127947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0" name="Straight Arrow Connector 849"/>
          <p:cNvCxnSpPr/>
          <p:nvPr/>
        </p:nvCxnSpPr>
        <p:spPr>
          <a:xfrm flipH="1" flipV="1">
            <a:off x="2316351" y="1736254"/>
            <a:ext cx="1624093" cy="1276523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4" name="Straight Arrow Connector 863"/>
          <p:cNvCxnSpPr/>
          <p:nvPr/>
        </p:nvCxnSpPr>
        <p:spPr>
          <a:xfrm flipH="1" flipV="1">
            <a:off x="1384516" y="1676400"/>
            <a:ext cx="2708329" cy="1437754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5" name="Straight Arrow Connector 864"/>
          <p:cNvCxnSpPr/>
          <p:nvPr/>
        </p:nvCxnSpPr>
        <p:spPr>
          <a:xfrm flipH="1" flipV="1">
            <a:off x="1415186" y="1726461"/>
            <a:ext cx="2676367" cy="1405488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Straight Arrow Connector 799"/>
          <p:cNvCxnSpPr/>
          <p:nvPr/>
        </p:nvCxnSpPr>
        <p:spPr>
          <a:xfrm>
            <a:off x="5592222" y="3262736"/>
            <a:ext cx="1670670" cy="221591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Straight Arrow Connector 800"/>
          <p:cNvCxnSpPr/>
          <p:nvPr/>
        </p:nvCxnSpPr>
        <p:spPr>
          <a:xfrm>
            <a:off x="5503188" y="3315689"/>
            <a:ext cx="1727659" cy="221591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4" name="Straight Arrow Connector 823"/>
          <p:cNvCxnSpPr/>
          <p:nvPr/>
        </p:nvCxnSpPr>
        <p:spPr>
          <a:xfrm flipV="1">
            <a:off x="5379204" y="948432"/>
            <a:ext cx="3083178" cy="202819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5" name="Straight Arrow Connector 824"/>
          <p:cNvCxnSpPr/>
          <p:nvPr/>
        </p:nvCxnSpPr>
        <p:spPr>
          <a:xfrm flipV="1">
            <a:off x="5410200" y="948432"/>
            <a:ext cx="3129469" cy="210891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4" name="Straight Arrow Connector 703"/>
          <p:cNvCxnSpPr>
            <a:endCxn id="695" idx="1"/>
          </p:cNvCxnSpPr>
          <p:nvPr/>
        </p:nvCxnSpPr>
        <p:spPr>
          <a:xfrm flipV="1">
            <a:off x="5296221" y="2001888"/>
            <a:ext cx="2052399" cy="953144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4" name="Straight Arrow Connector 813"/>
          <p:cNvCxnSpPr/>
          <p:nvPr/>
        </p:nvCxnSpPr>
        <p:spPr>
          <a:xfrm flipH="1" flipV="1">
            <a:off x="1097115" y="997976"/>
            <a:ext cx="2811688" cy="195184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5" name="Straight Arrow Connector 814"/>
          <p:cNvCxnSpPr/>
          <p:nvPr/>
        </p:nvCxnSpPr>
        <p:spPr>
          <a:xfrm flipH="1" flipV="1">
            <a:off x="994946" y="1015223"/>
            <a:ext cx="2881894" cy="1956578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8" name="Straight Arrow Connector 807"/>
          <p:cNvCxnSpPr/>
          <p:nvPr/>
        </p:nvCxnSpPr>
        <p:spPr>
          <a:xfrm flipH="1" flipV="1">
            <a:off x="1955451" y="951217"/>
            <a:ext cx="2029552" cy="1975324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9" name="Straight Arrow Connector 808"/>
          <p:cNvCxnSpPr/>
          <p:nvPr/>
        </p:nvCxnSpPr>
        <p:spPr>
          <a:xfrm flipH="1" flipV="1">
            <a:off x="1867547" y="974961"/>
            <a:ext cx="2085493" cy="1973556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4" name="Straight Arrow Connector 763"/>
          <p:cNvCxnSpPr/>
          <p:nvPr/>
        </p:nvCxnSpPr>
        <p:spPr>
          <a:xfrm flipH="1">
            <a:off x="2553021" y="2969230"/>
            <a:ext cx="1387423" cy="4354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5" name="Straight Arrow Connector 764"/>
          <p:cNvCxnSpPr/>
          <p:nvPr/>
        </p:nvCxnSpPr>
        <p:spPr>
          <a:xfrm flipH="1" flipV="1">
            <a:off x="2553021" y="2929949"/>
            <a:ext cx="1355462" cy="27361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9" name="Straight Arrow Connector 748"/>
          <p:cNvCxnSpPr/>
          <p:nvPr/>
        </p:nvCxnSpPr>
        <p:spPr>
          <a:xfrm flipH="1" flipV="1">
            <a:off x="2351228" y="2312968"/>
            <a:ext cx="1576459" cy="66201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0" name="Straight Arrow Connector 749"/>
          <p:cNvCxnSpPr/>
          <p:nvPr/>
        </p:nvCxnSpPr>
        <p:spPr>
          <a:xfrm flipH="1" flipV="1">
            <a:off x="2241442" y="2330790"/>
            <a:ext cx="1667041" cy="662987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6" name="Straight Arrow Connector 605"/>
          <p:cNvCxnSpPr/>
          <p:nvPr/>
        </p:nvCxnSpPr>
        <p:spPr>
          <a:xfrm flipV="1">
            <a:off x="5255539" y="1371600"/>
            <a:ext cx="1419387" cy="1603384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7" name="Straight Arrow Connector 606"/>
          <p:cNvCxnSpPr/>
          <p:nvPr/>
        </p:nvCxnSpPr>
        <p:spPr>
          <a:xfrm flipV="1">
            <a:off x="5216952" y="1381351"/>
            <a:ext cx="1393721" cy="1573681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Straight Arrow Connector 593"/>
          <p:cNvCxnSpPr/>
          <p:nvPr/>
        </p:nvCxnSpPr>
        <p:spPr>
          <a:xfrm flipV="1">
            <a:off x="5310429" y="1404366"/>
            <a:ext cx="418779" cy="1518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Straight Arrow Connector 594"/>
          <p:cNvCxnSpPr/>
          <p:nvPr/>
        </p:nvCxnSpPr>
        <p:spPr>
          <a:xfrm flipV="1">
            <a:off x="5244481" y="1413663"/>
            <a:ext cx="434434" cy="1509303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Arrow Connector 468"/>
          <p:cNvCxnSpPr/>
          <p:nvPr/>
        </p:nvCxnSpPr>
        <p:spPr>
          <a:xfrm flipH="1" flipV="1">
            <a:off x="3931400" y="1404366"/>
            <a:ext cx="524686" cy="155066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Straight Arrow Connector 462"/>
          <p:cNvCxnSpPr/>
          <p:nvPr/>
        </p:nvCxnSpPr>
        <p:spPr>
          <a:xfrm flipH="1" flipV="1">
            <a:off x="3874252" y="1423059"/>
            <a:ext cx="529202" cy="1531972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>
            <a:off x="5424324" y="3124200"/>
            <a:ext cx="1010781" cy="138649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>
            <a:off x="5367335" y="3124200"/>
            <a:ext cx="969291" cy="1386491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Explosion 1 306"/>
          <p:cNvSpPr/>
          <p:nvPr/>
        </p:nvSpPr>
        <p:spPr>
          <a:xfrm>
            <a:off x="2860405" y="5720835"/>
            <a:ext cx="771362" cy="31929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600" dirty="0" smtClean="0">
                <a:latin typeface="Arial Narrow" pitchFamily="34" charset="0"/>
              </a:rPr>
              <a:t>Incident</a:t>
            </a:r>
            <a:endParaRPr lang="en-US" sz="600" dirty="0">
              <a:latin typeface="Arial Narrow" pitchFamily="34" charset="0"/>
            </a:endParaRPr>
          </a:p>
        </p:txBody>
      </p:sp>
      <p:cxnSp>
        <p:nvCxnSpPr>
          <p:cNvPr id="309" name="Straight Arrow Connector 308"/>
          <p:cNvCxnSpPr/>
          <p:nvPr/>
        </p:nvCxnSpPr>
        <p:spPr>
          <a:xfrm flipH="1">
            <a:off x="3931400" y="3561451"/>
            <a:ext cx="524686" cy="1701203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/>
          <p:cNvCxnSpPr/>
          <p:nvPr/>
        </p:nvCxnSpPr>
        <p:spPr>
          <a:xfrm flipH="1">
            <a:off x="4015350" y="3561451"/>
            <a:ext cx="501761" cy="16897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 flipH="1">
            <a:off x="1651218" y="3200400"/>
            <a:ext cx="2264365" cy="205130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>
            <a:stCxn id="8" idx="1"/>
          </p:cNvCxnSpPr>
          <p:nvPr/>
        </p:nvCxnSpPr>
        <p:spPr>
          <a:xfrm flipH="1">
            <a:off x="1705464" y="3243344"/>
            <a:ext cx="2210119" cy="205130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8" idx="3"/>
            <a:endCxn id="115" idx="1"/>
          </p:cNvCxnSpPr>
          <p:nvPr/>
        </p:nvCxnSpPr>
        <p:spPr>
          <a:xfrm>
            <a:off x="5363383" y="3243344"/>
            <a:ext cx="1247290" cy="2592698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5398255" y="3235595"/>
            <a:ext cx="1212418" cy="2465036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8" y="5962727"/>
            <a:ext cx="822960" cy="822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418" y="5962727"/>
            <a:ext cx="822960" cy="82296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505200" y="4316476"/>
            <a:ext cx="745211" cy="24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latin typeface="Arial Narrow" pitchFamily="34" charset="0"/>
              </a:rPr>
              <a:t>Local Emergency Operations Center</a:t>
            </a:r>
          </a:p>
          <a:p>
            <a:pPr algn="ctr"/>
            <a:r>
              <a:rPr lang="en-US" sz="500" dirty="0" smtClean="0">
                <a:latin typeface="Arial Narrow" pitchFamily="34" charset="0"/>
              </a:rPr>
              <a:t>(EOC)</a:t>
            </a:r>
            <a:endParaRPr lang="en-US" sz="500" dirty="0">
              <a:latin typeface="Arial Narrow" pitchFamily="34" charset="0"/>
            </a:endParaRPr>
          </a:p>
        </p:txBody>
      </p:sp>
      <p:sp>
        <p:nvSpPr>
          <p:cNvPr id="23" name="Explosion 1 22"/>
          <p:cNvSpPr/>
          <p:nvPr/>
        </p:nvSpPr>
        <p:spPr>
          <a:xfrm>
            <a:off x="4482884" y="6272294"/>
            <a:ext cx="844658" cy="457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r>
              <a:rPr lang="en-US" dirty="0" smtClean="0"/>
              <a:t>Incident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620430" y="5802379"/>
            <a:ext cx="745211" cy="24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latin typeface="Arial Narrow" pitchFamily="34" charset="0"/>
              </a:rPr>
              <a:t>Local Emergency Operations Center</a:t>
            </a:r>
          </a:p>
          <a:p>
            <a:pPr algn="ctr"/>
            <a:r>
              <a:rPr lang="en-US" sz="500" dirty="0" smtClean="0">
                <a:latin typeface="Arial Narrow" pitchFamily="34" charset="0"/>
              </a:rPr>
              <a:t>(EOC)</a:t>
            </a:r>
            <a:endParaRPr lang="en-US" sz="500" dirty="0">
              <a:latin typeface="Arial Narrow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296221" y="3990408"/>
            <a:ext cx="745211" cy="24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latin typeface="Arial Narrow" pitchFamily="34" charset="0"/>
              </a:rPr>
              <a:t>Local Emergency Operations Center</a:t>
            </a:r>
          </a:p>
          <a:p>
            <a:pPr algn="ctr"/>
            <a:r>
              <a:rPr lang="en-US" sz="500" dirty="0" smtClean="0">
                <a:latin typeface="Arial Narrow" pitchFamily="34" charset="0"/>
              </a:rPr>
              <a:t>(EOC)</a:t>
            </a:r>
            <a:endParaRPr lang="en-US" sz="500" dirty="0">
              <a:latin typeface="Arial Narrow" pitchFamily="34" charset="0"/>
            </a:endParaRPr>
          </a:p>
        </p:txBody>
      </p:sp>
      <p:sp>
        <p:nvSpPr>
          <p:cNvPr id="31" name="Explosion 1 30"/>
          <p:cNvSpPr/>
          <p:nvPr/>
        </p:nvSpPr>
        <p:spPr>
          <a:xfrm>
            <a:off x="5363383" y="5923036"/>
            <a:ext cx="844658" cy="457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r>
              <a:rPr lang="en-US" dirty="0" smtClean="0"/>
              <a:t>Incident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5257800" y="5459317"/>
            <a:ext cx="745211" cy="24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latin typeface="Arial Narrow" pitchFamily="34" charset="0"/>
              </a:rPr>
              <a:t>Local Emergency Operations Center</a:t>
            </a:r>
          </a:p>
          <a:p>
            <a:pPr algn="ctr"/>
            <a:r>
              <a:rPr lang="en-US" sz="500" dirty="0" smtClean="0">
                <a:latin typeface="Arial Narrow" pitchFamily="34" charset="0"/>
              </a:rPr>
              <a:t>(EOC)</a:t>
            </a:r>
            <a:endParaRPr lang="en-US" sz="500" dirty="0">
              <a:latin typeface="Arial Narrow" pitchFamily="34" charset="0"/>
            </a:endParaRPr>
          </a:p>
        </p:txBody>
      </p:sp>
      <p:sp>
        <p:nvSpPr>
          <p:cNvPr id="35" name="Explosion 1 34"/>
          <p:cNvSpPr/>
          <p:nvPr/>
        </p:nvSpPr>
        <p:spPr>
          <a:xfrm>
            <a:off x="3451923" y="6264545"/>
            <a:ext cx="844658" cy="457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800" dirty="0" smtClean="0"/>
              <a:t>Incident</a:t>
            </a:r>
            <a:endParaRPr lang="en-US" sz="800" dirty="0"/>
          </a:p>
        </p:txBody>
      </p:sp>
      <p:sp>
        <p:nvSpPr>
          <p:cNvPr id="36" name="Rounded Rectangle 35"/>
          <p:cNvSpPr/>
          <p:nvPr/>
        </p:nvSpPr>
        <p:spPr>
          <a:xfrm>
            <a:off x="3589469" y="5794630"/>
            <a:ext cx="745211" cy="24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latin typeface="Arial Narrow" pitchFamily="34" charset="0"/>
              </a:rPr>
              <a:t>Local Emergency Operations Center</a:t>
            </a:r>
          </a:p>
          <a:p>
            <a:pPr algn="ctr"/>
            <a:r>
              <a:rPr lang="en-US" sz="500" dirty="0" smtClean="0">
                <a:latin typeface="Arial Narrow" pitchFamily="34" charset="0"/>
              </a:rPr>
              <a:t>(EOC)</a:t>
            </a:r>
            <a:endParaRPr lang="en-US" sz="500" dirty="0">
              <a:latin typeface="Arial Narrow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274377" y="5443819"/>
            <a:ext cx="745211" cy="24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latin typeface="Arial Narrow" pitchFamily="34" charset="0"/>
              </a:rPr>
              <a:t>Local Emergency Operations Center</a:t>
            </a:r>
          </a:p>
          <a:p>
            <a:pPr algn="ctr"/>
            <a:r>
              <a:rPr lang="en-US" sz="500" dirty="0" smtClean="0">
                <a:latin typeface="Arial Narrow" pitchFamily="34" charset="0"/>
              </a:rPr>
              <a:t>(EOC)</a:t>
            </a:r>
            <a:endParaRPr lang="en-US" sz="500" dirty="0">
              <a:latin typeface="Arial Narrow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613405" y="4097303"/>
            <a:ext cx="745211" cy="24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latin typeface="Arial Narrow" pitchFamily="34" charset="0"/>
              </a:rPr>
              <a:t>Local Emergency Operations Center</a:t>
            </a:r>
          </a:p>
          <a:p>
            <a:pPr algn="ctr"/>
            <a:r>
              <a:rPr lang="en-US" sz="500" dirty="0" smtClean="0">
                <a:latin typeface="Arial Narrow" pitchFamily="34" charset="0"/>
              </a:rPr>
              <a:t>(EOC)</a:t>
            </a:r>
            <a:endParaRPr lang="en-US" sz="500" dirty="0">
              <a:latin typeface="Arial Narrow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274875" y="4510691"/>
            <a:ext cx="745211" cy="24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latin typeface="Arial Narrow" pitchFamily="34" charset="0"/>
              </a:rPr>
              <a:t>Local Emergency Operations Center</a:t>
            </a:r>
          </a:p>
          <a:p>
            <a:pPr algn="ctr"/>
            <a:r>
              <a:rPr lang="en-US" sz="500" dirty="0" smtClean="0">
                <a:latin typeface="Arial Narrow" pitchFamily="34" charset="0"/>
              </a:rPr>
              <a:t>(EOC)</a:t>
            </a:r>
            <a:endParaRPr lang="en-US" sz="500" dirty="0">
              <a:latin typeface="Arial Narrow" pitchFamily="34" charset="0"/>
            </a:endParaRPr>
          </a:p>
        </p:txBody>
      </p:sp>
      <p:sp>
        <p:nvSpPr>
          <p:cNvPr id="53" name="Explosion 1 52"/>
          <p:cNvSpPr/>
          <p:nvPr/>
        </p:nvSpPr>
        <p:spPr>
          <a:xfrm>
            <a:off x="625423" y="4677897"/>
            <a:ext cx="882758" cy="31929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600" dirty="0" smtClean="0">
                <a:latin typeface="Arial Narrow" pitchFamily="34" charset="0"/>
              </a:rPr>
              <a:t>Incident</a:t>
            </a:r>
            <a:endParaRPr lang="en-US" sz="600" dirty="0">
              <a:latin typeface="Arial Narrow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696453" y="4212379"/>
            <a:ext cx="774917" cy="24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latin typeface="Arial Narrow" pitchFamily="34" charset="0"/>
              </a:rPr>
              <a:t>Local Emergency Operations Center</a:t>
            </a:r>
          </a:p>
          <a:p>
            <a:pPr algn="ctr"/>
            <a:r>
              <a:rPr lang="en-US" sz="500" dirty="0" smtClean="0">
                <a:latin typeface="Arial Narrow" pitchFamily="34" charset="0"/>
              </a:rPr>
              <a:t>(EOC)</a:t>
            </a:r>
            <a:endParaRPr lang="en-US" sz="500" dirty="0">
              <a:latin typeface="Arial Narrow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7180559" y="4517505"/>
            <a:ext cx="745211" cy="24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latin typeface="Arial Narrow" pitchFamily="34" charset="0"/>
              </a:rPr>
              <a:t>Local Emergency Operations Center</a:t>
            </a:r>
          </a:p>
          <a:p>
            <a:pPr algn="ctr"/>
            <a:r>
              <a:rPr lang="en-US" sz="500" dirty="0" smtClean="0">
                <a:latin typeface="Arial Narrow" pitchFamily="34" charset="0"/>
              </a:rPr>
              <a:t>(EOC)</a:t>
            </a:r>
            <a:endParaRPr lang="en-US" sz="500" dirty="0">
              <a:latin typeface="Arial Narrow" pitchFamily="34" charset="0"/>
            </a:endParaRPr>
          </a:p>
        </p:txBody>
      </p:sp>
      <p:sp>
        <p:nvSpPr>
          <p:cNvPr id="76" name="Explosion 1 75"/>
          <p:cNvSpPr/>
          <p:nvPr/>
        </p:nvSpPr>
        <p:spPr>
          <a:xfrm>
            <a:off x="2136830" y="4714180"/>
            <a:ext cx="882758" cy="31929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600" dirty="0" smtClean="0">
                <a:latin typeface="Arial Narrow" pitchFamily="34" charset="0"/>
              </a:rPr>
              <a:t>Incident</a:t>
            </a:r>
            <a:endParaRPr lang="en-US" sz="600" dirty="0">
              <a:latin typeface="Arial Narrow" pitchFamily="34" charset="0"/>
            </a:endParaRPr>
          </a:p>
        </p:txBody>
      </p:sp>
      <p:sp>
        <p:nvSpPr>
          <p:cNvPr id="83" name="Explosion 1 82"/>
          <p:cNvSpPr/>
          <p:nvPr/>
        </p:nvSpPr>
        <p:spPr>
          <a:xfrm>
            <a:off x="3124200" y="4786110"/>
            <a:ext cx="882758" cy="31929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600" dirty="0" smtClean="0">
                <a:latin typeface="Arial Narrow" pitchFamily="34" charset="0"/>
              </a:rPr>
              <a:t>Incident</a:t>
            </a:r>
            <a:endParaRPr lang="en-US" sz="600" dirty="0">
              <a:latin typeface="Arial Narrow" pitchFamily="34" charset="0"/>
            </a:endParaRPr>
          </a:p>
        </p:txBody>
      </p:sp>
      <p:sp>
        <p:nvSpPr>
          <p:cNvPr id="84" name="Explosion 1 83"/>
          <p:cNvSpPr/>
          <p:nvPr/>
        </p:nvSpPr>
        <p:spPr>
          <a:xfrm>
            <a:off x="2241442" y="6072717"/>
            <a:ext cx="882758" cy="31929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600" dirty="0" smtClean="0">
                <a:latin typeface="Arial Narrow" pitchFamily="34" charset="0"/>
              </a:rPr>
              <a:t>Incident</a:t>
            </a:r>
            <a:endParaRPr lang="en-US" sz="600" dirty="0">
              <a:latin typeface="Arial Narrow" pitchFamily="34" charset="0"/>
            </a:endParaRPr>
          </a:p>
        </p:txBody>
      </p:sp>
      <p:sp>
        <p:nvSpPr>
          <p:cNvPr id="87" name="Explosion 1 86"/>
          <p:cNvSpPr/>
          <p:nvPr/>
        </p:nvSpPr>
        <p:spPr>
          <a:xfrm>
            <a:off x="5365641" y="4592360"/>
            <a:ext cx="882758" cy="31929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600" dirty="0" smtClean="0">
                <a:latin typeface="Arial Narrow" pitchFamily="34" charset="0"/>
              </a:rPr>
              <a:t>Incident</a:t>
            </a:r>
            <a:endParaRPr lang="en-US" sz="600" dirty="0">
              <a:latin typeface="Arial Narrow" pitchFamily="34" charset="0"/>
            </a:endParaRPr>
          </a:p>
        </p:txBody>
      </p:sp>
      <p:sp>
        <p:nvSpPr>
          <p:cNvPr id="96" name="Explosion 1 95"/>
          <p:cNvSpPr/>
          <p:nvPr/>
        </p:nvSpPr>
        <p:spPr>
          <a:xfrm>
            <a:off x="7148593" y="4962737"/>
            <a:ext cx="882758" cy="31929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600" dirty="0" smtClean="0">
                <a:latin typeface="Arial Narrow" pitchFamily="34" charset="0"/>
              </a:rPr>
              <a:t>Incident</a:t>
            </a:r>
            <a:endParaRPr lang="en-US" sz="600" dirty="0">
              <a:latin typeface="Arial Narrow" pitchFamily="34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6610673" y="5715385"/>
            <a:ext cx="745211" cy="24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latin typeface="Arial Narrow" pitchFamily="34" charset="0"/>
              </a:rPr>
              <a:t>Local Emergency Operations Center</a:t>
            </a:r>
          </a:p>
          <a:p>
            <a:pPr algn="ctr"/>
            <a:r>
              <a:rPr lang="en-US" sz="500" dirty="0" smtClean="0">
                <a:latin typeface="Arial Narrow" pitchFamily="34" charset="0"/>
              </a:rPr>
              <a:t>(EOC)</a:t>
            </a:r>
            <a:endParaRPr lang="en-US" sz="500" dirty="0">
              <a:latin typeface="Arial Narrow" pitchFamily="34" charset="0"/>
            </a:endParaRPr>
          </a:p>
        </p:txBody>
      </p:sp>
      <p:sp>
        <p:nvSpPr>
          <p:cNvPr id="117" name="Explosion 1 116"/>
          <p:cNvSpPr/>
          <p:nvPr/>
        </p:nvSpPr>
        <p:spPr>
          <a:xfrm>
            <a:off x="6578707" y="6160617"/>
            <a:ext cx="882758" cy="31929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600" dirty="0" smtClean="0">
                <a:latin typeface="Arial Narrow" pitchFamily="34" charset="0"/>
              </a:rPr>
              <a:t>Incident</a:t>
            </a:r>
            <a:endParaRPr lang="en-US" sz="600" dirty="0">
              <a:latin typeface="Arial Narrow" pitchFamily="34" charset="0"/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1278612" y="5294649"/>
            <a:ext cx="745211" cy="24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latin typeface="Arial Narrow" pitchFamily="34" charset="0"/>
              </a:rPr>
              <a:t>Local Emergency Operations Center</a:t>
            </a:r>
          </a:p>
          <a:p>
            <a:pPr algn="ctr"/>
            <a:r>
              <a:rPr lang="en-US" sz="500" dirty="0" smtClean="0">
                <a:latin typeface="Arial Narrow" pitchFamily="34" charset="0"/>
              </a:rPr>
              <a:t>(EOC)</a:t>
            </a:r>
            <a:endParaRPr lang="en-US" sz="500" dirty="0">
              <a:latin typeface="Arial Narrow" pitchFamily="34" charset="0"/>
            </a:endParaRPr>
          </a:p>
        </p:txBody>
      </p:sp>
      <p:sp>
        <p:nvSpPr>
          <p:cNvPr id="126" name="Explosion 1 125"/>
          <p:cNvSpPr/>
          <p:nvPr/>
        </p:nvSpPr>
        <p:spPr>
          <a:xfrm>
            <a:off x="1246646" y="5739881"/>
            <a:ext cx="882758" cy="31929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600" dirty="0" smtClean="0">
                <a:latin typeface="Arial Narrow" pitchFamily="34" charset="0"/>
              </a:rPr>
              <a:t>Incident</a:t>
            </a:r>
            <a:endParaRPr lang="en-US" sz="600" dirty="0">
              <a:latin typeface="Arial Narrow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220747" y="46825"/>
            <a:ext cx="4884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effectLst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Arial Black" pitchFamily="34" charset="0"/>
              </a:rPr>
              <a:t>EXPANDING INCIDENTS</a:t>
            </a:r>
            <a:endParaRPr lang="en-US" sz="2800" b="1" i="1" dirty="0"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138" name="Straight Arrow Connector 137"/>
          <p:cNvCxnSpPr>
            <a:endCxn id="24" idx="0"/>
          </p:cNvCxnSpPr>
          <p:nvPr/>
        </p:nvCxnSpPr>
        <p:spPr>
          <a:xfrm>
            <a:off x="4971080" y="3561451"/>
            <a:ext cx="21956" cy="224092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4905213" y="3561451"/>
            <a:ext cx="18726" cy="2233179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5255539" y="3579411"/>
            <a:ext cx="268961" cy="185075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5147696" y="3579411"/>
            <a:ext cx="215687" cy="1850752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5370645" y="3505694"/>
            <a:ext cx="153855" cy="48197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5333030" y="3538426"/>
            <a:ext cx="75231" cy="451982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5333030" y="3025599"/>
            <a:ext cx="2022854" cy="150079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5363383" y="3025599"/>
            <a:ext cx="1867223" cy="1485092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>
            <a:stCxn id="8" idx="2"/>
          </p:cNvCxnSpPr>
          <p:nvPr/>
        </p:nvCxnSpPr>
        <p:spPr>
          <a:xfrm flipH="1">
            <a:off x="4191000" y="3546292"/>
            <a:ext cx="448483" cy="2257826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stCxn id="8" idx="2"/>
          </p:cNvCxnSpPr>
          <p:nvPr/>
        </p:nvCxnSpPr>
        <p:spPr>
          <a:xfrm flipH="1">
            <a:off x="4111572" y="3546292"/>
            <a:ext cx="527911" cy="2248338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flipH="1">
            <a:off x="3940444" y="3561451"/>
            <a:ext cx="356137" cy="75502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/>
          <p:nvPr/>
        </p:nvCxnSpPr>
        <p:spPr>
          <a:xfrm flipH="1">
            <a:off x="3886201" y="3538426"/>
            <a:ext cx="327962" cy="77805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endCxn id="40" idx="0"/>
          </p:cNvCxnSpPr>
          <p:nvPr/>
        </p:nvCxnSpPr>
        <p:spPr>
          <a:xfrm flipH="1">
            <a:off x="2646983" y="3561451"/>
            <a:ext cx="1403199" cy="188236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 flipH="1">
            <a:off x="2596776" y="3561451"/>
            <a:ext cx="1418574" cy="185385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 flipH="1">
            <a:off x="3306063" y="3446497"/>
            <a:ext cx="609520" cy="650806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H="1">
            <a:off x="3243502" y="3352800"/>
            <a:ext cx="642698" cy="744503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H="1">
            <a:off x="2300853" y="3124200"/>
            <a:ext cx="1616991" cy="108817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>
            <a:endCxn id="54" idx="0"/>
          </p:cNvCxnSpPr>
          <p:nvPr/>
        </p:nvCxnSpPr>
        <p:spPr>
          <a:xfrm flipH="1">
            <a:off x="2083912" y="3025599"/>
            <a:ext cx="1831673" cy="118678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 flipH="1">
            <a:off x="1375045" y="4488157"/>
            <a:ext cx="492502" cy="27430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>
            <a:endCxn id="53" idx="0"/>
          </p:cNvCxnSpPr>
          <p:nvPr/>
        </p:nvCxnSpPr>
        <p:spPr>
          <a:xfrm flipH="1">
            <a:off x="1218914" y="4453693"/>
            <a:ext cx="517543" cy="224204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/>
          <p:nvPr/>
        </p:nvCxnSpPr>
        <p:spPr>
          <a:xfrm>
            <a:off x="1736457" y="5522381"/>
            <a:ext cx="0" cy="31366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/>
          <p:nvPr/>
        </p:nvCxnSpPr>
        <p:spPr>
          <a:xfrm>
            <a:off x="1621511" y="5522381"/>
            <a:ext cx="6460" cy="281737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/>
          <p:nvPr/>
        </p:nvCxnSpPr>
        <p:spPr>
          <a:xfrm flipH="1">
            <a:off x="2734517" y="5695572"/>
            <a:ext cx="8684" cy="456064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/>
          <p:nvPr/>
        </p:nvCxnSpPr>
        <p:spPr>
          <a:xfrm flipH="1">
            <a:off x="2646983" y="5695572"/>
            <a:ext cx="20017" cy="456064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/>
          <p:cNvCxnSpPr>
            <a:endCxn id="76" idx="0"/>
          </p:cNvCxnSpPr>
          <p:nvPr/>
        </p:nvCxnSpPr>
        <p:spPr>
          <a:xfrm flipH="1">
            <a:off x="2730321" y="4356583"/>
            <a:ext cx="276026" cy="35759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/>
          <p:nvPr/>
        </p:nvCxnSpPr>
        <p:spPr>
          <a:xfrm flipH="1">
            <a:off x="2514600" y="4356583"/>
            <a:ext cx="345805" cy="395422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/>
          <p:cNvCxnSpPr/>
          <p:nvPr/>
        </p:nvCxnSpPr>
        <p:spPr>
          <a:xfrm flipH="1">
            <a:off x="3729438" y="4565220"/>
            <a:ext cx="188404" cy="30860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/>
          <p:nvPr/>
        </p:nvCxnSpPr>
        <p:spPr>
          <a:xfrm flipH="1">
            <a:off x="3581400" y="4565220"/>
            <a:ext cx="214556" cy="30860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>
            <a:stCxn id="36" idx="2"/>
          </p:cNvCxnSpPr>
          <p:nvPr/>
        </p:nvCxnSpPr>
        <p:spPr>
          <a:xfrm flipH="1">
            <a:off x="3951662" y="6035944"/>
            <a:ext cx="10413" cy="31513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>
            <a:off x="3805720" y="6035944"/>
            <a:ext cx="0" cy="315132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>
            <a:stCxn id="24" idx="2"/>
          </p:cNvCxnSpPr>
          <p:nvPr/>
        </p:nvCxnSpPr>
        <p:spPr>
          <a:xfrm>
            <a:off x="4993036" y="6043693"/>
            <a:ext cx="0" cy="30040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/>
          <p:nvPr/>
        </p:nvCxnSpPr>
        <p:spPr>
          <a:xfrm>
            <a:off x="4893588" y="6043693"/>
            <a:ext cx="0" cy="30040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/>
          <p:nvPr/>
        </p:nvCxnSpPr>
        <p:spPr>
          <a:xfrm>
            <a:off x="5715000" y="5700631"/>
            <a:ext cx="0" cy="34306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>
            <a:stCxn id="32" idx="2"/>
          </p:cNvCxnSpPr>
          <p:nvPr/>
        </p:nvCxnSpPr>
        <p:spPr>
          <a:xfrm>
            <a:off x="5630406" y="5700631"/>
            <a:ext cx="9364" cy="343062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/>
          <p:nvPr/>
        </p:nvCxnSpPr>
        <p:spPr>
          <a:xfrm>
            <a:off x="7088860" y="5956699"/>
            <a:ext cx="0" cy="265224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>
            <a:stCxn id="115" idx="2"/>
          </p:cNvCxnSpPr>
          <p:nvPr/>
        </p:nvCxnSpPr>
        <p:spPr>
          <a:xfrm flipH="1">
            <a:off x="6983278" y="5956699"/>
            <a:ext cx="1" cy="236811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/>
          <p:nvPr/>
        </p:nvCxnSpPr>
        <p:spPr>
          <a:xfrm>
            <a:off x="7643553" y="4773687"/>
            <a:ext cx="0" cy="259783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>
            <a:off x="7550258" y="4762462"/>
            <a:ext cx="0" cy="22213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>
            <a:endCxn id="97" idx="0"/>
          </p:cNvCxnSpPr>
          <p:nvPr/>
        </p:nvCxnSpPr>
        <p:spPr>
          <a:xfrm>
            <a:off x="6781800" y="4758819"/>
            <a:ext cx="17793" cy="352054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>
            <a:off x="6635858" y="4758819"/>
            <a:ext cx="0" cy="363563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>
            <a:off x="5754066" y="4231722"/>
            <a:ext cx="23086" cy="443943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/>
          <p:cNvCxnSpPr>
            <a:stCxn id="28" idx="2"/>
          </p:cNvCxnSpPr>
          <p:nvPr/>
        </p:nvCxnSpPr>
        <p:spPr>
          <a:xfrm>
            <a:off x="5668827" y="4231722"/>
            <a:ext cx="46173" cy="443943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Rounded Rectangle 305"/>
          <p:cNvSpPr/>
          <p:nvPr/>
        </p:nvSpPr>
        <p:spPr>
          <a:xfrm>
            <a:off x="3259162" y="5251201"/>
            <a:ext cx="745211" cy="24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latin typeface="Arial Narrow" pitchFamily="34" charset="0"/>
              </a:rPr>
              <a:t>Local Emergency Operations Center</a:t>
            </a:r>
          </a:p>
          <a:p>
            <a:pPr algn="ctr"/>
            <a:r>
              <a:rPr lang="en-US" sz="500" dirty="0" smtClean="0">
                <a:latin typeface="Arial Narrow" pitchFamily="34" charset="0"/>
              </a:rPr>
              <a:t>(EOC)</a:t>
            </a:r>
            <a:endParaRPr lang="en-US" sz="500" dirty="0">
              <a:latin typeface="Arial Narrow" pitchFamily="34" charset="0"/>
            </a:endParaRPr>
          </a:p>
        </p:txBody>
      </p:sp>
      <p:cxnSp>
        <p:nvCxnSpPr>
          <p:cNvPr id="310" name="Straight Arrow Connector 309"/>
          <p:cNvCxnSpPr/>
          <p:nvPr/>
        </p:nvCxnSpPr>
        <p:spPr>
          <a:xfrm flipH="1">
            <a:off x="3443044" y="5527085"/>
            <a:ext cx="214556" cy="28146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/>
          <p:nvPr/>
        </p:nvCxnSpPr>
        <p:spPr>
          <a:xfrm flipH="1">
            <a:off x="3243502" y="5499945"/>
            <a:ext cx="214556" cy="30860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1" name="Rounded Rectangle 320"/>
          <p:cNvSpPr/>
          <p:nvPr/>
        </p:nvSpPr>
        <p:spPr>
          <a:xfrm>
            <a:off x="4419600" y="4488157"/>
            <a:ext cx="745211" cy="24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latin typeface="Arial Narrow" pitchFamily="34" charset="0"/>
              </a:rPr>
              <a:t>Local Emergency Operations Center</a:t>
            </a:r>
          </a:p>
          <a:p>
            <a:pPr algn="ctr"/>
            <a:r>
              <a:rPr lang="en-US" sz="500" dirty="0" smtClean="0">
                <a:latin typeface="Arial Narrow" pitchFamily="34" charset="0"/>
              </a:rPr>
              <a:t>(EOC)</a:t>
            </a:r>
            <a:endParaRPr lang="en-US" sz="500" dirty="0">
              <a:latin typeface="Arial Narrow" pitchFamily="34" charset="0"/>
            </a:endParaRPr>
          </a:p>
        </p:txBody>
      </p:sp>
      <p:sp>
        <p:nvSpPr>
          <p:cNvPr id="322" name="Explosion 1 321"/>
          <p:cNvSpPr/>
          <p:nvPr/>
        </p:nvSpPr>
        <p:spPr>
          <a:xfrm>
            <a:off x="4214163" y="5203091"/>
            <a:ext cx="882758" cy="31929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600" dirty="0" smtClean="0">
                <a:latin typeface="Arial Narrow" pitchFamily="34" charset="0"/>
              </a:rPr>
              <a:t>Incident</a:t>
            </a:r>
            <a:endParaRPr lang="en-US" sz="600" dirty="0">
              <a:latin typeface="Arial Narrow" pitchFamily="34" charset="0"/>
            </a:endParaRPr>
          </a:p>
        </p:txBody>
      </p:sp>
      <p:cxnSp>
        <p:nvCxnSpPr>
          <p:cNvPr id="323" name="Straight Arrow Connector 322"/>
          <p:cNvCxnSpPr>
            <a:endCxn id="321" idx="0"/>
          </p:cNvCxnSpPr>
          <p:nvPr/>
        </p:nvCxnSpPr>
        <p:spPr>
          <a:xfrm flipH="1">
            <a:off x="4792206" y="3561451"/>
            <a:ext cx="56503" cy="926706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Arrow Connector 323"/>
          <p:cNvCxnSpPr/>
          <p:nvPr/>
        </p:nvCxnSpPr>
        <p:spPr>
          <a:xfrm flipH="1">
            <a:off x="4724400" y="3561451"/>
            <a:ext cx="67806" cy="926706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Arrow Connector 324"/>
          <p:cNvCxnSpPr/>
          <p:nvPr/>
        </p:nvCxnSpPr>
        <p:spPr>
          <a:xfrm>
            <a:off x="4724400" y="4724400"/>
            <a:ext cx="0" cy="55762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Arrow Connector 325"/>
          <p:cNvCxnSpPr/>
          <p:nvPr/>
        </p:nvCxnSpPr>
        <p:spPr>
          <a:xfrm>
            <a:off x="4648200" y="4729471"/>
            <a:ext cx="1" cy="52173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1" name="Rounded Rectangle 440"/>
          <p:cNvSpPr/>
          <p:nvPr/>
        </p:nvSpPr>
        <p:spPr>
          <a:xfrm>
            <a:off x="4701152" y="2299310"/>
            <a:ext cx="745211" cy="24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latin typeface="Arial Narrow" pitchFamily="34" charset="0"/>
              </a:rPr>
              <a:t>Local Emergency Operations Center</a:t>
            </a:r>
          </a:p>
          <a:p>
            <a:pPr algn="ctr"/>
            <a:r>
              <a:rPr lang="en-US" sz="500" dirty="0" smtClean="0">
                <a:latin typeface="Arial Narrow" pitchFamily="34" charset="0"/>
              </a:rPr>
              <a:t>(EOC)</a:t>
            </a:r>
            <a:endParaRPr lang="en-US" sz="500" dirty="0">
              <a:latin typeface="Arial Narrow" pitchFamily="34" charset="0"/>
            </a:endParaRPr>
          </a:p>
        </p:txBody>
      </p:sp>
      <p:sp>
        <p:nvSpPr>
          <p:cNvPr id="442" name="Explosion 1 441"/>
          <p:cNvSpPr/>
          <p:nvPr/>
        </p:nvSpPr>
        <p:spPr>
          <a:xfrm>
            <a:off x="3520696" y="1530114"/>
            <a:ext cx="882758" cy="31929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600" dirty="0" smtClean="0">
                <a:latin typeface="Arial Narrow" pitchFamily="34" charset="0"/>
              </a:rPr>
              <a:t>Incident</a:t>
            </a:r>
            <a:endParaRPr lang="en-US" sz="600" dirty="0">
              <a:latin typeface="Arial Narrow" pitchFamily="34" charset="0"/>
            </a:endParaRPr>
          </a:p>
        </p:txBody>
      </p:sp>
      <p:sp>
        <p:nvSpPr>
          <p:cNvPr id="443" name="Rounded Rectangle 442"/>
          <p:cNvSpPr/>
          <p:nvPr/>
        </p:nvSpPr>
        <p:spPr>
          <a:xfrm>
            <a:off x="3646937" y="2323731"/>
            <a:ext cx="774917" cy="24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latin typeface="Arial Narrow" pitchFamily="34" charset="0"/>
              </a:rPr>
              <a:t>Local Emergency Operations Center</a:t>
            </a:r>
          </a:p>
          <a:p>
            <a:pPr algn="ctr"/>
            <a:r>
              <a:rPr lang="en-US" sz="500" dirty="0" smtClean="0">
                <a:latin typeface="Arial Narrow" pitchFamily="34" charset="0"/>
              </a:rPr>
              <a:t>(EOC)</a:t>
            </a:r>
            <a:endParaRPr lang="en-US" sz="500" dirty="0">
              <a:latin typeface="Arial Narrow" pitchFamily="34" charset="0"/>
            </a:endParaRPr>
          </a:p>
        </p:txBody>
      </p:sp>
      <p:sp>
        <p:nvSpPr>
          <p:cNvPr id="444" name="Explosion 1 443"/>
          <p:cNvSpPr/>
          <p:nvPr/>
        </p:nvSpPr>
        <p:spPr>
          <a:xfrm>
            <a:off x="4735696" y="1530114"/>
            <a:ext cx="882758" cy="31929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600" dirty="0" smtClean="0">
                <a:latin typeface="Arial Narrow" pitchFamily="34" charset="0"/>
              </a:rPr>
              <a:t>Incident</a:t>
            </a:r>
            <a:endParaRPr lang="en-US" sz="600" dirty="0">
              <a:latin typeface="Arial Narrow" pitchFamily="34" charset="0"/>
            </a:endParaRPr>
          </a:p>
        </p:txBody>
      </p:sp>
      <p:cxnSp>
        <p:nvCxnSpPr>
          <p:cNvPr id="445" name="Straight Arrow Connector 444"/>
          <p:cNvCxnSpPr/>
          <p:nvPr/>
        </p:nvCxnSpPr>
        <p:spPr>
          <a:xfrm flipV="1">
            <a:off x="3815732" y="1818760"/>
            <a:ext cx="0" cy="53858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Arrow Connector 445"/>
          <p:cNvCxnSpPr>
            <a:stCxn id="441" idx="0"/>
          </p:cNvCxnSpPr>
          <p:nvPr/>
        </p:nvCxnSpPr>
        <p:spPr>
          <a:xfrm flipV="1">
            <a:off x="5073758" y="1808482"/>
            <a:ext cx="0" cy="490828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Arrow Connector 446"/>
          <p:cNvCxnSpPr/>
          <p:nvPr/>
        </p:nvCxnSpPr>
        <p:spPr>
          <a:xfrm flipH="1" flipV="1">
            <a:off x="5181600" y="1796982"/>
            <a:ext cx="13319" cy="49082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Arrow Connector 447"/>
          <p:cNvCxnSpPr/>
          <p:nvPr/>
        </p:nvCxnSpPr>
        <p:spPr>
          <a:xfrm flipV="1">
            <a:off x="3733800" y="1771823"/>
            <a:ext cx="8798" cy="54114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Arrow Connector 465"/>
          <p:cNvCxnSpPr/>
          <p:nvPr/>
        </p:nvCxnSpPr>
        <p:spPr>
          <a:xfrm flipV="1">
            <a:off x="4533659" y="1447800"/>
            <a:ext cx="33945" cy="150723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Straight Arrow Connector 473"/>
          <p:cNvCxnSpPr>
            <a:stCxn id="8" idx="0"/>
          </p:cNvCxnSpPr>
          <p:nvPr/>
        </p:nvCxnSpPr>
        <p:spPr>
          <a:xfrm flipV="1">
            <a:off x="4639483" y="1432302"/>
            <a:ext cx="8718" cy="1508094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Arrow Connector 477"/>
          <p:cNvCxnSpPr/>
          <p:nvPr/>
        </p:nvCxnSpPr>
        <p:spPr>
          <a:xfrm flipV="1">
            <a:off x="4120532" y="2565045"/>
            <a:ext cx="0" cy="41969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Arrow Connector 478"/>
          <p:cNvCxnSpPr/>
          <p:nvPr/>
        </p:nvCxnSpPr>
        <p:spPr>
          <a:xfrm flipV="1">
            <a:off x="4038600" y="2565045"/>
            <a:ext cx="0" cy="375309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Arrow Connector 483"/>
          <p:cNvCxnSpPr/>
          <p:nvPr/>
        </p:nvCxnSpPr>
        <p:spPr>
          <a:xfrm flipV="1">
            <a:off x="5034932" y="2532159"/>
            <a:ext cx="0" cy="41969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Arrow Connector 484"/>
          <p:cNvCxnSpPr/>
          <p:nvPr/>
        </p:nvCxnSpPr>
        <p:spPr>
          <a:xfrm flipV="1">
            <a:off x="4953000" y="2547657"/>
            <a:ext cx="0" cy="375309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" name="Rounded Rectangle 488"/>
          <p:cNvSpPr/>
          <p:nvPr/>
        </p:nvSpPr>
        <p:spPr>
          <a:xfrm>
            <a:off x="4259773" y="1181745"/>
            <a:ext cx="745211" cy="24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latin typeface="Arial Narrow" pitchFamily="34" charset="0"/>
              </a:rPr>
              <a:t>Local Emergency Operations Center</a:t>
            </a:r>
          </a:p>
          <a:p>
            <a:pPr algn="ctr"/>
            <a:r>
              <a:rPr lang="en-US" sz="500" dirty="0" smtClean="0">
                <a:latin typeface="Arial Narrow" pitchFamily="34" charset="0"/>
              </a:rPr>
              <a:t>(EOC)</a:t>
            </a:r>
            <a:endParaRPr lang="en-US" sz="500" dirty="0">
              <a:latin typeface="Arial Narrow" pitchFamily="34" charset="0"/>
            </a:endParaRPr>
          </a:p>
        </p:txBody>
      </p:sp>
      <p:sp>
        <p:nvSpPr>
          <p:cNvPr id="490" name="Explosion 1 489"/>
          <p:cNvSpPr/>
          <p:nvPr/>
        </p:nvSpPr>
        <p:spPr>
          <a:xfrm>
            <a:off x="4191000" y="595110"/>
            <a:ext cx="882758" cy="31929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600" dirty="0" smtClean="0">
                <a:latin typeface="Arial Narrow" pitchFamily="34" charset="0"/>
              </a:rPr>
              <a:t>Incident</a:t>
            </a:r>
            <a:endParaRPr lang="en-US" sz="600" dirty="0">
              <a:latin typeface="Arial Narrow" pitchFamily="34" charset="0"/>
            </a:endParaRPr>
          </a:p>
        </p:txBody>
      </p:sp>
      <p:cxnSp>
        <p:nvCxnSpPr>
          <p:cNvPr id="491" name="Straight Arrow Connector 490"/>
          <p:cNvCxnSpPr/>
          <p:nvPr/>
        </p:nvCxnSpPr>
        <p:spPr>
          <a:xfrm flipV="1">
            <a:off x="4663051" y="881746"/>
            <a:ext cx="0" cy="265344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Arrow Connector 491"/>
          <p:cNvCxnSpPr/>
          <p:nvPr/>
        </p:nvCxnSpPr>
        <p:spPr>
          <a:xfrm flipV="1">
            <a:off x="4576779" y="865784"/>
            <a:ext cx="6460" cy="297268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8" name="Rounded Rectangle 497"/>
          <p:cNvSpPr/>
          <p:nvPr/>
        </p:nvSpPr>
        <p:spPr>
          <a:xfrm>
            <a:off x="3163272" y="1163052"/>
            <a:ext cx="745211" cy="24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latin typeface="Arial Narrow" pitchFamily="34" charset="0"/>
              </a:rPr>
              <a:t>Local Emergency Operations Center</a:t>
            </a:r>
          </a:p>
          <a:p>
            <a:pPr algn="ctr"/>
            <a:r>
              <a:rPr lang="en-US" sz="500" dirty="0" smtClean="0">
                <a:latin typeface="Arial Narrow" pitchFamily="34" charset="0"/>
              </a:rPr>
              <a:t>(EOC)</a:t>
            </a:r>
            <a:endParaRPr lang="en-US" sz="500" dirty="0">
              <a:latin typeface="Arial Narrow" pitchFamily="34" charset="0"/>
            </a:endParaRPr>
          </a:p>
        </p:txBody>
      </p:sp>
      <p:sp>
        <p:nvSpPr>
          <p:cNvPr id="499" name="Explosion 1 498"/>
          <p:cNvSpPr/>
          <p:nvPr/>
        </p:nvSpPr>
        <p:spPr>
          <a:xfrm>
            <a:off x="3088850" y="595110"/>
            <a:ext cx="882758" cy="31929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600" dirty="0" smtClean="0">
                <a:latin typeface="Arial Narrow" pitchFamily="34" charset="0"/>
              </a:rPr>
              <a:t>Incident</a:t>
            </a:r>
            <a:endParaRPr lang="en-US" sz="600" dirty="0">
              <a:latin typeface="Arial Narrow" pitchFamily="34" charset="0"/>
            </a:endParaRPr>
          </a:p>
        </p:txBody>
      </p:sp>
      <p:cxnSp>
        <p:nvCxnSpPr>
          <p:cNvPr id="500" name="Straight Arrow Connector 499"/>
          <p:cNvCxnSpPr/>
          <p:nvPr/>
        </p:nvCxnSpPr>
        <p:spPr>
          <a:xfrm flipV="1">
            <a:off x="3549402" y="855915"/>
            <a:ext cx="15449" cy="28412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Arrow Connector 500"/>
          <p:cNvCxnSpPr/>
          <p:nvPr/>
        </p:nvCxnSpPr>
        <p:spPr>
          <a:xfrm flipV="1">
            <a:off x="3475494" y="858692"/>
            <a:ext cx="0" cy="30436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" name="Rounded Rectangle 514"/>
          <p:cNvSpPr/>
          <p:nvPr/>
        </p:nvSpPr>
        <p:spPr>
          <a:xfrm>
            <a:off x="5929715" y="3018315"/>
            <a:ext cx="745211" cy="24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latin typeface="Arial Narrow" pitchFamily="34" charset="0"/>
              </a:rPr>
              <a:t>Local Emergency Operations Center</a:t>
            </a:r>
          </a:p>
          <a:p>
            <a:pPr algn="ctr"/>
            <a:r>
              <a:rPr lang="en-US" sz="500" dirty="0" smtClean="0">
                <a:latin typeface="Arial Narrow" pitchFamily="34" charset="0"/>
              </a:rPr>
              <a:t>(EOC)</a:t>
            </a:r>
            <a:endParaRPr lang="en-US" sz="500" dirty="0">
              <a:latin typeface="Arial Narrow" pitchFamily="34" charset="0"/>
            </a:endParaRPr>
          </a:p>
        </p:txBody>
      </p:sp>
      <p:sp>
        <p:nvSpPr>
          <p:cNvPr id="516" name="Explosion 1 515"/>
          <p:cNvSpPr/>
          <p:nvPr/>
        </p:nvSpPr>
        <p:spPr>
          <a:xfrm>
            <a:off x="6914505" y="2993776"/>
            <a:ext cx="882758" cy="31929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600" dirty="0" smtClean="0">
                <a:latin typeface="Arial Narrow" pitchFamily="34" charset="0"/>
              </a:rPr>
              <a:t>Incident</a:t>
            </a:r>
            <a:endParaRPr lang="en-US" sz="600" dirty="0">
              <a:latin typeface="Arial Narrow" pitchFamily="34" charset="0"/>
            </a:endParaRPr>
          </a:p>
        </p:txBody>
      </p:sp>
      <p:cxnSp>
        <p:nvCxnSpPr>
          <p:cNvPr id="517" name="Straight Arrow Connector 516"/>
          <p:cNvCxnSpPr>
            <a:stCxn id="515" idx="3"/>
            <a:endCxn id="516" idx="1"/>
          </p:cNvCxnSpPr>
          <p:nvPr/>
        </p:nvCxnSpPr>
        <p:spPr>
          <a:xfrm flipV="1">
            <a:off x="6674926" y="3121122"/>
            <a:ext cx="239579" cy="178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Straight Arrow Connector 517"/>
          <p:cNvCxnSpPr/>
          <p:nvPr/>
        </p:nvCxnSpPr>
        <p:spPr>
          <a:xfrm>
            <a:off x="6667177" y="3068734"/>
            <a:ext cx="316101" cy="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Straight Arrow Connector 523"/>
          <p:cNvCxnSpPr/>
          <p:nvPr/>
        </p:nvCxnSpPr>
        <p:spPr>
          <a:xfrm flipV="1">
            <a:off x="5345459" y="3124200"/>
            <a:ext cx="584256" cy="18897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Arrow Connector 524"/>
          <p:cNvCxnSpPr/>
          <p:nvPr/>
        </p:nvCxnSpPr>
        <p:spPr>
          <a:xfrm>
            <a:off x="5338484" y="3200400"/>
            <a:ext cx="602572" cy="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4" name="Rounded Rectangle 533"/>
          <p:cNvSpPr/>
          <p:nvPr/>
        </p:nvSpPr>
        <p:spPr>
          <a:xfrm>
            <a:off x="1122336" y="3797286"/>
            <a:ext cx="745211" cy="24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latin typeface="Arial Narrow" pitchFamily="34" charset="0"/>
              </a:rPr>
              <a:t>Local Emergency Operations Center</a:t>
            </a:r>
          </a:p>
          <a:p>
            <a:pPr algn="ctr"/>
            <a:r>
              <a:rPr lang="en-US" sz="500" dirty="0" smtClean="0">
                <a:latin typeface="Arial Narrow" pitchFamily="34" charset="0"/>
              </a:rPr>
              <a:t>(EOC)</a:t>
            </a:r>
            <a:endParaRPr lang="en-US" sz="500" dirty="0">
              <a:latin typeface="Arial Narrow" pitchFamily="34" charset="0"/>
            </a:endParaRPr>
          </a:p>
        </p:txBody>
      </p:sp>
      <p:sp>
        <p:nvSpPr>
          <p:cNvPr id="535" name="Explosion 1 534"/>
          <p:cNvSpPr/>
          <p:nvPr/>
        </p:nvSpPr>
        <p:spPr>
          <a:xfrm>
            <a:off x="184042" y="4252710"/>
            <a:ext cx="882758" cy="31929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600" dirty="0" smtClean="0">
                <a:latin typeface="Arial Narrow" pitchFamily="34" charset="0"/>
              </a:rPr>
              <a:t>Incident</a:t>
            </a:r>
            <a:endParaRPr lang="en-US" sz="600" dirty="0">
              <a:latin typeface="Arial Narrow" pitchFamily="34" charset="0"/>
            </a:endParaRPr>
          </a:p>
        </p:txBody>
      </p:sp>
      <p:cxnSp>
        <p:nvCxnSpPr>
          <p:cNvPr id="536" name="Straight Arrow Connector 535"/>
          <p:cNvCxnSpPr/>
          <p:nvPr/>
        </p:nvCxnSpPr>
        <p:spPr>
          <a:xfrm flipH="1">
            <a:off x="785247" y="4038600"/>
            <a:ext cx="344902" cy="3048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7" name="Straight Arrow Connector 536"/>
          <p:cNvCxnSpPr/>
          <p:nvPr/>
        </p:nvCxnSpPr>
        <p:spPr>
          <a:xfrm flipH="1">
            <a:off x="762000" y="3964896"/>
            <a:ext cx="357432" cy="302304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Arrow Connector 539"/>
          <p:cNvCxnSpPr>
            <a:endCxn id="534" idx="3"/>
          </p:cNvCxnSpPr>
          <p:nvPr/>
        </p:nvCxnSpPr>
        <p:spPr>
          <a:xfrm flipH="1">
            <a:off x="1867547" y="3152235"/>
            <a:ext cx="2094527" cy="76570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Arrow Connector 540"/>
          <p:cNvCxnSpPr/>
          <p:nvPr/>
        </p:nvCxnSpPr>
        <p:spPr>
          <a:xfrm flipH="1">
            <a:off x="1867547" y="3120492"/>
            <a:ext cx="2063853" cy="765708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" name="Rounded Rectangle 552"/>
          <p:cNvSpPr/>
          <p:nvPr/>
        </p:nvSpPr>
        <p:spPr>
          <a:xfrm>
            <a:off x="2676529" y="2150142"/>
            <a:ext cx="745211" cy="24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latin typeface="Arial Narrow" pitchFamily="34" charset="0"/>
              </a:rPr>
              <a:t>Local Emergency Operations Center</a:t>
            </a:r>
          </a:p>
          <a:p>
            <a:pPr algn="ctr"/>
            <a:r>
              <a:rPr lang="en-US" sz="500" dirty="0" smtClean="0">
                <a:latin typeface="Arial Narrow" pitchFamily="34" charset="0"/>
              </a:rPr>
              <a:t>(EOC)</a:t>
            </a:r>
            <a:endParaRPr lang="en-US" sz="500" dirty="0">
              <a:latin typeface="Arial Narrow" pitchFamily="34" charset="0"/>
            </a:endParaRPr>
          </a:p>
        </p:txBody>
      </p:sp>
      <p:sp>
        <p:nvSpPr>
          <p:cNvPr id="554" name="Explosion 1 553"/>
          <p:cNvSpPr/>
          <p:nvPr/>
        </p:nvSpPr>
        <p:spPr>
          <a:xfrm>
            <a:off x="2637938" y="1500558"/>
            <a:ext cx="882758" cy="31929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600" dirty="0" smtClean="0">
                <a:latin typeface="Arial Narrow" pitchFamily="34" charset="0"/>
              </a:rPr>
              <a:t>Incident</a:t>
            </a:r>
            <a:endParaRPr lang="en-US" sz="600" dirty="0">
              <a:latin typeface="Arial Narrow" pitchFamily="34" charset="0"/>
            </a:endParaRPr>
          </a:p>
        </p:txBody>
      </p:sp>
      <p:cxnSp>
        <p:nvCxnSpPr>
          <p:cNvPr id="555" name="Straight Arrow Connector 554"/>
          <p:cNvCxnSpPr/>
          <p:nvPr/>
        </p:nvCxnSpPr>
        <p:spPr>
          <a:xfrm flipV="1">
            <a:off x="3146313" y="1754041"/>
            <a:ext cx="0" cy="39610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Arrow Connector 555"/>
          <p:cNvCxnSpPr/>
          <p:nvPr/>
        </p:nvCxnSpPr>
        <p:spPr>
          <a:xfrm flipV="1">
            <a:off x="3073911" y="1742914"/>
            <a:ext cx="0" cy="407228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Straight Arrow Connector 569"/>
          <p:cNvCxnSpPr>
            <a:endCxn id="553" idx="3"/>
          </p:cNvCxnSpPr>
          <p:nvPr/>
        </p:nvCxnSpPr>
        <p:spPr>
          <a:xfrm flipH="1" flipV="1">
            <a:off x="3421740" y="2270799"/>
            <a:ext cx="741739" cy="639864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1" name="Straight Arrow Connector 570"/>
          <p:cNvCxnSpPr/>
          <p:nvPr/>
        </p:nvCxnSpPr>
        <p:spPr>
          <a:xfrm flipH="1" flipV="1">
            <a:off x="3380992" y="2395277"/>
            <a:ext cx="730580" cy="540672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7" name="Explosion 1 576"/>
          <p:cNvSpPr/>
          <p:nvPr/>
        </p:nvSpPr>
        <p:spPr>
          <a:xfrm>
            <a:off x="5785712" y="1530114"/>
            <a:ext cx="882758" cy="31929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600" dirty="0" smtClean="0">
                <a:latin typeface="Arial Narrow" pitchFamily="34" charset="0"/>
              </a:rPr>
              <a:t>Incident</a:t>
            </a:r>
            <a:endParaRPr lang="en-US" sz="600" dirty="0">
              <a:latin typeface="Arial Narrow" pitchFamily="34" charset="0"/>
            </a:endParaRPr>
          </a:p>
        </p:txBody>
      </p:sp>
      <p:cxnSp>
        <p:nvCxnSpPr>
          <p:cNvPr id="578" name="Straight Arrow Connector 577"/>
          <p:cNvCxnSpPr/>
          <p:nvPr/>
        </p:nvCxnSpPr>
        <p:spPr>
          <a:xfrm flipH="1" flipV="1">
            <a:off x="6283916" y="1819848"/>
            <a:ext cx="8896" cy="23567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9" name="Straight Arrow Connector 578"/>
          <p:cNvCxnSpPr/>
          <p:nvPr/>
        </p:nvCxnSpPr>
        <p:spPr>
          <a:xfrm flipV="1">
            <a:off x="6208041" y="1788971"/>
            <a:ext cx="0" cy="29743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Straight Arrow Connector 581"/>
          <p:cNvCxnSpPr/>
          <p:nvPr/>
        </p:nvCxnSpPr>
        <p:spPr>
          <a:xfrm flipV="1">
            <a:off x="5327542" y="2357349"/>
            <a:ext cx="659486" cy="565618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Straight Arrow Connector 582"/>
          <p:cNvCxnSpPr>
            <a:endCxn id="576" idx="2"/>
          </p:cNvCxnSpPr>
          <p:nvPr/>
        </p:nvCxnSpPr>
        <p:spPr>
          <a:xfrm flipV="1">
            <a:off x="5390019" y="2329368"/>
            <a:ext cx="768299" cy="61825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8" name="Rounded Rectangle 587"/>
          <p:cNvSpPr/>
          <p:nvPr/>
        </p:nvSpPr>
        <p:spPr>
          <a:xfrm>
            <a:off x="5342394" y="1163052"/>
            <a:ext cx="745211" cy="24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latin typeface="Arial Narrow" pitchFamily="34" charset="0"/>
              </a:rPr>
              <a:t>Local Emergency Operations Center</a:t>
            </a:r>
          </a:p>
          <a:p>
            <a:pPr algn="ctr"/>
            <a:r>
              <a:rPr lang="en-US" sz="500" dirty="0" smtClean="0">
                <a:latin typeface="Arial Narrow" pitchFamily="34" charset="0"/>
              </a:rPr>
              <a:t>(EOC)</a:t>
            </a:r>
            <a:endParaRPr lang="en-US" sz="500" dirty="0">
              <a:latin typeface="Arial Narrow" pitchFamily="34" charset="0"/>
            </a:endParaRPr>
          </a:p>
        </p:txBody>
      </p:sp>
      <p:sp>
        <p:nvSpPr>
          <p:cNvPr id="589" name="Explosion 1 588"/>
          <p:cNvSpPr/>
          <p:nvPr/>
        </p:nvSpPr>
        <p:spPr>
          <a:xfrm>
            <a:off x="5296221" y="595110"/>
            <a:ext cx="882758" cy="31929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600" dirty="0" smtClean="0">
                <a:latin typeface="Arial Narrow" pitchFamily="34" charset="0"/>
              </a:rPr>
              <a:t>Incident</a:t>
            </a:r>
            <a:endParaRPr lang="en-US" sz="600" dirty="0">
              <a:latin typeface="Arial Narrow" pitchFamily="34" charset="0"/>
            </a:endParaRPr>
          </a:p>
        </p:txBody>
      </p:sp>
      <p:cxnSp>
        <p:nvCxnSpPr>
          <p:cNvPr id="590" name="Straight Arrow Connector 589"/>
          <p:cNvCxnSpPr/>
          <p:nvPr/>
        </p:nvCxnSpPr>
        <p:spPr>
          <a:xfrm flipH="1" flipV="1">
            <a:off x="5768033" y="845349"/>
            <a:ext cx="6135" cy="336396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Straight Arrow Connector 590"/>
          <p:cNvCxnSpPr/>
          <p:nvPr/>
        </p:nvCxnSpPr>
        <p:spPr>
          <a:xfrm flipV="1">
            <a:off x="5691913" y="874801"/>
            <a:ext cx="0" cy="279234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0" name="Rounded Rectangle 599"/>
          <p:cNvSpPr/>
          <p:nvPr/>
        </p:nvSpPr>
        <p:spPr>
          <a:xfrm>
            <a:off x="6469573" y="1140037"/>
            <a:ext cx="745211" cy="24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latin typeface="Arial Narrow" pitchFamily="34" charset="0"/>
              </a:rPr>
              <a:t>Local Emergency Operations Center</a:t>
            </a:r>
          </a:p>
          <a:p>
            <a:pPr algn="ctr"/>
            <a:r>
              <a:rPr lang="en-US" sz="500" dirty="0" smtClean="0">
                <a:latin typeface="Arial Narrow" pitchFamily="34" charset="0"/>
              </a:rPr>
              <a:t>(EOC)</a:t>
            </a:r>
            <a:endParaRPr lang="en-US" sz="500" dirty="0">
              <a:latin typeface="Arial Narrow" pitchFamily="34" charset="0"/>
            </a:endParaRPr>
          </a:p>
        </p:txBody>
      </p:sp>
      <p:sp>
        <p:nvSpPr>
          <p:cNvPr id="601" name="Explosion 1 600"/>
          <p:cNvSpPr/>
          <p:nvPr/>
        </p:nvSpPr>
        <p:spPr>
          <a:xfrm>
            <a:off x="6400800" y="631927"/>
            <a:ext cx="882758" cy="31929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600" dirty="0" smtClean="0">
                <a:latin typeface="Arial Narrow" pitchFamily="34" charset="0"/>
              </a:rPr>
              <a:t>Incident</a:t>
            </a:r>
            <a:endParaRPr lang="en-US" sz="600" dirty="0">
              <a:latin typeface="Arial Narrow" pitchFamily="34" charset="0"/>
            </a:endParaRPr>
          </a:p>
        </p:txBody>
      </p:sp>
      <p:cxnSp>
        <p:nvCxnSpPr>
          <p:cNvPr id="602" name="Straight Arrow Connector 601"/>
          <p:cNvCxnSpPr/>
          <p:nvPr/>
        </p:nvCxnSpPr>
        <p:spPr>
          <a:xfrm flipV="1">
            <a:off x="6915133" y="914400"/>
            <a:ext cx="0" cy="201646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Straight Arrow Connector 602"/>
          <p:cNvCxnSpPr/>
          <p:nvPr/>
        </p:nvCxnSpPr>
        <p:spPr>
          <a:xfrm flipV="1">
            <a:off x="6842179" y="914400"/>
            <a:ext cx="0" cy="241314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2" name="Explosion 1 611"/>
          <p:cNvSpPr/>
          <p:nvPr/>
        </p:nvSpPr>
        <p:spPr>
          <a:xfrm>
            <a:off x="140131" y="3244683"/>
            <a:ext cx="844658" cy="457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r>
              <a:rPr lang="en-US" dirty="0" smtClean="0"/>
              <a:t>Incident</a:t>
            </a:r>
            <a:endParaRPr lang="en-US" dirty="0"/>
          </a:p>
        </p:txBody>
      </p:sp>
      <p:sp>
        <p:nvSpPr>
          <p:cNvPr id="613" name="Rounded Rectangle 612"/>
          <p:cNvSpPr/>
          <p:nvPr/>
        </p:nvSpPr>
        <p:spPr>
          <a:xfrm>
            <a:off x="1332858" y="3298624"/>
            <a:ext cx="745211" cy="24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latin typeface="Arial Narrow" pitchFamily="34" charset="0"/>
              </a:rPr>
              <a:t>Local Emergency Operations Center</a:t>
            </a:r>
          </a:p>
          <a:p>
            <a:pPr algn="ctr"/>
            <a:r>
              <a:rPr lang="en-US" sz="500" dirty="0" smtClean="0">
                <a:latin typeface="Arial Narrow" pitchFamily="34" charset="0"/>
              </a:rPr>
              <a:t>(EOC)</a:t>
            </a:r>
            <a:endParaRPr lang="en-US" sz="500" dirty="0">
              <a:latin typeface="Arial Narrow" pitchFamily="34" charset="0"/>
            </a:endParaRPr>
          </a:p>
        </p:txBody>
      </p:sp>
      <p:cxnSp>
        <p:nvCxnSpPr>
          <p:cNvPr id="614" name="Straight Arrow Connector 613"/>
          <p:cNvCxnSpPr>
            <a:endCxn id="612" idx="3"/>
          </p:cNvCxnSpPr>
          <p:nvPr/>
        </p:nvCxnSpPr>
        <p:spPr>
          <a:xfrm flipH="1" flipV="1">
            <a:off x="984789" y="3525988"/>
            <a:ext cx="360337" cy="1395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" name="Straight Arrow Connector 614"/>
          <p:cNvCxnSpPr>
            <a:stCxn id="613" idx="1"/>
          </p:cNvCxnSpPr>
          <p:nvPr/>
        </p:nvCxnSpPr>
        <p:spPr>
          <a:xfrm flipH="1" flipV="1">
            <a:off x="922917" y="3416909"/>
            <a:ext cx="409941" cy="2372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Straight Arrow Connector 625"/>
          <p:cNvCxnSpPr/>
          <p:nvPr/>
        </p:nvCxnSpPr>
        <p:spPr>
          <a:xfrm flipH="1">
            <a:off x="2072983" y="3109834"/>
            <a:ext cx="1835500" cy="36344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" name="Straight Arrow Connector 626"/>
          <p:cNvCxnSpPr/>
          <p:nvPr/>
        </p:nvCxnSpPr>
        <p:spPr>
          <a:xfrm flipH="1">
            <a:off x="2072982" y="3068734"/>
            <a:ext cx="1813219" cy="294912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" name="Explosion 1 634"/>
          <p:cNvSpPr/>
          <p:nvPr/>
        </p:nvSpPr>
        <p:spPr>
          <a:xfrm>
            <a:off x="8031351" y="3241594"/>
            <a:ext cx="844658" cy="457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r>
              <a:rPr lang="en-US" dirty="0" smtClean="0"/>
              <a:t>Incident</a:t>
            </a:r>
            <a:endParaRPr lang="en-US" dirty="0"/>
          </a:p>
        </p:txBody>
      </p:sp>
      <p:sp>
        <p:nvSpPr>
          <p:cNvPr id="636" name="Rounded Rectangle 635"/>
          <p:cNvSpPr/>
          <p:nvPr/>
        </p:nvSpPr>
        <p:spPr>
          <a:xfrm>
            <a:off x="6807308" y="3387398"/>
            <a:ext cx="745211" cy="24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latin typeface="Arial Narrow" pitchFamily="34" charset="0"/>
              </a:rPr>
              <a:t>Local Emergency Operations Center</a:t>
            </a:r>
          </a:p>
          <a:p>
            <a:pPr algn="ctr"/>
            <a:r>
              <a:rPr lang="en-US" sz="500" dirty="0" smtClean="0">
                <a:latin typeface="Arial Narrow" pitchFamily="34" charset="0"/>
              </a:rPr>
              <a:t>(EOC)</a:t>
            </a:r>
            <a:endParaRPr lang="en-US" sz="500" dirty="0">
              <a:latin typeface="Arial Narrow" pitchFamily="34" charset="0"/>
            </a:endParaRPr>
          </a:p>
        </p:txBody>
      </p:sp>
      <p:cxnSp>
        <p:nvCxnSpPr>
          <p:cNvPr id="637" name="Straight Arrow Connector 636"/>
          <p:cNvCxnSpPr/>
          <p:nvPr/>
        </p:nvCxnSpPr>
        <p:spPr>
          <a:xfrm flipV="1">
            <a:off x="7620000" y="3505200"/>
            <a:ext cx="441379" cy="442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8" name="Straight Arrow Connector 637"/>
          <p:cNvCxnSpPr>
            <a:stCxn id="636" idx="3"/>
          </p:cNvCxnSpPr>
          <p:nvPr/>
        </p:nvCxnSpPr>
        <p:spPr>
          <a:xfrm flipV="1">
            <a:off x="7552519" y="3429818"/>
            <a:ext cx="508860" cy="78237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2" name="Straight Arrow Connector 641"/>
          <p:cNvCxnSpPr/>
          <p:nvPr/>
        </p:nvCxnSpPr>
        <p:spPr>
          <a:xfrm>
            <a:off x="5398255" y="3352800"/>
            <a:ext cx="1383545" cy="248043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3" name="Straight Arrow Connector 642"/>
          <p:cNvCxnSpPr>
            <a:endCxn id="636" idx="1"/>
          </p:cNvCxnSpPr>
          <p:nvPr/>
        </p:nvCxnSpPr>
        <p:spPr>
          <a:xfrm>
            <a:off x="5369041" y="3325764"/>
            <a:ext cx="1438267" cy="182291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2" name="Explosion 1 651"/>
          <p:cNvSpPr/>
          <p:nvPr/>
        </p:nvSpPr>
        <p:spPr>
          <a:xfrm>
            <a:off x="8104647" y="2675012"/>
            <a:ext cx="771362" cy="31929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600" dirty="0" smtClean="0">
                <a:latin typeface="Arial Narrow" pitchFamily="34" charset="0"/>
              </a:rPr>
              <a:t>Incident</a:t>
            </a:r>
            <a:endParaRPr lang="en-US" sz="600" dirty="0">
              <a:latin typeface="Arial Narrow" pitchFamily="34" charset="0"/>
            </a:endParaRPr>
          </a:p>
        </p:txBody>
      </p:sp>
      <p:sp>
        <p:nvSpPr>
          <p:cNvPr id="653" name="Explosion 1 652"/>
          <p:cNvSpPr/>
          <p:nvPr/>
        </p:nvSpPr>
        <p:spPr>
          <a:xfrm>
            <a:off x="8061379" y="3868703"/>
            <a:ext cx="844658" cy="457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800" dirty="0" smtClean="0"/>
              <a:t>Incident</a:t>
            </a:r>
            <a:endParaRPr lang="en-US" sz="800" dirty="0"/>
          </a:p>
        </p:txBody>
      </p:sp>
      <p:sp>
        <p:nvSpPr>
          <p:cNvPr id="654" name="Rounded Rectangle 653"/>
          <p:cNvSpPr/>
          <p:nvPr/>
        </p:nvSpPr>
        <p:spPr>
          <a:xfrm>
            <a:off x="6858000" y="3758486"/>
            <a:ext cx="745211" cy="24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latin typeface="Arial Narrow" pitchFamily="34" charset="0"/>
              </a:rPr>
              <a:t>Local Emergency Operations Center</a:t>
            </a:r>
          </a:p>
          <a:p>
            <a:pPr algn="ctr"/>
            <a:r>
              <a:rPr lang="en-US" sz="500" dirty="0" smtClean="0">
                <a:latin typeface="Arial Narrow" pitchFamily="34" charset="0"/>
              </a:rPr>
              <a:t>(EOC)</a:t>
            </a:r>
            <a:endParaRPr lang="en-US" sz="500" dirty="0">
              <a:latin typeface="Arial Narrow" pitchFamily="34" charset="0"/>
            </a:endParaRPr>
          </a:p>
        </p:txBody>
      </p:sp>
      <p:cxnSp>
        <p:nvCxnSpPr>
          <p:cNvPr id="655" name="Straight Arrow Connector 654"/>
          <p:cNvCxnSpPr>
            <a:endCxn id="653" idx="1"/>
          </p:cNvCxnSpPr>
          <p:nvPr/>
        </p:nvCxnSpPr>
        <p:spPr>
          <a:xfrm>
            <a:off x="7643554" y="3958482"/>
            <a:ext cx="417825" cy="9257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6" name="Straight Arrow Connector 655"/>
          <p:cNvCxnSpPr>
            <a:stCxn id="654" idx="3"/>
          </p:cNvCxnSpPr>
          <p:nvPr/>
        </p:nvCxnSpPr>
        <p:spPr>
          <a:xfrm>
            <a:off x="7603211" y="3879143"/>
            <a:ext cx="612207" cy="11126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7" name="Rounded Rectangle 656"/>
          <p:cNvSpPr/>
          <p:nvPr/>
        </p:nvSpPr>
        <p:spPr>
          <a:xfrm>
            <a:off x="7078383" y="2654233"/>
            <a:ext cx="745211" cy="24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latin typeface="Arial Narrow" pitchFamily="34" charset="0"/>
              </a:rPr>
              <a:t>Local Emergency Operations Center</a:t>
            </a:r>
          </a:p>
          <a:p>
            <a:pPr algn="ctr"/>
            <a:r>
              <a:rPr lang="en-US" sz="500" dirty="0" smtClean="0">
                <a:latin typeface="Arial Narrow" pitchFamily="34" charset="0"/>
              </a:rPr>
              <a:t>(EOC)</a:t>
            </a:r>
            <a:endParaRPr lang="en-US" sz="500" dirty="0">
              <a:latin typeface="Arial Narrow" pitchFamily="34" charset="0"/>
            </a:endParaRPr>
          </a:p>
        </p:txBody>
      </p:sp>
      <p:cxnSp>
        <p:nvCxnSpPr>
          <p:cNvPr id="658" name="Straight Arrow Connector 657"/>
          <p:cNvCxnSpPr/>
          <p:nvPr/>
        </p:nvCxnSpPr>
        <p:spPr>
          <a:xfrm>
            <a:off x="7836121" y="2865745"/>
            <a:ext cx="379297" cy="5722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9" name="Straight Arrow Connector 658"/>
          <p:cNvCxnSpPr>
            <a:endCxn id="652" idx="1"/>
          </p:cNvCxnSpPr>
          <p:nvPr/>
        </p:nvCxnSpPr>
        <p:spPr>
          <a:xfrm>
            <a:off x="7806169" y="2734032"/>
            <a:ext cx="298478" cy="68326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3" name="Straight Arrow Connector 672"/>
          <p:cNvCxnSpPr>
            <a:endCxn id="654" idx="1"/>
          </p:cNvCxnSpPr>
          <p:nvPr/>
        </p:nvCxnSpPr>
        <p:spPr>
          <a:xfrm>
            <a:off x="5358540" y="3514801"/>
            <a:ext cx="1499460" cy="36434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4" name="Straight Arrow Connector 673"/>
          <p:cNvCxnSpPr/>
          <p:nvPr/>
        </p:nvCxnSpPr>
        <p:spPr>
          <a:xfrm>
            <a:off x="5370645" y="3446497"/>
            <a:ext cx="1487355" cy="363503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2" name="Straight Arrow Connector 681"/>
          <p:cNvCxnSpPr/>
          <p:nvPr/>
        </p:nvCxnSpPr>
        <p:spPr>
          <a:xfrm flipV="1">
            <a:off x="5334000" y="2758101"/>
            <a:ext cx="1703283" cy="260214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3" name="Straight Arrow Connector 682"/>
          <p:cNvCxnSpPr/>
          <p:nvPr/>
        </p:nvCxnSpPr>
        <p:spPr>
          <a:xfrm flipV="1">
            <a:off x="5353374" y="2834300"/>
            <a:ext cx="1695250" cy="19129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0" name="Explosion 1 689"/>
          <p:cNvSpPr/>
          <p:nvPr/>
        </p:nvSpPr>
        <p:spPr>
          <a:xfrm>
            <a:off x="8076701" y="2300355"/>
            <a:ext cx="771362" cy="31929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600" dirty="0" smtClean="0">
                <a:latin typeface="Arial Narrow" pitchFamily="34" charset="0"/>
              </a:rPr>
              <a:t>Incident</a:t>
            </a:r>
            <a:endParaRPr lang="en-US" sz="600" dirty="0">
              <a:latin typeface="Arial Narrow" pitchFamily="34" charset="0"/>
            </a:endParaRPr>
          </a:p>
        </p:txBody>
      </p:sp>
      <p:sp>
        <p:nvSpPr>
          <p:cNvPr id="691" name="Rounded Rectangle 690"/>
          <p:cNvSpPr/>
          <p:nvPr/>
        </p:nvSpPr>
        <p:spPr>
          <a:xfrm>
            <a:off x="7050437" y="2279576"/>
            <a:ext cx="745211" cy="24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latin typeface="Arial Narrow" pitchFamily="34" charset="0"/>
              </a:rPr>
              <a:t>Local Emergency Operations Center</a:t>
            </a:r>
          </a:p>
          <a:p>
            <a:pPr algn="ctr"/>
            <a:r>
              <a:rPr lang="en-US" sz="500" dirty="0" smtClean="0">
                <a:latin typeface="Arial Narrow" pitchFamily="34" charset="0"/>
              </a:rPr>
              <a:t>(EOC)</a:t>
            </a:r>
            <a:endParaRPr lang="en-US" sz="500" dirty="0">
              <a:latin typeface="Arial Narrow" pitchFamily="34" charset="0"/>
            </a:endParaRPr>
          </a:p>
        </p:txBody>
      </p:sp>
      <p:cxnSp>
        <p:nvCxnSpPr>
          <p:cNvPr id="692" name="Straight Arrow Connector 691"/>
          <p:cNvCxnSpPr/>
          <p:nvPr/>
        </p:nvCxnSpPr>
        <p:spPr>
          <a:xfrm>
            <a:off x="7808175" y="2491088"/>
            <a:ext cx="379297" cy="5722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3" name="Straight Arrow Connector 692"/>
          <p:cNvCxnSpPr>
            <a:endCxn id="690" idx="1"/>
          </p:cNvCxnSpPr>
          <p:nvPr/>
        </p:nvCxnSpPr>
        <p:spPr>
          <a:xfrm>
            <a:off x="7778223" y="2359375"/>
            <a:ext cx="298478" cy="68326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4" name="Explosion 1 693"/>
          <p:cNvSpPr/>
          <p:nvPr/>
        </p:nvSpPr>
        <p:spPr>
          <a:xfrm>
            <a:off x="8327139" y="1926756"/>
            <a:ext cx="771362" cy="31929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600" dirty="0" smtClean="0">
                <a:latin typeface="Arial Narrow" pitchFamily="34" charset="0"/>
              </a:rPr>
              <a:t>Incident</a:t>
            </a:r>
            <a:endParaRPr lang="en-US" sz="600" dirty="0">
              <a:latin typeface="Arial Narrow" pitchFamily="34" charset="0"/>
            </a:endParaRPr>
          </a:p>
        </p:txBody>
      </p:sp>
      <p:cxnSp>
        <p:nvCxnSpPr>
          <p:cNvPr id="696" name="Straight Arrow Connector 695"/>
          <p:cNvCxnSpPr/>
          <p:nvPr/>
        </p:nvCxnSpPr>
        <p:spPr>
          <a:xfrm>
            <a:off x="8126727" y="2113979"/>
            <a:ext cx="253204" cy="4968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7" name="Straight Arrow Connector 696"/>
          <p:cNvCxnSpPr>
            <a:endCxn id="694" idx="1"/>
          </p:cNvCxnSpPr>
          <p:nvPr/>
        </p:nvCxnSpPr>
        <p:spPr>
          <a:xfrm>
            <a:off x="8102904" y="1982317"/>
            <a:ext cx="224235" cy="7178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8" name="Straight Arrow Connector 697"/>
          <p:cNvCxnSpPr/>
          <p:nvPr/>
        </p:nvCxnSpPr>
        <p:spPr>
          <a:xfrm flipV="1">
            <a:off x="5296221" y="2393196"/>
            <a:ext cx="1740577" cy="591539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9" name="Straight Arrow Connector 698"/>
          <p:cNvCxnSpPr/>
          <p:nvPr/>
        </p:nvCxnSpPr>
        <p:spPr>
          <a:xfrm flipV="1">
            <a:off x="5310429" y="2469396"/>
            <a:ext cx="1737710" cy="52438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5" name="Straight Arrow Connector 704"/>
          <p:cNvCxnSpPr/>
          <p:nvPr/>
        </p:nvCxnSpPr>
        <p:spPr>
          <a:xfrm flipV="1">
            <a:off x="5296221" y="2138822"/>
            <a:ext cx="2095179" cy="845913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0" name="Explosion 1 709"/>
          <p:cNvSpPr/>
          <p:nvPr/>
        </p:nvSpPr>
        <p:spPr>
          <a:xfrm>
            <a:off x="8263656" y="4564108"/>
            <a:ext cx="844658" cy="457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800" dirty="0" smtClean="0"/>
              <a:t>Incident</a:t>
            </a:r>
            <a:endParaRPr lang="en-US" sz="800" dirty="0"/>
          </a:p>
        </p:txBody>
      </p:sp>
      <p:sp>
        <p:nvSpPr>
          <p:cNvPr id="711" name="Rounded Rectangle 710"/>
          <p:cNvSpPr/>
          <p:nvPr/>
        </p:nvSpPr>
        <p:spPr>
          <a:xfrm>
            <a:off x="7182251" y="4148339"/>
            <a:ext cx="745211" cy="24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latin typeface="Arial Narrow" pitchFamily="34" charset="0"/>
              </a:rPr>
              <a:t>Local Emergency Operations Center</a:t>
            </a:r>
          </a:p>
          <a:p>
            <a:pPr algn="ctr"/>
            <a:r>
              <a:rPr lang="en-US" sz="500" dirty="0" smtClean="0">
                <a:latin typeface="Arial Narrow" pitchFamily="34" charset="0"/>
              </a:rPr>
              <a:t>(EOC)</a:t>
            </a:r>
            <a:endParaRPr lang="en-US" sz="500" dirty="0">
              <a:latin typeface="Arial Narrow" pitchFamily="34" charset="0"/>
            </a:endParaRPr>
          </a:p>
        </p:txBody>
      </p:sp>
      <p:cxnSp>
        <p:nvCxnSpPr>
          <p:cNvPr id="712" name="Straight Arrow Connector 711"/>
          <p:cNvCxnSpPr/>
          <p:nvPr/>
        </p:nvCxnSpPr>
        <p:spPr>
          <a:xfrm>
            <a:off x="7909314" y="4366592"/>
            <a:ext cx="417825" cy="264756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3" name="Straight Arrow Connector 712"/>
          <p:cNvCxnSpPr>
            <a:stCxn id="711" idx="3"/>
          </p:cNvCxnSpPr>
          <p:nvPr/>
        </p:nvCxnSpPr>
        <p:spPr>
          <a:xfrm>
            <a:off x="7927462" y="4268996"/>
            <a:ext cx="612207" cy="384891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" name="Straight Arrow Connector 715"/>
          <p:cNvCxnSpPr>
            <a:endCxn id="711" idx="1"/>
          </p:cNvCxnSpPr>
          <p:nvPr/>
        </p:nvCxnSpPr>
        <p:spPr>
          <a:xfrm>
            <a:off x="5345459" y="3503346"/>
            <a:ext cx="1836792" cy="7656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" name="Straight Arrow Connector 716"/>
          <p:cNvCxnSpPr/>
          <p:nvPr/>
        </p:nvCxnSpPr>
        <p:spPr>
          <a:xfrm>
            <a:off x="5363383" y="3446497"/>
            <a:ext cx="1818868" cy="701842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" name="Explosion 1 726"/>
          <p:cNvSpPr/>
          <p:nvPr/>
        </p:nvSpPr>
        <p:spPr>
          <a:xfrm>
            <a:off x="838200" y="2362200"/>
            <a:ext cx="844658" cy="457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r>
              <a:rPr lang="en-US" dirty="0" smtClean="0"/>
              <a:t>Incident</a:t>
            </a:r>
            <a:endParaRPr lang="en-US" dirty="0"/>
          </a:p>
        </p:txBody>
      </p:sp>
      <p:sp>
        <p:nvSpPr>
          <p:cNvPr id="728" name="Rounded Rectangle 727"/>
          <p:cNvSpPr/>
          <p:nvPr/>
        </p:nvSpPr>
        <p:spPr>
          <a:xfrm>
            <a:off x="2154262" y="2568308"/>
            <a:ext cx="745211" cy="24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latin typeface="Arial Narrow" pitchFamily="34" charset="0"/>
              </a:rPr>
              <a:t>Local Emergency Operations Center</a:t>
            </a:r>
          </a:p>
          <a:p>
            <a:pPr algn="ctr"/>
            <a:r>
              <a:rPr lang="en-US" sz="500" dirty="0" smtClean="0">
                <a:latin typeface="Arial Narrow" pitchFamily="34" charset="0"/>
              </a:rPr>
              <a:t>(EOC)</a:t>
            </a:r>
            <a:endParaRPr lang="en-US" sz="500" dirty="0">
              <a:latin typeface="Arial Narrow" pitchFamily="34" charset="0"/>
            </a:endParaRPr>
          </a:p>
        </p:txBody>
      </p:sp>
      <p:cxnSp>
        <p:nvCxnSpPr>
          <p:cNvPr id="729" name="Straight Arrow Connector 728"/>
          <p:cNvCxnSpPr/>
          <p:nvPr/>
        </p:nvCxnSpPr>
        <p:spPr>
          <a:xfrm flipH="1" flipV="1">
            <a:off x="1682858" y="2532159"/>
            <a:ext cx="471408" cy="37856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" name="Straight Arrow Connector 729"/>
          <p:cNvCxnSpPr>
            <a:stCxn id="728" idx="1"/>
          </p:cNvCxnSpPr>
          <p:nvPr/>
        </p:nvCxnSpPr>
        <p:spPr>
          <a:xfrm flipH="1" flipV="1">
            <a:off x="1466377" y="2675012"/>
            <a:ext cx="687885" cy="13953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5" name="Straight Arrow Connector 734"/>
          <p:cNvCxnSpPr/>
          <p:nvPr/>
        </p:nvCxnSpPr>
        <p:spPr>
          <a:xfrm flipH="1" flipV="1">
            <a:off x="2887734" y="2767981"/>
            <a:ext cx="917986" cy="18386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6" name="Straight Arrow Connector 735"/>
          <p:cNvCxnSpPr/>
          <p:nvPr/>
        </p:nvCxnSpPr>
        <p:spPr>
          <a:xfrm flipH="1" flipV="1">
            <a:off x="2887733" y="2667606"/>
            <a:ext cx="986519" cy="287426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5" name="Rounded Rectangle 744"/>
          <p:cNvSpPr/>
          <p:nvPr/>
        </p:nvSpPr>
        <p:spPr>
          <a:xfrm>
            <a:off x="1574378" y="2089476"/>
            <a:ext cx="745211" cy="24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latin typeface="Arial Narrow" pitchFamily="34" charset="0"/>
              </a:rPr>
              <a:t>Local Emergency Operations Center</a:t>
            </a:r>
          </a:p>
          <a:p>
            <a:pPr algn="ctr"/>
            <a:r>
              <a:rPr lang="en-US" sz="500" dirty="0" smtClean="0">
                <a:latin typeface="Arial Narrow" pitchFamily="34" charset="0"/>
              </a:rPr>
              <a:t>(EOC)</a:t>
            </a:r>
            <a:endParaRPr lang="en-US" sz="500" dirty="0">
              <a:latin typeface="Arial Narrow" pitchFamily="34" charset="0"/>
            </a:endParaRPr>
          </a:p>
        </p:txBody>
      </p:sp>
      <p:sp>
        <p:nvSpPr>
          <p:cNvPr id="746" name="Explosion 1 745"/>
          <p:cNvSpPr/>
          <p:nvPr/>
        </p:nvSpPr>
        <p:spPr>
          <a:xfrm>
            <a:off x="129152" y="2008669"/>
            <a:ext cx="882758" cy="31929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600" dirty="0" smtClean="0">
                <a:latin typeface="Arial Narrow" pitchFamily="34" charset="0"/>
              </a:rPr>
              <a:t>Incident</a:t>
            </a:r>
            <a:endParaRPr lang="en-US" sz="600" dirty="0">
              <a:latin typeface="Arial Narrow" pitchFamily="34" charset="0"/>
            </a:endParaRPr>
          </a:p>
        </p:txBody>
      </p:sp>
      <p:cxnSp>
        <p:nvCxnSpPr>
          <p:cNvPr id="747" name="Straight Arrow Connector 746"/>
          <p:cNvCxnSpPr>
            <a:stCxn id="745" idx="1"/>
            <a:endCxn id="746" idx="3"/>
          </p:cNvCxnSpPr>
          <p:nvPr/>
        </p:nvCxnSpPr>
        <p:spPr>
          <a:xfrm flipH="1" flipV="1">
            <a:off x="1011910" y="2205121"/>
            <a:ext cx="562468" cy="50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8" name="Straight Arrow Connector 747"/>
          <p:cNvCxnSpPr/>
          <p:nvPr/>
        </p:nvCxnSpPr>
        <p:spPr>
          <a:xfrm flipH="1">
            <a:off x="1012396" y="2089476"/>
            <a:ext cx="573117" cy="33069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4" name="Rounded Rectangle 753"/>
          <p:cNvSpPr/>
          <p:nvPr/>
        </p:nvSpPr>
        <p:spPr>
          <a:xfrm>
            <a:off x="1764224" y="2868520"/>
            <a:ext cx="745211" cy="24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latin typeface="Arial Narrow" pitchFamily="34" charset="0"/>
              </a:rPr>
              <a:t>Local Emergency Operations Center</a:t>
            </a:r>
          </a:p>
          <a:p>
            <a:pPr algn="ctr"/>
            <a:r>
              <a:rPr lang="en-US" sz="500" dirty="0" smtClean="0">
                <a:latin typeface="Arial Narrow" pitchFamily="34" charset="0"/>
              </a:rPr>
              <a:t>(EOC)</a:t>
            </a:r>
            <a:endParaRPr lang="en-US" sz="500" dirty="0">
              <a:latin typeface="Arial Narrow" pitchFamily="34" charset="0"/>
            </a:endParaRPr>
          </a:p>
        </p:txBody>
      </p:sp>
      <p:sp>
        <p:nvSpPr>
          <p:cNvPr id="755" name="Explosion 1 754"/>
          <p:cNvSpPr/>
          <p:nvPr/>
        </p:nvSpPr>
        <p:spPr>
          <a:xfrm>
            <a:off x="102031" y="2693615"/>
            <a:ext cx="882758" cy="31929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600" dirty="0" smtClean="0">
                <a:latin typeface="Arial Narrow" pitchFamily="34" charset="0"/>
              </a:rPr>
              <a:t>Incident</a:t>
            </a:r>
            <a:endParaRPr lang="en-US" sz="600" dirty="0">
              <a:latin typeface="Arial Narrow" pitchFamily="34" charset="0"/>
            </a:endParaRPr>
          </a:p>
        </p:txBody>
      </p:sp>
      <p:cxnSp>
        <p:nvCxnSpPr>
          <p:cNvPr id="756" name="Straight Arrow Connector 755"/>
          <p:cNvCxnSpPr>
            <a:stCxn id="754" idx="1"/>
          </p:cNvCxnSpPr>
          <p:nvPr/>
        </p:nvCxnSpPr>
        <p:spPr>
          <a:xfrm flipH="1" flipV="1">
            <a:off x="843192" y="2935949"/>
            <a:ext cx="921032" cy="5322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7" name="Straight Arrow Connector 756"/>
          <p:cNvCxnSpPr>
            <a:endCxn id="755" idx="3"/>
          </p:cNvCxnSpPr>
          <p:nvPr/>
        </p:nvCxnSpPr>
        <p:spPr>
          <a:xfrm flipH="1" flipV="1">
            <a:off x="984789" y="2890067"/>
            <a:ext cx="780509" cy="55936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2" name="Rounded Rectangle 771"/>
          <p:cNvSpPr/>
          <p:nvPr/>
        </p:nvSpPr>
        <p:spPr>
          <a:xfrm>
            <a:off x="2240799" y="1140037"/>
            <a:ext cx="745211" cy="24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latin typeface="Arial Narrow" pitchFamily="34" charset="0"/>
              </a:rPr>
              <a:t>Local Emergency Operations Center</a:t>
            </a:r>
          </a:p>
          <a:p>
            <a:pPr algn="ctr"/>
            <a:r>
              <a:rPr lang="en-US" sz="500" dirty="0" smtClean="0">
                <a:latin typeface="Arial Narrow" pitchFamily="34" charset="0"/>
              </a:rPr>
              <a:t>(EOC)</a:t>
            </a:r>
            <a:endParaRPr lang="en-US" sz="500" dirty="0">
              <a:latin typeface="Arial Narrow" pitchFamily="34" charset="0"/>
            </a:endParaRPr>
          </a:p>
        </p:txBody>
      </p:sp>
      <p:sp>
        <p:nvSpPr>
          <p:cNvPr id="773" name="Explosion 1 772"/>
          <p:cNvSpPr/>
          <p:nvPr/>
        </p:nvSpPr>
        <p:spPr>
          <a:xfrm>
            <a:off x="2166377" y="572095"/>
            <a:ext cx="882758" cy="31929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600" dirty="0" smtClean="0">
                <a:latin typeface="Arial Narrow" pitchFamily="34" charset="0"/>
              </a:rPr>
              <a:t>Incident</a:t>
            </a:r>
            <a:endParaRPr lang="en-US" sz="600" dirty="0">
              <a:latin typeface="Arial Narrow" pitchFamily="34" charset="0"/>
            </a:endParaRPr>
          </a:p>
        </p:txBody>
      </p:sp>
      <p:cxnSp>
        <p:nvCxnSpPr>
          <p:cNvPr id="774" name="Straight Arrow Connector 773"/>
          <p:cNvCxnSpPr/>
          <p:nvPr/>
        </p:nvCxnSpPr>
        <p:spPr>
          <a:xfrm flipV="1">
            <a:off x="2626929" y="832900"/>
            <a:ext cx="15449" cy="28412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5" name="Straight Arrow Connector 774"/>
          <p:cNvCxnSpPr/>
          <p:nvPr/>
        </p:nvCxnSpPr>
        <p:spPr>
          <a:xfrm flipV="1">
            <a:off x="2553021" y="835677"/>
            <a:ext cx="0" cy="30436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6" name="Rounded Rectangle 775"/>
          <p:cNvSpPr/>
          <p:nvPr/>
        </p:nvSpPr>
        <p:spPr>
          <a:xfrm>
            <a:off x="1345126" y="709903"/>
            <a:ext cx="745211" cy="24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latin typeface="Arial Narrow" pitchFamily="34" charset="0"/>
              </a:rPr>
              <a:t>Local Emergency Operations Center</a:t>
            </a:r>
          </a:p>
          <a:p>
            <a:pPr algn="ctr"/>
            <a:r>
              <a:rPr lang="en-US" sz="500" dirty="0" smtClean="0">
                <a:latin typeface="Arial Narrow" pitchFamily="34" charset="0"/>
              </a:rPr>
              <a:t>(EOC)</a:t>
            </a:r>
            <a:endParaRPr lang="en-US" sz="500" dirty="0">
              <a:latin typeface="Arial Narrow" pitchFamily="34" charset="0"/>
            </a:endParaRPr>
          </a:p>
        </p:txBody>
      </p:sp>
      <p:sp>
        <p:nvSpPr>
          <p:cNvPr id="777" name="Explosion 1 776"/>
          <p:cNvSpPr/>
          <p:nvPr/>
        </p:nvSpPr>
        <p:spPr>
          <a:xfrm>
            <a:off x="1270704" y="141961"/>
            <a:ext cx="882758" cy="31929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600" dirty="0" smtClean="0">
                <a:latin typeface="Arial Narrow" pitchFamily="34" charset="0"/>
              </a:rPr>
              <a:t>Incident</a:t>
            </a:r>
            <a:endParaRPr lang="en-US" sz="600" dirty="0">
              <a:latin typeface="Arial Narrow" pitchFamily="34" charset="0"/>
            </a:endParaRPr>
          </a:p>
        </p:txBody>
      </p:sp>
      <p:cxnSp>
        <p:nvCxnSpPr>
          <p:cNvPr id="778" name="Straight Arrow Connector 777"/>
          <p:cNvCxnSpPr/>
          <p:nvPr/>
        </p:nvCxnSpPr>
        <p:spPr>
          <a:xfrm flipV="1">
            <a:off x="1731256" y="402766"/>
            <a:ext cx="15449" cy="28412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9" name="Straight Arrow Connector 778"/>
          <p:cNvCxnSpPr/>
          <p:nvPr/>
        </p:nvCxnSpPr>
        <p:spPr>
          <a:xfrm flipV="1">
            <a:off x="1657348" y="405543"/>
            <a:ext cx="0" cy="30436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0" name="Rounded Rectangle 779"/>
          <p:cNvSpPr/>
          <p:nvPr/>
        </p:nvSpPr>
        <p:spPr>
          <a:xfrm>
            <a:off x="351904" y="747510"/>
            <a:ext cx="745211" cy="24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latin typeface="Arial Narrow" pitchFamily="34" charset="0"/>
              </a:rPr>
              <a:t>Local Emergency Operations Center</a:t>
            </a:r>
          </a:p>
          <a:p>
            <a:pPr algn="ctr"/>
            <a:r>
              <a:rPr lang="en-US" sz="500" dirty="0" smtClean="0">
                <a:latin typeface="Arial Narrow" pitchFamily="34" charset="0"/>
              </a:rPr>
              <a:t>(EOC)</a:t>
            </a:r>
            <a:endParaRPr lang="en-US" sz="500" dirty="0">
              <a:latin typeface="Arial Narrow" pitchFamily="34" charset="0"/>
            </a:endParaRPr>
          </a:p>
        </p:txBody>
      </p:sp>
      <p:sp>
        <p:nvSpPr>
          <p:cNvPr id="781" name="Explosion 1 780"/>
          <p:cNvSpPr/>
          <p:nvPr/>
        </p:nvSpPr>
        <p:spPr>
          <a:xfrm>
            <a:off x="277482" y="179568"/>
            <a:ext cx="882758" cy="31929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600" dirty="0" smtClean="0">
                <a:latin typeface="Arial Narrow" pitchFamily="34" charset="0"/>
              </a:rPr>
              <a:t>Incident</a:t>
            </a:r>
            <a:endParaRPr lang="en-US" sz="600" dirty="0">
              <a:latin typeface="Arial Narrow" pitchFamily="34" charset="0"/>
            </a:endParaRPr>
          </a:p>
        </p:txBody>
      </p:sp>
      <p:cxnSp>
        <p:nvCxnSpPr>
          <p:cNvPr id="782" name="Straight Arrow Connector 781"/>
          <p:cNvCxnSpPr/>
          <p:nvPr/>
        </p:nvCxnSpPr>
        <p:spPr>
          <a:xfrm flipV="1">
            <a:off x="738034" y="440373"/>
            <a:ext cx="15449" cy="28412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3" name="Straight Arrow Connector 782"/>
          <p:cNvCxnSpPr/>
          <p:nvPr/>
        </p:nvCxnSpPr>
        <p:spPr>
          <a:xfrm flipV="1">
            <a:off x="664126" y="443150"/>
            <a:ext cx="0" cy="30436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4" name="Rounded Rectangle 783"/>
          <p:cNvSpPr/>
          <p:nvPr/>
        </p:nvSpPr>
        <p:spPr>
          <a:xfrm>
            <a:off x="7423042" y="707118"/>
            <a:ext cx="745211" cy="24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latin typeface="Arial Narrow" pitchFamily="34" charset="0"/>
              </a:rPr>
              <a:t>Local Emergency Operations Center</a:t>
            </a:r>
          </a:p>
          <a:p>
            <a:pPr algn="ctr"/>
            <a:r>
              <a:rPr lang="en-US" sz="500" dirty="0" smtClean="0">
                <a:latin typeface="Arial Narrow" pitchFamily="34" charset="0"/>
              </a:rPr>
              <a:t>(EOC)</a:t>
            </a:r>
            <a:endParaRPr lang="en-US" sz="500" dirty="0">
              <a:latin typeface="Arial Narrow" pitchFamily="34" charset="0"/>
            </a:endParaRPr>
          </a:p>
        </p:txBody>
      </p:sp>
      <p:sp>
        <p:nvSpPr>
          <p:cNvPr id="785" name="Explosion 1 784"/>
          <p:cNvSpPr/>
          <p:nvPr/>
        </p:nvSpPr>
        <p:spPr>
          <a:xfrm>
            <a:off x="7348620" y="139176"/>
            <a:ext cx="882758" cy="31929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600" dirty="0" smtClean="0">
                <a:latin typeface="Arial Narrow" pitchFamily="34" charset="0"/>
              </a:rPr>
              <a:t>Incident</a:t>
            </a:r>
            <a:endParaRPr lang="en-US" sz="600" dirty="0">
              <a:latin typeface="Arial Narrow" pitchFamily="34" charset="0"/>
            </a:endParaRPr>
          </a:p>
        </p:txBody>
      </p:sp>
      <p:cxnSp>
        <p:nvCxnSpPr>
          <p:cNvPr id="786" name="Straight Arrow Connector 785"/>
          <p:cNvCxnSpPr/>
          <p:nvPr/>
        </p:nvCxnSpPr>
        <p:spPr>
          <a:xfrm flipV="1">
            <a:off x="7809172" y="399981"/>
            <a:ext cx="15449" cy="28412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7" name="Straight Arrow Connector 786"/>
          <p:cNvCxnSpPr/>
          <p:nvPr/>
        </p:nvCxnSpPr>
        <p:spPr>
          <a:xfrm flipV="1">
            <a:off x="7735264" y="402758"/>
            <a:ext cx="0" cy="30436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" name="Rounded Rectangle 787"/>
          <p:cNvSpPr/>
          <p:nvPr/>
        </p:nvSpPr>
        <p:spPr>
          <a:xfrm>
            <a:off x="8338405" y="691802"/>
            <a:ext cx="745211" cy="24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latin typeface="Arial Narrow" pitchFamily="34" charset="0"/>
              </a:rPr>
              <a:t>Local Emergency Operations Center</a:t>
            </a:r>
          </a:p>
          <a:p>
            <a:pPr algn="ctr"/>
            <a:r>
              <a:rPr lang="en-US" sz="500" dirty="0" smtClean="0">
                <a:latin typeface="Arial Narrow" pitchFamily="34" charset="0"/>
              </a:rPr>
              <a:t>(EOC)</a:t>
            </a:r>
            <a:endParaRPr lang="en-US" sz="500" dirty="0">
              <a:latin typeface="Arial Narrow" pitchFamily="34" charset="0"/>
            </a:endParaRPr>
          </a:p>
        </p:txBody>
      </p:sp>
      <p:sp>
        <p:nvSpPr>
          <p:cNvPr id="789" name="Explosion 1 788"/>
          <p:cNvSpPr/>
          <p:nvPr/>
        </p:nvSpPr>
        <p:spPr>
          <a:xfrm>
            <a:off x="8263983" y="123860"/>
            <a:ext cx="882758" cy="31929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600" dirty="0" smtClean="0">
                <a:latin typeface="Arial Narrow" pitchFamily="34" charset="0"/>
              </a:rPr>
              <a:t>Incident</a:t>
            </a:r>
            <a:endParaRPr lang="en-US" sz="600" dirty="0">
              <a:latin typeface="Arial Narrow" pitchFamily="34" charset="0"/>
            </a:endParaRPr>
          </a:p>
        </p:txBody>
      </p:sp>
      <p:cxnSp>
        <p:nvCxnSpPr>
          <p:cNvPr id="790" name="Straight Arrow Connector 789"/>
          <p:cNvCxnSpPr/>
          <p:nvPr/>
        </p:nvCxnSpPr>
        <p:spPr>
          <a:xfrm flipV="1">
            <a:off x="8724535" y="384665"/>
            <a:ext cx="15449" cy="28412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1" name="Straight Arrow Connector 790"/>
          <p:cNvCxnSpPr/>
          <p:nvPr/>
        </p:nvCxnSpPr>
        <p:spPr>
          <a:xfrm flipV="1">
            <a:off x="8650627" y="387442"/>
            <a:ext cx="0" cy="30436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2" name="Rounded Rectangle 791"/>
          <p:cNvSpPr/>
          <p:nvPr/>
        </p:nvSpPr>
        <p:spPr>
          <a:xfrm>
            <a:off x="7247394" y="5371858"/>
            <a:ext cx="745211" cy="24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latin typeface="Arial Narrow" pitchFamily="34" charset="0"/>
              </a:rPr>
              <a:t>Local Emergency Operations Center</a:t>
            </a:r>
          </a:p>
          <a:p>
            <a:pPr algn="ctr"/>
            <a:r>
              <a:rPr lang="en-US" sz="500" dirty="0" smtClean="0">
                <a:latin typeface="Arial Narrow" pitchFamily="34" charset="0"/>
              </a:rPr>
              <a:t>(EOC)</a:t>
            </a:r>
            <a:endParaRPr lang="en-US" sz="500" dirty="0">
              <a:latin typeface="Arial Narrow" pitchFamily="34" charset="0"/>
            </a:endParaRPr>
          </a:p>
        </p:txBody>
      </p:sp>
      <p:sp>
        <p:nvSpPr>
          <p:cNvPr id="793" name="Explosion 1 792"/>
          <p:cNvSpPr/>
          <p:nvPr/>
        </p:nvSpPr>
        <p:spPr>
          <a:xfrm>
            <a:off x="8200858" y="5255661"/>
            <a:ext cx="882758" cy="31929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600" dirty="0" smtClean="0">
                <a:latin typeface="Arial Narrow" pitchFamily="34" charset="0"/>
              </a:rPr>
              <a:t>Incident</a:t>
            </a:r>
            <a:endParaRPr lang="en-US" sz="600" dirty="0">
              <a:latin typeface="Arial Narrow" pitchFamily="34" charset="0"/>
            </a:endParaRPr>
          </a:p>
        </p:txBody>
      </p:sp>
      <p:cxnSp>
        <p:nvCxnSpPr>
          <p:cNvPr id="794" name="Straight Arrow Connector 793"/>
          <p:cNvCxnSpPr/>
          <p:nvPr/>
        </p:nvCxnSpPr>
        <p:spPr>
          <a:xfrm flipV="1">
            <a:off x="8010121" y="5499945"/>
            <a:ext cx="253535" cy="5029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5" name="Straight Arrow Connector 794"/>
          <p:cNvCxnSpPr/>
          <p:nvPr/>
        </p:nvCxnSpPr>
        <p:spPr>
          <a:xfrm flipV="1">
            <a:off x="7983437" y="5390595"/>
            <a:ext cx="245765" cy="2301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Straight Arrow Connector 819"/>
          <p:cNvCxnSpPr>
            <a:endCxn id="784" idx="2"/>
          </p:cNvCxnSpPr>
          <p:nvPr/>
        </p:nvCxnSpPr>
        <p:spPr>
          <a:xfrm flipV="1">
            <a:off x="5334000" y="948432"/>
            <a:ext cx="2461648" cy="199366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Explosion 1 96"/>
          <p:cNvSpPr/>
          <p:nvPr/>
        </p:nvSpPr>
        <p:spPr>
          <a:xfrm>
            <a:off x="6206102" y="5110873"/>
            <a:ext cx="882758" cy="31929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600" dirty="0" smtClean="0">
                <a:latin typeface="Arial Narrow" pitchFamily="34" charset="0"/>
              </a:rPr>
              <a:t>Incident</a:t>
            </a:r>
            <a:endParaRPr lang="en-US" sz="600" dirty="0">
              <a:latin typeface="Arial Narrow" pitchFamily="34" charset="0"/>
            </a:endParaRPr>
          </a:p>
        </p:txBody>
      </p:sp>
      <p:cxnSp>
        <p:nvCxnSpPr>
          <p:cNvPr id="821" name="Straight Arrow Connector 820"/>
          <p:cNvCxnSpPr/>
          <p:nvPr/>
        </p:nvCxnSpPr>
        <p:spPr>
          <a:xfrm flipV="1">
            <a:off x="5357247" y="963930"/>
            <a:ext cx="2461648" cy="202336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0" name="Rounded Rectangle 829"/>
          <p:cNvSpPr/>
          <p:nvPr/>
        </p:nvSpPr>
        <p:spPr>
          <a:xfrm>
            <a:off x="7424657" y="1474231"/>
            <a:ext cx="745211" cy="24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latin typeface="Arial Narrow" pitchFamily="34" charset="0"/>
              </a:rPr>
              <a:t>Local Emergency Operations Center</a:t>
            </a:r>
          </a:p>
          <a:p>
            <a:pPr algn="ctr"/>
            <a:r>
              <a:rPr lang="en-US" sz="500" dirty="0" smtClean="0">
                <a:latin typeface="Arial Narrow" pitchFamily="34" charset="0"/>
              </a:rPr>
              <a:t>(EOC)</a:t>
            </a:r>
            <a:endParaRPr lang="en-US" sz="500" dirty="0">
              <a:latin typeface="Arial Narrow" pitchFamily="34" charset="0"/>
            </a:endParaRPr>
          </a:p>
        </p:txBody>
      </p:sp>
      <p:sp>
        <p:nvSpPr>
          <p:cNvPr id="831" name="Explosion 1 830"/>
          <p:cNvSpPr/>
          <p:nvPr/>
        </p:nvSpPr>
        <p:spPr>
          <a:xfrm>
            <a:off x="8187472" y="1221706"/>
            <a:ext cx="882758" cy="31929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600" dirty="0" smtClean="0">
                <a:latin typeface="Arial Narrow" pitchFamily="34" charset="0"/>
              </a:rPr>
              <a:t>Incident</a:t>
            </a:r>
            <a:endParaRPr lang="en-US" sz="600" dirty="0">
              <a:latin typeface="Arial Narrow" pitchFamily="34" charset="0"/>
            </a:endParaRPr>
          </a:p>
        </p:txBody>
      </p:sp>
      <p:cxnSp>
        <p:nvCxnSpPr>
          <p:cNvPr id="832" name="Straight Arrow Connector 831"/>
          <p:cNvCxnSpPr/>
          <p:nvPr/>
        </p:nvCxnSpPr>
        <p:spPr>
          <a:xfrm flipV="1">
            <a:off x="8168253" y="1467718"/>
            <a:ext cx="170152" cy="13248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3" name="Straight Arrow Connector 832"/>
          <p:cNvCxnSpPr/>
          <p:nvPr/>
        </p:nvCxnSpPr>
        <p:spPr>
          <a:xfrm flipV="1">
            <a:off x="7996209" y="1341750"/>
            <a:ext cx="227950" cy="14427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1" name="Rounded Rectangle 840"/>
          <p:cNvSpPr/>
          <p:nvPr/>
        </p:nvSpPr>
        <p:spPr>
          <a:xfrm>
            <a:off x="1555642" y="1569102"/>
            <a:ext cx="745211" cy="24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latin typeface="Arial Narrow" pitchFamily="34" charset="0"/>
              </a:rPr>
              <a:t>Local Emergency Operations Center</a:t>
            </a:r>
          </a:p>
          <a:p>
            <a:pPr algn="ctr"/>
            <a:r>
              <a:rPr lang="en-US" sz="500" dirty="0" smtClean="0">
                <a:latin typeface="Arial Narrow" pitchFamily="34" charset="0"/>
              </a:rPr>
              <a:t>(EOC)</a:t>
            </a:r>
            <a:endParaRPr lang="en-US" sz="500" dirty="0">
              <a:latin typeface="Arial Narrow" pitchFamily="34" charset="0"/>
            </a:endParaRPr>
          </a:p>
        </p:txBody>
      </p:sp>
      <p:sp>
        <p:nvSpPr>
          <p:cNvPr id="842" name="Explosion 1 841"/>
          <p:cNvSpPr/>
          <p:nvPr/>
        </p:nvSpPr>
        <p:spPr>
          <a:xfrm>
            <a:off x="1144134" y="1144430"/>
            <a:ext cx="882758" cy="31929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600" dirty="0" smtClean="0">
                <a:latin typeface="Arial Narrow" pitchFamily="34" charset="0"/>
              </a:rPr>
              <a:t>Incident</a:t>
            </a:r>
            <a:endParaRPr lang="en-US" sz="600" dirty="0">
              <a:latin typeface="Arial Narrow" pitchFamily="34" charset="0"/>
            </a:endParaRPr>
          </a:p>
        </p:txBody>
      </p:sp>
      <p:cxnSp>
        <p:nvCxnSpPr>
          <p:cNvPr id="843" name="Straight Arrow Connector 842"/>
          <p:cNvCxnSpPr/>
          <p:nvPr/>
        </p:nvCxnSpPr>
        <p:spPr>
          <a:xfrm flipH="1" flipV="1">
            <a:off x="1985734" y="1343959"/>
            <a:ext cx="87248" cy="225143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4" name="Straight Arrow Connector 843"/>
          <p:cNvCxnSpPr/>
          <p:nvPr/>
        </p:nvCxnSpPr>
        <p:spPr>
          <a:xfrm flipH="1" flipV="1">
            <a:off x="1922483" y="1401713"/>
            <a:ext cx="36761" cy="167389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5" name="Rounded Rectangle 854"/>
          <p:cNvSpPr/>
          <p:nvPr/>
        </p:nvSpPr>
        <p:spPr>
          <a:xfrm>
            <a:off x="639305" y="1620032"/>
            <a:ext cx="745211" cy="24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latin typeface="Arial Narrow" pitchFamily="34" charset="0"/>
              </a:rPr>
              <a:t>Local Emergency Operations Center</a:t>
            </a:r>
          </a:p>
          <a:p>
            <a:pPr algn="ctr"/>
            <a:r>
              <a:rPr lang="en-US" sz="500" dirty="0" smtClean="0">
                <a:latin typeface="Arial Narrow" pitchFamily="34" charset="0"/>
              </a:rPr>
              <a:t>(EOC)</a:t>
            </a:r>
            <a:endParaRPr lang="en-US" sz="500" dirty="0">
              <a:latin typeface="Arial Narrow" pitchFamily="34" charset="0"/>
            </a:endParaRPr>
          </a:p>
        </p:txBody>
      </p:sp>
      <p:sp>
        <p:nvSpPr>
          <p:cNvPr id="856" name="Explosion 1 855"/>
          <p:cNvSpPr/>
          <p:nvPr/>
        </p:nvSpPr>
        <p:spPr>
          <a:xfrm>
            <a:off x="40159" y="1181268"/>
            <a:ext cx="882758" cy="31929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600" dirty="0" smtClean="0">
                <a:latin typeface="Arial Narrow" pitchFamily="34" charset="0"/>
              </a:rPr>
              <a:t>Incident</a:t>
            </a:r>
            <a:endParaRPr lang="en-US" sz="600" dirty="0">
              <a:latin typeface="Arial Narrow" pitchFamily="34" charset="0"/>
            </a:endParaRPr>
          </a:p>
        </p:txBody>
      </p:sp>
      <p:cxnSp>
        <p:nvCxnSpPr>
          <p:cNvPr id="857" name="Straight Arrow Connector 856"/>
          <p:cNvCxnSpPr/>
          <p:nvPr/>
        </p:nvCxnSpPr>
        <p:spPr>
          <a:xfrm flipH="1" flipV="1">
            <a:off x="625423" y="1463720"/>
            <a:ext cx="136577" cy="196483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8" name="Straight Arrow Connector 857"/>
          <p:cNvCxnSpPr/>
          <p:nvPr/>
        </p:nvCxnSpPr>
        <p:spPr>
          <a:xfrm flipH="1" flipV="1">
            <a:off x="506205" y="1447801"/>
            <a:ext cx="119216" cy="172231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915583" y="2940396"/>
            <a:ext cx="1447800" cy="6058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State</a:t>
            </a:r>
          </a:p>
          <a:p>
            <a:pPr algn="ctr"/>
            <a:r>
              <a:rPr lang="en-US" sz="1200" dirty="0" smtClean="0"/>
              <a:t>(SEOC)</a:t>
            </a:r>
            <a:endParaRPr lang="en-US" sz="1200" dirty="0"/>
          </a:p>
        </p:txBody>
      </p:sp>
      <p:sp>
        <p:nvSpPr>
          <p:cNvPr id="576" name="Rounded Rectangle 575"/>
          <p:cNvSpPr/>
          <p:nvPr/>
        </p:nvSpPr>
        <p:spPr>
          <a:xfrm>
            <a:off x="5785712" y="2088054"/>
            <a:ext cx="745211" cy="24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latin typeface="Arial Narrow" pitchFamily="34" charset="0"/>
              </a:rPr>
              <a:t>Local Emergency Operations Center</a:t>
            </a:r>
          </a:p>
          <a:p>
            <a:pPr algn="ctr"/>
            <a:r>
              <a:rPr lang="en-US" sz="500" dirty="0" smtClean="0">
                <a:latin typeface="Arial Narrow" pitchFamily="34" charset="0"/>
              </a:rPr>
              <a:t>(EOC)</a:t>
            </a:r>
            <a:endParaRPr lang="en-US" sz="500" dirty="0">
              <a:latin typeface="Arial Narrow" pitchFamily="34" charset="0"/>
            </a:endParaRPr>
          </a:p>
        </p:txBody>
      </p:sp>
      <p:cxnSp>
        <p:nvCxnSpPr>
          <p:cNvPr id="921" name="Straight Arrow Connector 920"/>
          <p:cNvCxnSpPr/>
          <p:nvPr/>
        </p:nvCxnSpPr>
        <p:spPr>
          <a:xfrm flipV="1">
            <a:off x="5358540" y="1726461"/>
            <a:ext cx="2261460" cy="1267842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" name="Straight Arrow Connector 921"/>
          <p:cNvCxnSpPr>
            <a:endCxn id="830" idx="2"/>
          </p:cNvCxnSpPr>
          <p:nvPr/>
        </p:nvCxnSpPr>
        <p:spPr>
          <a:xfrm flipV="1">
            <a:off x="5423893" y="1715545"/>
            <a:ext cx="2373370" cy="135318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5" name="Rounded Rectangle 694"/>
          <p:cNvSpPr/>
          <p:nvPr/>
        </p:nvSpPr>
        <p:spPr>
          <a:xfrm>
            <a:off x="7348620" y="1881231"/>
            <a:ext cx="745211" cy="24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latin typeface="Arial Narrow" pitchFamily="34" charset="0"/>
              </a:rPr>
              <a:t>Local Emergency Operations Center</a:t>
            </a:r>
          </a:p>
          <a:p>
            <a:pPr algn="ctr"/>
            <a:r>
              <a:rPr lang="en-US" sz="500" dirty="0" smtClean="0">
                <a:latin typeface="Arial Narrow" pitchFamily="34" charset="0"/>
              </a:rPr>
              <a:t>(EOC)</a:t>
            </a:r>
            <a:endParaRPr lang="en-US" sz="5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77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47800" y="-152400"/>
            <a:ext cx="75438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r>
              <a:rPr lang="en-US" b="1" dirty="0" smtClean="0">
                <a:solidFill>
                  <a:schemeClr val="bg1"/>
                </a:solidFill>
              </a:rPr>
              <a:t>Issues Identified in April 27, 2011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r>
              <a:rPr lang="en-US" b="1" u="sng" dirty="0" smtClean="0"/>
              <a:t>Inconsistencies</a:t>
            </a:r>
            <a:r>
              <a:rPr lang="en-US" b="1" dirty="0" smtClean="0"/>
              <a:t> in County emergency </a:t>
            </a:r>
            <a:r>
              <a:rPr lang="en-US" b="1" dirty="0"/>
              <a:t>r</a:t>
            </a:r>
            <a:r>
              <a:rPr lang="en-US" b="1" dirty="0" smtClean="0"/>
              <a:t>esponse </a:t>
            </a:r>
            <a:r>
              <a:rPr lang="en-US" b="1" dirty="0"/>
              <a:t>s</a:t>
            </a:r>
            <a:r>
              <a:rPr lang="en-US" b="1" dirty="0" smtClean="0"/>
              <a:t>tructure (67 Counties; 67 different response/recovery structures)</a:t>
            </a:r>
          </a:p>
          <a:p>
            <a:r>
              <a:rPr lang="en-US" b="1" u="sng" dirty="0" smtClean="0"/>
              <a:t>Ineffective</a:t>
            </a:r>
            <a:r>
              <a:rPr lang="en-US" b="1" dirty="0" smtClean="0"/>
              <a:t> State “field” emergency response/recovery structure.</a:t>
            </a:r>
          </a:p>
          <a:p>
            <a:r>
              <a:rPr lang="en-US" b="1" u="sng" dirty="0" smtClean="0"/>
              <a:t>Ineffective</a:t>
            </a:r>
            <a:r>
              <a:rPr lang="en-US" b="1" dirty="0" smtClean="0"/>
              <a:t>  State emergency response/recovery “field operations”,  span of control, and situation awareness</a:t>
            </a:r>
            <a:r>
              <a:rPr lang="en-US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01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2390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Recommendations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4000" b="1" dirty="0" smtClean="0"/>
              <a:t>Establish Governor’s Standing Priorities</a:t>
            </a:r>
          </a:p>
          <a:p>
            <a:r>
              <a:rPr lang="en-US" sz="4000" b="1" dirty="0" smtClean="0"/>
              <a:t>Establishment of State Field </a:t>
            </a:r>
            <a:r>
              <a:rPr lang="en-US" sz="4000" b="1" dirty="0"/>
              <a:t>Operations Branch (FOB</a:t>
            </a:r>
            <a:r>
              <a:rPr lang="en-US" sz="4000" b="1" dirty="0" smtClean="0"/>
              <a:t>)</a:t>
            </a:r>
            <a:endParaRPr lang="en-US" sz="4000" b="1" dirty="0"/>
          </a:p>
          <a:p>
            <a:r>
              <a:rPr lang="en-US" sz="4000" b="1" dirty="0" smtClean="0"/>
              <a:t>Establishment </a:t>
            </a:r>
            <a:r>
              <a:rPr lang="en-US" sz="4000" b="1" dirty="0"/>
              <a:t>of </a:t>
            </a:r>
            <a:r>
              <a:rPr lang="en-US" sz="4000" b="1" dirty="0" smtClean="0"/>
              <a:t>Emergency Management Divisions (DIV) </a:t>
            </a:r>
          </a:p>
          <a:p>
            <a:r>
              <a:rPr lang="en-US" sz="4000" b="1" dirty="0" smtClean="0"/>
              <a:t>Recommendations approved by Governor Bentley</a:t>
            </a:r>
            <a:r>
              <a:rPr lang="en-US" sz="4000" b="1" dirty="0"/>
              <a:t> </a:t>
            </a:r>
            <a:r>
              <a:rPr lang="en-US" sz="4000" b="1" dirty="0" smtClean="0"/>
              <a:t>(May 2013)</a:t>
            </a:r>
          </a:p>
          <a:p>
            <a:r>
              <a:rPr lang="en-US" sz="4000" b="1" dirty="0" smtClean="0"/>
              <a:t>Annex to the State Emergency Operations Plan (Annex K)</a:t>
            </a:r>
          </a:p>
        </p:txBody>
      </p:sp>
    </p:spTree>
    <p:extLst>
      <p:ext uri="{BB962C8B-B14F-4D97-AF65-F5344CB8AC3E}">
        <p14:creationId xmlns:p14="http://schemas.microsoft.com/office/powerpoint/2010/main" val="91093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MA 2011 agency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89B88E5E1D504192DBA93BAAFE7866" ma:contentTypeVersion="1" ma:contentTypeDescription="Create a new document." ma:contentTypeScope="" ma:versionID="ac6ae8f366e10507c53877d55fbc623d">
  <xsd:schema xmlns:xsd="http://www.w3.org/2001/XMLSchema" xmlns:xs="http://www.w3.org/2001/XMLSchema" xmlns:p="http://schemas.microsoft.com/office/2006/metadata/properties" xmlns:ns3="4b0904e5-7428-4c17-ab2a-00a15f21a68d" targetNamespace="http://schemas.microsoft.com/office/2006/metadata/properties" ma:root="true" ma:fieldsID="bd7c17ce26619b28990175cac123e497" ns3:_="">
    <xsd:import namespace="4b0904e5-7428-4c17-ab2a-00a15f21a68d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904e5-7428-4c17-ab2a-00a15f21a68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F9E7D0-62F5-4DF4-8475-416A9A4E5D13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terms/"/>
    <ds:schemaRef ds:uri="http://purl.org/dc/elements/1.1/"/>
    <ds:schemaRef ds:uri="4b0904e5-7428-4c17-ab2a-00a15f21a68d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74911FF-76ED-4983-B6D8-6201022A86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B4E36D-835B-4E0A-B75F-02BF1C439D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0904e5-7428-4c17-ab2a-00a15f21a6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AEMA 2011 agency template</Template>
  <TotalTime>2048</TotalTime>
  <Words>2051</Words>
  <Application>Microsoft Office PowerPoint</Application>
  <PresentationFormat>On-screen Show (4:3)</PresentationFormat>
  <Paragraphs>580</Paragraphs>
  <Slides>27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 Black</vt:lpstr>
      <vt:lpstr>Arial Narrow</vt:lpstr>
      <vt:lpstr>Calibri</vt:lpstr>
      <vt:lpstr>Garamond</vt:lpstr>
      <vt:lpstr>Times New Roman</vt:lpstr>
      <vt:lpstr>AEMA 2011 agency template</vt:lpstr>
      <vt:lpstr>Acrobat Document</vt:lpstr>
      <vt:lpstr>  ALABAMA  EMERGENCY MANAGEMENT  DIVISIONS  </vt:lpstr>
      <vt:lpstr>PowerPoint Presentation</vt:lpstr>
      <vt:lpstr> Authorities for disaster response/recovery </vt:lpstr>
      <vt:lpstr>Pre 2011 Alabama Emergency Response Model (Single Incident)</vt:lpstr>
      <vt:lpstr>PowerPoint Presentation</vt:lpstr>
      <vt:lpstr>  Alabama Emergency Response Model (April 27, 2011)</vt:lpstr>
      <vt:lpstr>PowerPoint Presentation</vt:lpstr>
      <vt:lpstr>  Issues Identified in April 27, 2011</vt:lpstr>
      <vt:lpstr>Recommendations  </vt:lpstr>
      <vt:lpstr>Standing Priorities</vt:lpstr>
      <vt:lpstr>Division Mission Statement</vt:lpstr>
      <vt:lpstr>Division (DIV) Purpose</vt:lpstr>
      <vt:lpstr>Division Responsibilities</vt:lpstr>
      <vt:lpstr>Division (DIV) Initial Staffing</vt:lpstr>
      <vt:lpstr>AEMA Division Org Chart</vt:lpstr>
      <vt:lpstr>Division Coordinator (DIVC)</vt:lpstr>
      <vt:lpstr>Division ESF Coordinator</vt:lpstr>
      <vt:lpstr>Division Mission Ready (Activated)</vt:lpstr>
      <vt:lpstr>ALABAMA EMERGENCY MANAGEMENT DIVISIONS</vt:lpstr>
      <vt:lpstr>  Alabama Response Model for Expanding Incidents</vt:lpstr>
      <vt:lpstr>Standing Priorities</vt:lpstr>
      <vt:lpstr>SINGLE INCIDENTS MODEL</vt:lpstr>
      <vt:lpstr>PowerPoint Presentation</vt:lpstr>
      <vt:lpstr>EXPANDING INCIDENTS MODEL</vt:lpstr>
      <vt:lpstr>PowerPoint Presentation</vt:lpstr>
      <vt:lpstr>Unified Response</vt:lpstr>
      <vt:lpstr>  QUESTIONS 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Sheldon Hutcherson</dc:creator>
  <cp:lastModifiedBy>Acca User</cp:lastModifiedBy>
  <cp:revision>141</cp:revision>
  <cp:lastPrinted>2014-03-27T19:19:09Z</cp:lastPrinted>
  <dcterms:created xsi:type="dcterms:W3CDTF">2011-08-24T12:58:10Z</dcterms:created>
  <dcterms:modified xsi:type="dcterms:W3CDTF">2015-08-20T13:29:43Z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0x0101003089B88E5E1D504192DBA93BAAFE7866</vt:lpwstr>
  </property>
</Properties>
</file>