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88" r:id="rId3"/>
    <p:sldId id="289" r:id="rId4"/>
    <p:sldId id="281" r:id="rId5"/>
    <p:sldId id="282" r:id="rId6"/>
    <p:sldId id="258" r:id="rId7"/>
    <p:sldId id="270" r:id="rId8"/>
    <p:sldId id="271" r:id="rId9"/>
    <p:sldId id="279" r:id="rId10"/>
    <p:sldId id="259" r:id="rId11"/>
    <p:sldId id="272" r:id="rId12"/>
    <p:sldId id="265" r:id="rId13"/>
    <p:sldId id="266" r:id="rId14"/>
    <p:sldId id="263" r:id="rId15"/>
    <p:sldId id="275" r:id="rId16"/>
    <p:sldId id="269" r:id="rId17"/>
    <p:sldId id="268" r:id="rId18"/>
    <p:sldId id="277" r:id="rId19"/>
    <p:sldId id="260" r:id="rId20"/>
    <p:sldId id="273" r:id="rId21"/>
    <p:sldId id="291" r:id="rId22"/>
    <p:sldId id="264" r:id="rId23"/>
    <p:sldId id="292" r:id="rId24"/>
    <p:sldId id="293" r:id="rId25"/>
    <p:sldId id="295" r:id="rId26"/>
    <p:sldId id="276" r:id="rId27"/>
    <p:sldId id="285" r:id="rId28"/>
    <p:sldId id="283" r:id="rId29"/>
    <p:sldId id="274" r:id="rId30"/>
    <p:sldId id="28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70" autoAdjust="0"/>
  </p:normalViewPr>
  <p:slideViewPr>
    <p:cSldViewPr>
      <p:cViewPr varScale="1">
        <p:scale>
          <a:sx n="81" d="100"/>
          <a:sy n="81" d="100"/>
        </p:scale>
        <p:origin x="72" y="276"/>
      </p:cViewPr>
      <p:guideLst>
        <p:guide orient="horz" pos="2160"/>
        <p:guide pos="2880"/>
      </p:guideLst>
    </p:cSldViewPr>
  </p:slideViewPr>
  <p:outlineViewPr>
    <p:cViewPr>
      <p:scale>
        <a:sx n="33" d="100"/>
        <a:sy n="33" d="100"/>
      </p:scale>
      <p:origin x="0" y="-18888"/>
    </p:cViewPr>
  </p:outlineViewPr>
  <p:notesTextViewPr>
    <p:cViewPr>
      <p:scale>
        <a:sx n="100" d="100"/>
        <a:sy n="100" d="100"/>
      </p:scale>
      <p:origin x="0" y="0"/>
    </p:cViewPr>
  </p:notesTextViewPr>
  <p:sorterViewPr>
    <p:cViewPr>
      <p:scale>
        <a:sx n="100" d="100"/>
        <a:sy n="100" d="100"/>
      </p:scale>
      <p:origin x="0" y="-6396"/>
    </p:cViewPr>
  </p:sorterViewPr>
  <p:notesViewPr>
    <p:cSldViewPr>
      <p:cViewPr varScale="1">
        <p:scale>
          <a:sx n="79" d="100"/>
          <a:sy n="79" d="100"/>
        </p:scale>
        <p:origin x="196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4E999FD-26A8-4439-80D9-88FC64F4FD3F}" type="datetimeFigureOut">
              <a:rPr lang="en-US" smtClean="0"/>
              <a:pPr/>
              <a:t>8/19/2015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4A5369D-98A2-4D2C-82E1-0B3D28D6F21E}" type="slidenum">
              <a:rPr lang="en-US" smtClean="0"/>
              <a:pPr/>
              <a:t>‹#›</a:t>
            </a:fld>
            <a:endParaRPr lang="en-US"/>
          </a:p>
        </p:txBody>
      </p:sp>
    </p:spTree>
    <p:extLst>
      <p:ext uri="{BB962C8B-B14F-4D97-AF65-F5344CB8AC3E}">
        <p14:creationId xmlns:p14="http://schemas.microsoft.com/office/powerpoint/2010/main" val="15744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1</a:t>
            </a:fld>
            <a:endParaRPr lang="en-US"/>
          </a:p>
        </p:txBody>
      </p:sp>
    </p:spTree>
    <p:extLst>
      <p:ext uri="{BB962C8B-B14F-4D97-AF65-F5344CB8AC3E}">
        <p14:creationId xmlns:p14="http://schemas.microsoft.com/office/powerpoint/2010/main" val="3548806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Essentially,</a:t>
            </a:r>
            <a:r>
              <a:rPr lang="en-US" baseline="0" dirty="0" smtClean="0"/>
              <a:t> we you are considering force account, you are compensating the contractor for basically his costs in the work.  His costs, per specs, include the labor, materials, equipment, bonds, taxes, insurance, administrative allowances and a fair profit.</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10</a:t>
            </a:fld>
            <a:endParaRPr lang="en-US"/>
          </a:p>
        </p:txBody>
      </p:sp>
    </p:spTree>
    <p:extLst>
      <p:ext uri="{BB962C8B-B14F-4D97-AF65-F5344CB8AC3E}">
        <p14:creationId xmlns:p14="http://schemas.microsoft.com/office/powerpoint/2010/main" val="417800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a:t>
            </a:r>
            <a:r>
              <a:rPr lang="en-US" baseline="0" dirty="0" smtClean="0"/>
              <a:t> changes to section 109.04 became effective April this year.  Those changes include the following:</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11</a:t>
            </a:fld>
            <a:endParaRPr lang="en-US"/>
          </a:p>
        </p:txBody>
      </p:sp>
    </p:spTree>
    <p:extLst>
      <p:ext uri="{BB962C8B-B14F-4D97-AF65-F5344CB8AC3E}">
        <p14:creationId xmlns:p14="http://schemas.microsoft.com/office/powerpoint/2010/main" val="306341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heartbeat of a force account is the Daily Work Report.  This is the main tracking document</a:t>
            </a:r>
            <a:r>
              <a:rPr lang="en-US" baseline="0" dirty="0" smtClean="0"/>
              <a:t> of the force account, where it is imperative that correct information is obtained and recorded is the Daily Work Report.  Information including project number, contractor, station of work and description of work </a:t>
            </a:r>
            <a:r>
              <a:rPr lang="en-US" baseline="0" dirty="0" err="1" smtClean="0"/>
              <a:t>occuring</a:t>
            </a:r>
            <a:r>
              <a:rPr lang="en-US" baseline="0" dirty="0" smtClean="0"/>
              <a:t> helps to ensure costs are not double paid and ensures better accounting for the project</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12</a:t>
            </a:fld>
            <a:endParaRPr lang="en-US"/>
          </a:p>
        </p:txBody>
      </p:sp>
    </p:spTree>
    <p:extLst>
      <p:ext uri="{BB962C8B-B14F-4D97-AF65-F5344CB8AC3E}">
        <p14:creationId xmlns:p14="http://schemas.microsoft.com/office/powerpoint/2010/main" val="215104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13</a:t>
            </a:fld>
            <a:endParaRPr lang="en-US"/>
          </a:p>
        </p:txBody>
      </p:sp>
    </p:spTree>
    <p:extLst>
      <p:ext uri="{BB962C8B-B14F-4D97-AF65-F5344CB8AC3E}">
        <p14:creationId xmlns:p14="http://schemas.microsoft.com/office/powerpoint/2010/main" val="35076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A5369D-98A2-4D2C-82E1-0B3D28D6F21E}" type="slidenum">
              <a:rPr lang="en-US" smtClean="0"/>
              <a:pPr/>
              <a:t>14</a:t>
            </a:fld>
            <a:endParaRPr lang="en-US"/>
          </a:p>
        </p:txBody>
      </p:sp>
    </p:spTree>
    <p:extLst>
      <p:ext uri="{BB962C8B-B14F-4D97-AF65-F5344CB8AC3E}">
        <p14:creationId xmlns:p14="http://schemas.microsoft.com/office/powerpoint/2010/main" val="32346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daily work report has a signature line where ALDOT and the contractor should sign, which acknowledges</a:t>
            </a:r>
            <a:r>
              <a:rPr lang="en-US" baseline="0" dirty="0" smtClean="0"/>
              <a:t> agreement between both parties regarding operating hours, standby time, equipment onsite and personnel as well</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15</a:t>
            </a:fld>
            <a:endParaRPr lang="en-US"/>
          </a:p>
        </p:txBody>
      </p:sp>
    </p:spTree>
    <p:extLst>
      <p:ext uri="{BB962C8B-B14F-4D97-AF65-F5344CB8AC3E}">
        <p14:creationId xmlns:p14="http://schemas.microsoft.com/office/powerpoint/2010/main" val="407809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have daily reports </a:t>
            </a:r>
            <a:r>
              <a:rPr lang="en-US" dirty="0" err="1" smtClean="0"/>
              <a:t>coverd</a:t>
            </a:r>
            <a:r>
              <a:rPr lang="en-US" dirty="0" smtClean="0"/>
              <a:t>, Remainder</a:t>
            </a:r>
            <a:r>
              <a:rPr lang="en-US" baseline="0" dirty="0" smtClean="0"/>
              <a:t> is essentially a lot of summarizing.  Going through the daily work reports and transposing that information into the summary sheets.  For us, it is an excel file that once plugged in, automatically populates the other fields in the work book, which reduces errors.  Summary sheets that are a part of the package include summaries for labor, equipment.  </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16</a:t>
            </a:fld>
            <a:endParaRPr lang="en-US"/>
          </a:p>
        </p:txBody>
      </p:sp>
    </p:spTree>
    <p:extLst>
      <p:ext uri="{BB962C8B-B14F-4D97-AF65-F5344CB8AC3E}">
        <p14:creationId xmlns:p14="http://schemas.microsoft.com/office/powerpoint/2010/main" val="415856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Worksheet for compiling</a:t>
            </a:r>
            <a:r>
              <a:rPr lang="en-US" baseline="0" dirty="0" smtClean="0"/>
              <a:t> non-rented equipment.  Accurate descriptions of the equipment is so important as years, models and especially features affect the pricing very differently.  Each piece of equipment is adjusted based on the regional factors and rate factors to derive a usable operating and standby rate.  Standby factor is listed as .50</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17</a:t>
            </a:fld>
            <a:endParaRPr lang="en-US"/>
          </a:p>
        </p:txBody>
      </p:sp>
    </p:spTree>
    <p:extLst>
      <p:ext uri="{BB962C8B-B14F-4D97-AF65-F5344CB8AC3E}">
        <p14:creationId xmlns:p14="http://schemas.microsoft.com/office/powerpoint/2010/main" val="2313952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A5369D-98A2-4D2C-82E1-0B3D28D6F21E}" type="slidenum">
              <a:rPr lang="en-US" smtClean="0"/>
              <a:pPr/>
              <a:t>18</a:t>
            </a:fld>
            <a:endParaRPr lang="en-US"/>
          </a:p>
        </p:txBody>
      </p:sp>
    </p:spTree>
    <p:extLst>
      <p:ext uri="{BB962C8B-B14F-4D97-AF65-F5344CB8AC3E}">
        <p14:creationId xmlns:p14="http://schemas.microsoft.com/office/powerpoint/2010/main" val="841399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Professional</a:t>
            </a:r>
            <a:r>
              <a:rPr lang="en-US" baseline="0" dirty="0" smtClean="0"/>
              <a:t> services summary as well as a material summary.  Example would be performing video inspection of pipe.  Material summary totals all material invoices along with amounts, which include freight charges and tax</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19</a:t>
            </a:fld>
            <a:endParaRPr lang="en-US"/>
          </a:p>
        </p:txBody>
      </p:sp>
    </p:spTree>
    <p:extLst>
      <p:ext uri="{BB962C8B-B14F-4D97-AF65-F5344CB8AC3E}">
        <p14:creationId xmlns:p14="http://schemas.microsoft.com/office/powerpoint/2010/main" val="3371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talk to some</a:t>
            </a:r>
            <a:r>
              <a:rPr lang="en-US" baseline="0" dirty="0" smtClean="0"/>
              <a:t> local agencies like yourselves and ask them about force account, this is typically the look I get</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2</a:t>
            </a:fld>
            <a:endParaRPr lang="en-US"/>
          </a:p>
        </p:txBody>
      </p:sp>
    </p:spTree>
    <p:extLst>
      <p:ext uri="{BB962C8B-B14F-4D97-AF65-F5344CB8AC3E}">
        <p14:creationId xmlns:p14="http://schemas.microsoft.com/office/powerpoint/2010/main" val="863002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Forms C-1A</a:t>
            </a:r>
            <a:r>
              <a:rPr lang="en-US" baseline="0" dirty="0" smtClean="0"/>
              <a:t> &amp; C-1B. Summary of entire force account.  Administrative allowance, insurance, taxes, bonds, gross receipts.  Overall it is a self </a:t>
            </a:r>
            <a:r>
              <a:rPr lang="en-US" baseline="0" dirty="0" err="1" smtClean="0"/>
              <a:t>calcuating</a:t>
            </a:r>
            <a:r>
              <a:rPr lang="en-US" baseline="0" dirty="0" smtClean="0"/>
              <a:t> spreadsheet for most part</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20</a:t>
            </a:fld>
            <a:endParaRPr lang="en-US"/>
          </a:p>
        </p:txBody>
      </p:sp>
    </p:spTree>
    <p:extLst>
      <p:ext uri="{BB962C8B-B14F-4D97-AF65-F5344CB8AC3E}">
        <p14:creationId xmlns:p14="http://schemas.microsoft.com/office/powerpoint/2010/main" val="471058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Forms C-1A</a:t>
            </a:r>
            <a:r>
              <a:rPr lang="en-US" baseline="0" dirty="0" smtClean="0"/>
              <a:t> &amp; C-1B. Summary of entire force account.  Administrative allowance, insurance, taxes, bonds, gross receipts.  Overall it is a self </a:t>
            </a:r>
            <a:r>
              <a:rPr lang="en-US" baseline="0" dirty="0" err="1" smtClean="0"/>
              <a:t>calcuating</a:t>
            </a:r>
            <a:r>
              <a:rPr lang="en-US" baseline="0" dirty="0" smtClean="0"/>
              <a:t> spreadsheet for most part</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21</a:t>
            </a:fld>
            <a:endParaRPr lang="en-US"/>
          </a:p>
        </p:txBody>
      </p:sp>
    </p:spTree>
    <p:extLst>
      <p:ext uri="{BB962C8B-B14F-4D97-AF65-F5344CB8AC3E}">
        <p14:creationId xmlns:p14="http://schemas.microsoft.com/office/powerpoint/2010/main" val="58631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example is having to perform</a:t>
            </a:r>
            <a:r>
              <a:rPr lang="en-US" baseline="0" dirty="0" smtClean="0"/>
              <a:t> multiple partial inlet construction with varying dimensions/sizes and tracking the first 2 or so to help establish a price for the work</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22</a:t>
            </a:fld>
            <a:endParaRPr lang="en-US"/>
          </a:p>
        </p:txBody>
      </p:sp>
    </p:spTree>
    <p:extLst>
      <p:ext uri="{BB962C8B-B14F-4D97-AF65-F5344CB8AC3E}">
        <p14:creationId xmlns:p14="http://schemas.microsoft.com/office/powerpoint/2010/main" val="599571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Nightime</a:t>
            </a:r>
            <a:r>
              <a:rPr lang="en-US" dirty="0" smtClean="0"/>
              <a:t> resurfacing of a 2 lane roadway.  This is just one example but there are numerous other</a:t>
            </a:r>
            <a:r>
              <a:rPr lang="en-US" baseline="0" dirty="0" smtClean="0"/>
              <a:t> situations that you can utilize this same method for not only extra work but in verification of pricing</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23</a:t>
            </a:fld>
            <a:endParaRPr lang="en-US"/>
          </a:p>
        </p:txBody>
      </p:sp>
    </p:spTree>
    <p:extLst>
      <p:ext uri="{BB962C8B-B14F-4D97-AF65-F5344CB8AC3E}">
        <p14:creationId xmlns:p14="http://schemas.microsoft.com/office/powerpoint/2010/main" val="95165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good news, </a:t>
            </a:r>
            <a:r>
              <a:rPr lang="en-US" dirty="0" err="1" smtClean="0"/>
              <a:t>kinda</a:t>
            </a:r>
            <a:r>
              <a:rPr lang="en-US" dirty="0" smtClean="0"/>
              <a:t> I suppose.  The contractor is the one who puts these</a:t>
            </a:r>
            <a:r>
              <a:rPr lang="en-US" baseline="0" dirty="0" smtClean="0"/>
              <a:t> force account packages together when it is a true force account.  The bad news is…the contractor is the one who puts these force account packages together</a:t>
            </a:r>
          </a:p>
          <a:p>
            <a:endParaRPr lang="en-US" baseline="0" dirty="0" smtClean="0"/>
          </a:p>
          <a:p>
            <a:r>
              <a:rPr lang="en-US" baseline="0" dirty="0" smtClean="0"/>
              <a:t>Bear in mind, some of these contractors are professionals at it; some are not.  So it is important that you as the agency know how to compile this information as well. And each line has to be gone through and the math checked for accuracy; make sure a formula in excel calculates correctly, etc... </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24</a:t>
            </a:fld>
            <a:endParaRPr lang="en-US"/>
          </a:p>
        </p:txBody>
      </p:sp>
    </p:spTree>
    <p:extLst>
      <p:ext uri="{BB962C8B-B14F-4D97-AF65-F5344CB8AC3E}">
        <p14:creationId xmlns:p14="http://schemas.microsoft.com/office/powerpoint/2010/main" val="4240766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of all the contractor is to submit some letter</a:t>
            </a:r>
            <a:r>
              <a:rPr lang="en-US" baseline="0" dirty="0" smtClean="0"/>
              <a:t> or email asking to track under force account.  The local agency is then required to obtain concurrence from Oversight </a:t>
            </a:r>
            <a:r>
              <a:rPr lang="en-US" baseline="0" dirty="0" err="1" smtClean="0"/>
              <a:t>Agancy</a:t>
            </a:r>
            <a:r>
              <a:rPr lang="en-US" baseline="0" dirty="0" smtClean="0"/>
              <a:t> prior to work occurring on the project.  </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25</a:t>
            </a:fld>
            <a:endParaRPr lang="en-US"/>
          </a:p>
        </p:txBody>
      </p:sp>
    </p:spTree>
    <p:extLst>
      <p:ext uri="{BB962C8B-B14F-4D97-AF65-F5344CB8AC3E}">
        <p14:creationId xmlns:p14="http://schemas.microsoft.com/office/powerpoint/2010/main" val="3422854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t>At the time the force account is approved, an initial meeting should be held &amp; </a:t>
            </a:r>
            <a:r>
              <a:rPr lang="en-US" baseline="0" dirty="0" smtClean="0"/>
              <a:t>several things should be discussed- establish normal working times; is overtime approved?  </a:t>
            </a:r>
            <a:endParaRPr lang="en-US" dirty="0" smtClean="0"/>
          </a:p>
          <a:p>
            <a:pPr defTabSz="931774"/>
            <a:endParaRPr lang="en-US" dirty="0" smtClean="0"/>
          </a:p>
          <a:p>
            <a:pPr defTabSz="931774"/>
            <a:r>
              <a:rPr lang="en-US" dirty="0" smtClean="0"/>
              <a:t>Afterwards,</a:t>
            </a:r>
            <a:r>
              <a:rPr lang="en-US" baseline="0" dirty="0" smtClean="0"/>
              <a:t> good practice to hold r</a:t>
            </a:r>
            <a:r>
              <a:rPr lang="en-US" dirty="0" smtClean="0"/>
              <a:t>egular</a:t>
            </a:r>
            <a:r>
              <a:rPr lang="en-US" baseline="0" dirty="0" smtClean="0"/>
              <a:t> weekly or even daily meetings should be held to discuss the contractors schedule for the day, week; to discuss equipment, manpower and resources that are to be put on force account and to help be accountable to the work taking place At that time, </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26</a:t>
            </a:fld>
            <a:endParaRPr lang="en-US"/>
          </a:p>
        </p:txBody>
      </p:sp>
    </p:spTree>
    <p:extLst>
      <p:ext uri="{BB962C8B-B14F-4D97-AF65-F5344CB8AC3E}">
        <p14:creationId xmlns:p14="http://schemas.microsoft.com/office/powerpoint/2010/main" val="1540678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absolutely</a:t>
            </a:r>
            <a:r>
              <a:rPr lang="en-US" baseline="0" dirty="0" smtClean="0"/>
              <a:t> essential when it comes to consolidating hours and verifying that the contractor actual worked when he said he did.  That inspector covering the work is the most important tool your agency has on the jobsite at that time.  His records </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27</a:t>
            </a:fld>
            <a:endParaRPr lang="en-US"/>
          </a:p>
        </p:txBody>
      </p:sp>
    </p:spTree>
    <p:extLst>
      <p:ext uri="{BB962C8B-B14F-4D97-AF65-F5344CB8AC3E}">
        <p14:creationId xmlns:p14="http://schemas.microsoft.com/office/powerpoint/2010/main" val="3877690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hardest things to do is reconcile daily work report time after it is all said and done.  To prevent that, </a:t>
            </a:r>
            <a:r>
              <a:rPr lang="en-US" dirty="0" smtClean="0"/>
              <a:t>Every daily work report has a signature line where ALDOT and the contractor required to sign, which acknowledges</a:t>
            </a:r>
            <a:r>
              <a:rPr lang="en-US" baseline="0" dirty="0" smtClean="0"/>
              <a:t> agreement between both parties regarding operating hours, standby time, equipment onsite and personnel as well.  It is a simple requirement but makes like so much easier</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28</a:t>
            </a:fld>
            <a:endParaRPr lang="en-US"/>
          </a:p>
        </p:txBody>
      </p:sp>
    </p:spTree>
    <p:extLst>
      <p:ext uri="{BB962C8B-B14F-4D97-AF65-F5344CB8AC3E}">
        <p14:creationId xmlns:p14="http://schemas.microsoft.com/office/powerpoint/2010/main" val="4217383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A5369D-98A2-4D2C-82E1-0B3D28D6F21E}" type="slidenum">
              <a:rPr lang="en-US" smtClean="0"/>
              <a:pPr/>
              <a:t>29</a:t>
            </a:fld>
            <a:endParaRPr lang="en-US"/>
          </a:p>
        </p:txBody>
      </p:sp>
    </p:spTree>
    <p:extLst>
      <p:ext uri="{BB962C8B-B14F-4D97-AF65-F5344CB8AC3E}">
        <p14:creationId xmlns:p14="http://schemas.microsoft.com/office/powerpoint/2010/main" val="231149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Why?  Because , lets be realistic.  You probably</a:t>
            </a:r>
            <a:r>
              <a:rPr lang="en-US" baseline="0" dirty="0" smtClean="0"/>
              <a:t> don’t do many of them that often and it is perceived to be so much paperwork involved that frankly it isn’t worth your time.  Then you have to consider deciphering the specs and how to pay for it…it can be overwhelming</a:t>
            </a:r>
            <a:endParaRPr lang="en-US" dirty="0" smtClean="0"/>
          </a:p>
          <a:p>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3</a:t>
            </a:fld>
            <a:endParaRPr lang="en-US"/>
          </a:p>
        </p:txBody>
      </p:sp>
    </p:spTree>
    <p:extLst>
      <p:ext uri="{BB962C8B-B14F-4D97-AF65-F5344CB8AC3E}">
        <p14:creationId xmlns:p14="http://schemas.microsoft.com/office/powerpoint/2010/main" val="538331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closing, force account</a:t>
            </a:r>
            <a:r>
              <a:rPr lang="en-US" baseline="0" dirty="0" smtClean="0"/>
              <a:t> is in fact a useful tool.  It helps ensure that the contractor costs are covered and he doesn’t get hurt and it ensures that the Agency is paying a fair price for the work.  Both contractor and agency are made whole.</a:t>
            </a:r>
          </a:p>
          <a:p>
            <a:endParaRPr lang="en-US" baseline="0" dirty="0" smtClean="0"/>
          </a:p>
          <a:p>
            <a:r>
              <a:rPr lang="en-US" baseline="0" dirty="0" smtClean="0"/>
              <a:t>Can it be a pain?  Yes.  Does it utilize your time and resources?  Yes. </a:t>
            </a:r>
          </a:p>
          <a:p>
            <a:endParaRPr lang="en-US" baseline="0" dirty="0" smtClean="0"/>
          </a:p>
          <a:p>
            <a:r>
              <a:rPr lang="en-US" baseline="0" dirty="0" smtClean="0"/>
              <a:t>But it is an effective and accepted method of performing work on state and federal aid projects as long as the proper procedures and requirements are followed.  </a:t>
            </a:r>
          </a:p>
          <a:p>
            <a:endParaRPr lang="en-US" baseline="0" dirty="0" smtClean="0"/>
          </a:p>
          <a:p>
            <a:r>
              <a:rPr lang="en-US" baseline="0" dirty="0" smtClean="0"/>
              <a:t>Thank you.</a:t>
            </a:r>
          </a:p>
        </p:txBody>
      </p:sp>
      <p:sp>
        <p:nvSpPr>
          <p:cNvPr id="4" name="Slide Number Placeholder 3"/>
          <p:cNvSpPr>
            <a:spLocks noGrp="1"/>
          </p:cNvSpPr>
          <p:nvPr>
            <p:ph type="sldNum" sz="quarter" idx="10"/>
          </p:nvPr>
        </p:nvSpPr>
        <p:spPr/>
        <p:txBody>
          <a:bodyPr/>
          <a:lstStyle/>
          <a:p>
            <a:fld id="{24A5369D-98A2-4D2C-82E1-0B3D28D6F21E}" type="slidenum">
              <a:rPr lang="en-US" smtClean="0"/>
              <a:pPr/>
              <a:t>30</a:t>
            </a:fld>
            <a:endParaRPr lang="en-US"/>
          </a:p>
        </p:txBody>
      </p:sp>
    </p:spTree>
    <p:extLst>
      <p:ext uri="{BB962C8B-B14F-4D97-AF65-F5344CB8AC3E}">
        <p14:creationId xmlns:p14="http://schemas.microsoft.com/office/powerpoint/2010/main" val="73896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Normal</a:t>
            </a:r>
            <a:r>
              <a:rPr lang="en-US" baseline="0" dirty="0" smtClean="0"/>
              <a:t> operations aren’t always as it appears and occasionally something unique and interesting confines or restrains from constructing items of work using normal operations and equipment</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4</a:t>
            </a:fld>
            <a:endParaRPr lang="en-US"/>
          </a:p>
        </p:txBody>
      </p:sp>
    </p:spTree>
    <p:extLst>
      <p:ext uri="{BB962C8B-B14F-4D97-AF65-F5344CB8AC3E}">
        <p14:creationId xmlns:p14="http://schemas.microsoft.com/office/powerpoint/2010/main" val="41398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a:t>
            </a:r>
            <a:r>
              <a:rPr lang="en-US" baseline="0" dirty="0" smtClean="0"/>
              <a:t>  Laying 48” storm drain pipe with a crane due to existing bridge footings that were in conflict and a restriction by the RR that no large equipment could be in the vicinity of the tracks</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5</a:t>
            </a:fld>
            <a:endParaRPr lang="en-US"/>
          </a:p>
        </p:txBody>
      </p:sp>
    </p:spTree>
    <p:extLst>
      <p:ext uri="{BB962C8B-B14F-4D97-AF65-F5344CB8AC3E}">
        <p14:creationId xmlns:p14="http://schemas.microsoft.com/office/powerpoint/2010/main" val="55280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these cases and many others, this work is accomplished and the contractor is compensated under</a:t>
            </a:r>
            <a:r>
              <a:rPr lang="en-US" baseline="0" dirty="0" smtClean="0"/>
              <a:t> force account.  </a:t>
            </a:r>
            <a:r>
              <a:rPr lang="en-US" dirty="0" smtClean="0"/>
              <a:t>Force account used on projects</a:t>
            </a:r>
            <a:r>
              <a:rPr lang="en-US" baseline="0" dirty="0" smtClean="0"/>
              <a:t> when extra work is encountered and deemed not a part of the original scope of work.  In addition, this is used when pricing cannot be negotiated between both the owner and the contractor.  Payment for such work is defined in the Standard Specifications under Section 109.04</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6</a:t>
            </a:fld>
            <a:endParaRPr lang="en-US"/>
          </a:p>
        </p:txBody>
      </p:sp>
    </p:spTree>
    <p:extLst>
      <p:ext uri="{BB962C8B-B14F-4D97-AF65-F5344CB8AC3E}">
        <p14:creationId xmlns:p14="http://schemas.microsoft.com/office/powerpoint/2010/main" val="206194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48” force main sewer in conflict with roadway drainage.  Same project overhead……ATRIP</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7</a:t>
            </a:fld>
            <a:endParaRPr lang="en-US"/>
          </a:p>
        </p:txBody>
      </p:sp>
    </p:spTree>
    <p:extLst>
      <p:ext uri="{BB962C8B-B14F-4D97-AF65-F5344CB8AC3E}">
        <p14:creationId xmlns:p14="http://schemas.microsoft.com/office/powerpoint/2010/main" val="396862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Hurricane Ivan and Delta Bridge repair</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8</a:t>
            </a:fld>
            <a:endParaRPr lang="en-US"/>
          </a:p>
        </p:txBody>
      </p:sp>
    </p:spTree>
    <p:extLst>
      <p:ext uri="{BB962C8B-B14F-4D97-AF65-F5344CB8AC3E}">
        <p14:creationId xmlns:p14="http://schemas.microsoft.com/office/powerpoint/2010/main" val="542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Torsion wings required for signal pole foundation- lack/no</a:t>
            </a:r>
            <a:r>
              <a:rPr lang="en-US" baseline="0" dirty="0" smtClean="0"/>
              <a:t> bid history, each foundation is a little different size, depth, etc.. based on the </a:t>
            </a:r>
            <a:r>
              <a:rPr lang="en-US" baseline="0" dirty="0" err="1" smtClean="0"/>
              <a:t>geotech’s</a:t>
            </a:r>
            <a:r>
              <a:rPr lang="en-US" baseline="0" dirty="0" smtClean="0"/>
              <a:t> design</a:t>
            </a:r>
            <a:endParaRPr lang="en-US" dirty="0"/>
          </a:p>
        </p:txBody>
      </p:sp>
      <p:sp>
        <p:nvSpPr>
          <p:cNvPr id="4" name="Slide Number Placeholder 3"/>
          <p:cNvSpPr>
            <a:spLocks noGrp="1"/>
          </p:cNvSpPr>
          <p:nvPr>
            <p:ph type="sldNum" sz="quarter" idx="10"/>
          </p:nvPr>
        </p:nvSpPr>
        <p:spPr/>
        <p:txBody>
          <a:bodyPr/>
          <a:lstStyle/>
          <a:p>
            <a:fld id="{24A5369D-98A2-4D2C-82E1-0B3D28D6F21E}" type="slidenum">
              <a:rPr lang="en-US" smtClean="0"/>
              <a:pPr/>
              <a:t>9</a:t>
            </a:fld>
            <a:endParaRPr lang="en-US"/>
          </a:p>
        </p:txBody>
      </p:sp>
    </p:spTree>
    <p:extLst>
      <p:ext uri="{BB962C8B-B14F-4D97-AF65-F5344CB8AC3E}">
        <p14:creationId xmlns:p14="http://schemas.microsoft.com/office/powerpoint/2010/main" val="423628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69C887-D676-45AE-BCCB-BDA2E39FAEA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134923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9C887-D676-45AE-BCCB-BDA2E39FAEA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219051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9C887-D676-45AE-BCCB-BDA2E39FAEA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06C26-09B4-4C1F-BBAB-CFBA0CB3C21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708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9C887-D676-45AE-BCCB-BDA2E39FAEA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2465133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9C887-D676-45AE-BCCB-BDA2E39FAEA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06C26-09B4-4C1F-BBAB-CFBA0CB3C21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051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9C887-D676-45AE-BCCB-BDA2E39FAEA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3174873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69C887-D676-45AE-BCCB-BDA2E39FAEA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1850655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69C887-D676-45AE-BCCB-BDA2E39FAEA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390397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69C887-D676-45AE-BCCB-BDA2E39FAEA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406039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9C887-D676-45AE-BCCB-BDA2E39FAEA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136414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69C887-D676-45AE-BCCB-BDA2E39FAEA9}" type="datetimeFigureOut">
              <a:rPr lang="en-US" smtClean="0"/>
              <a:pPr/>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132758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69C887-D676-45AE-BCCB-BDA2E39FAEA9}" type="datetimeFigureOut">
              <a:rPr lang="en-US" smtClean="0"/>
              <a:pPr/>
              <a:t>8/19/2015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353553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69C887-D676-45AE-BCCB-BDA2E39FAEA9}" type="datetimeFigureOut">
              <a:rPr lang="en-US" smtClean="0"/>
              <a:pPr/>
              <a:t>8/19/2015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383075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9C887-D676-45AE-BCCB-BDA2E39FAEA9}" type="datetimeFigureOut">
              <a:rPr lang="en-US" smtClean="0"/>
              <a:pPr/>
              <a:t>8/19/2015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231092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9C887-D676-45AE-BCCB-BDA2E39FAEA9}" type="datetimeFigureOut">
              <a:rPr lang="en-US" smtClean="0"/>
              <a:pPr/>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180990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9C887-D676-45AE-BCCB-BDA2E39FAEA9}" type="datetimeFigureOut">
              <a:rPr lang="en-US" smtClean="0"/>
              <a:pPr/>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06C26-09B4-4C1F-BBAB-CFBA0CB3C21D}" type="slidenum">
              <a:rPr lang="en-US" smtClean="0"/>
              <a:pPr/>
              <a:t>‹#›</a:t>
            </a:fld>
            <a:endParaRPr lang="en-US"/>
          </a:p>
        </p:txBody>
      </p:sp>
    </p:spTree>
    <p:extLst>
      <p:ext uri="{BB962C8B-B14F-4D97-AF65-F5344CB8AC3E}">
        <p14:creationId xmlns:p14="http://schemas.microsoft.com/office/powerpoint/2010/main" val="383703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69C887-D676-45AE-BCCB-BDA2E39FAEA9}" type="datetimeFigureOut">
              <a:rPr lang="en-US" smtClean="0"/>
              <a:pPr/>
              <a:t>8/19/2015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F506C26-09B4-4C1F-BBAB-CFBA0CB3C21D}" type="slidenum">
              <a:rPr lang="en-US" smtClean="0"/>
              <a:pPr/>
              <a:t>‹#›</a:t>
            </a:fld>
            <a:endParaRPr lang="en-US"/>
          </a:p>
        </p:txBody>
      </p:sp>
    </p:spTree>
    <p:extLst>
      <p:ext uri="{BB962C8B-B14F-4D97-AF65-F5344CB8AC3E}">
        <p14:creationId xmlns:p14="http://schemas.microsoft.com/office/powerpoint/2010/main" val="2615777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aaronb@dot.state.al.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4sLQNuEi890hCM&amp;tbnid=3TAHFkjFEXGCkM:&amp;ved=0CAUQjRw&amp;url=http://www.fhwa.dot.gov/engineering/hydraulics/pubs/07096/8.cfm&amp;ei=x2P3U8irCpP_yQTmooHABQ&amp;bvm=bv.73373277,bs.1,d.aWw&amp;psig=AFQjCNEsdj54K0kdn64MfZfATI0A4uy9vg&amp;ust=140880812018449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6858000" cy="1828800"/>
          </a:xfrm>
        </p:spPr>
        <p:txBody>
          <a:bodyPr>
            <a:normAutofit fontScale="90000"/>
          </a:bodyPr>
          <a:lstStyle/>
          <a:p>
            <a:pPr algn="ctr"/>
            <a:r>
              <a:rPr lang="en-US" sz="4000" dirty="0" smtClean="0">
                <a:solidFill>
                  <a:schemeClr val="tx1">
                    <a:lumMod val="95000"/>
                  </a:schemeClr>
                </a:solidFill>
                <a:latin typeface="Mongolian Baiti" panose="03000500000000000000" pitchFamily="66" charset="0"/>
                <a:cs typeface="Mongolian Baiti" panose="03000500000000000000" pitchFamily="66" charset="0"/>
              </a:rPr>
              <a:t>Procedural Requirements For </a:t>
            </a:r>
            <a:br>
              <a:rPr lang="en-US" sz="4000" dirty="0" smtClean="0">
                <a:solidFill>
                  <a:schemeClr val="tx1">
                    <a:lumMod val="95000"/>
                  </a:schemeClr>
                </a:solidFill>
                <a:latin typeface="Mongolian Baiti" panose="03000500000000000000" pitchFamily="66" charset="0"/>
                <a:cs typeface="Mongolian Baiti" panose="03000500000000000000" pitchFamily="66" charset="0"/>
              </a:rPr>
            </a:br>
            <a:r>
              <a:rPr lang="en-US" sz="4000" dirty="0" smtClean="0">
                <a:solidFill>
                  <a:schemeClr val="tx1">
                    <a:lumMod val="95000"/>
                  </a:schemeClr>
                </a:solidFill>
                <a:latin typeface="Mongolian Baiti" panose="03000500000000000000" pitchFamily="66" charset="0"/>
                <a:cs typeface="Mongolian Baiti" panose="03000500000000000000" pitchFamily="66" charset="0"/>
              </a:rPr>
              <a:t>Force Account Work</a:t>
            </a:r>
            <a:br>
              <a:rPr lang="en-US" sz="4000" dirty="0" smtClean="0">
                <a:solidFill>
                  <a:schemeClr val="tx1">
                    <a:lumMod val="95000"/>
                  </a:schemeClr>
                </a:solidFill>
                <a:latin typeface="Mongolian Baiti" panose="03000500000000000000" pitchFamily="66" charset="0"/>
                <a:cs typeface="Mongolian Baiti" panose="03000500000000000000" pitchFamily="66" charset="0"/>
              </a:rPr>
            </a:br>
            <a:r>
              <a:rPr lang="en-US" sz="4000" dirty="0" smtClean="0">
                <a:solidFill>
                  <a:schemeClr val="tx1">
                    <a:lumMod val="95000"/>
                  </a:schemeClr>
                </a:solidFill>
                <a:latin typeface="Mongolian Baiti" panose="03000500000000000000" pitchFamily="66" charset="0"/>
                <a:cs typeface="Mongolian Baiti" panose="03000500000000000000" pitchFamily="66" charset="0"/>
              </a:rPr>
              <a:t>on Federal and State Projects</a:t>
            </a:r>
            <a:endParaRPr lang="en-US" sz="4000" dirty="0">
              <a:solidFill>
                <a:schemeClr val="tx1">
                  <a:lumMod val="95000"/>
                </a:schemeClr>
              </a:solidFill>
              <a:latin typeface="Mongolian Baiti" panose="03000500000000000000" pitchFamily="66" charset="0"/>
              <a:cs typeface="Mongolian Baiti" panose="03000500000000000000" pitchFamily="66" charset="0"/>
            </a:endParaRPr>
          </a:p>
        </p:txBody>
      </p:sp>
      <p:sp>
        <p:nvSpPr>
          <p:cNvPr id="3" name="Subtitle 2"/>
          <p:cNvSpPr>
            <a:spLocks noGrp="1"/>
          </p:cNvSpPr>
          <p:nvPr>
            <p:ph type="subTitle" idx="1"/>
          </p:nvPr>
        </p:nvSpPr>
        <p:spPr>
          <a:xfrm>
            <a:off x="609600" y="5715000"/>
            <a:ext cx="5826719" cy="1096899"/>
          </a:xfrm>
        </p:spPr>
        <p:txBody>
          <a:bodyPr>
            <a:normAutofit/>
          </a:bodyPr>
          <a:lstStyle/>
          <a:p>
            <a:r>
              <a:rPr lang="en-US" dirty="0" smtClean="0"/>
              <a:t>2015 ACCA Conference Orange Beach, Alabama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Contract Force Account</a:t>
            </a:r>
            <a:br>
              <a:rPr lang="en-US" dirty="0" smtClean="0"/>
            </a:br>
            <a:r>
              <a:rPr lang="en-US" dirty="0" smtClean="0"/>
              <a:t>Section 109.04</a:t>
            </a:r>
            <a:endParaRPr lang="en-US" dirty="0"/>
          </a:p>
        </p:txBody>
      </p:sp>
      <p:sp>
        <p:nvSpPr>
          <p:cNvPr id="3" name="Content Placeholder 2"/>
          <p:cNvSpPr>
            <a:spLocks noGrp="1"/>
          </p:cNvSpPr>
          <p:nvPr>
            <p:ph idx="1"/>
          </p:nvPr>
        </p:nvSpPr>
        <p:spPr/>
        <p:txBody>
          <a:bodyPr>
            <a:normAutofit fontScale="85000" lnSpcReduction="10000"/>
          </a:bodyPr>
          <a:lstStyle/>
          <a:p>
            <a:r>
              <a:rPr lang="en-US" sz="4000" dirty="0" smtClean="0"/>
              <a:t>Labor</a:t>
            </a:r>
          </a:p>
          <a:p>
            <a:r>
              <a:rPr lang="en-US" sz="4000" dirty="0" smtClean="0"/>
              <a:t>Materials</a:t>
            </a:r>
          </a:p>
          <a:p>
            <a:r>
              <a:rPr lang="en-US" sz="4000" dirty="0" smtClean="0"/>
              <a:t>Equipment</a:t>
            </a:r>
          </a:p>
          <a:p>
            <a:r>
              <a:rPr lang="en-US" sz="4000" dirty="0" smtClean="0"/>
              <a:t>Bond</a:t>
            </a:r>
            <a:r>
              <a:rPr lang="en-US" sz="4000" dirty="0"/>
              <a:t>, Insurance, Payroll Tax</a:t>
            </a:r>
          </a:p>
          <a:p>
            <a:r>
              <a:rPr lang="en-US" sz="4000" dirty="0" smtClean="0"/>
              <a:t>Administrative Allowance</a:t>
            </a:r>
          </a:p>
          <a:p>
            <a:r>
              <a:rPr lang="en-US" sz="4000" dirty="0" smtClean="0"/>
              <a:t>Markup</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629400" cy="841141"/>
          </a:xfrm>
        </p:spPr>
        <p:txBody>
          <a:bodyPr>
            <a:normAutofit fontScale="90000"/>
          </a:bodyPr>
          <a:lstStyle/>
          <a:p>
            <a:r>
              <a:rPr lang="en-US" dirty="0" smtClean="0"/>
              <a:t>Force Account Specifications</a:t>
            </a:r>
            <a:br>
              <a:rPr lang="en-US" dirty="0" smtClean="0"/>
            </a:br>
            <a:r>
              <a:rPr lang="en-US" dirty="0" smtClean="0"/>
              <a:t>Special Provision 12-0769</a:t>
            </a:r>
            <a:br>
              <a:rPr lang="en-US" dirty="0" smtClean="0"/>
            </a:br>
            <a:endParaRPr lang="en-US" dirty="0"/>
          </a:p>
        </p:txBody>
      </p:sp>
      <p:sp>
        <p:nvSpPr>
          <p:cNvPr id="3" name="Content Placeholder 2"/>
          <p:cNvSpPr>
            <a:spLocks noGrp="1"/>
          </p:cNvSpPr>
          <p:nvPr>
            <p:ph idx="1"/>
          </p:nvPr>
        </p:nvSpPr>
        <p:spPr>
          <a:xfrm>
            <a:off x="612648" y="1600200"/>
            <a:ext cx="8153400" cy="4800600"/>
          </a:xfrm>
        </p:spPr>
        <p:txBody>
          <a:bodyPr>
            <a:normAutofit fontScale="62500" lnSpcReduction="20000"/>
          </a:bodyPr>
          <a:lstStyle/>
          <a:p>
            <a:r>
              <a:rPr lang="en-US" sz="4000" b="1" dirty="0" smtClean="0"/>
              <a:t>Labor</a:t>
            </a:r>
          </a:p>
          <a:p>
            <a:pPr lvl="3"/>
            <a:r>
              <a:rPr lang="en-US" sz="3100" dirty="0" smtClean="0"/>
              <a:t>Include pay for Superintendent</a:t>
            </a:r>
          </a:p>
          <a:p>
            <a:pPr lvl="3"/>
            <a:r>
              <a:rPr lang="en-US" sz="3100" dirty="0" smtClean="0"/>
              <a:t>Overall markup to labor is 25%</a:t>
            </a:r>
          </a:p>
          <a:p>
            <a:pPr lvl="3"/>
            <a:r>
              <a:rPr lang="en-US" sz="3100" dirty="0" smtClean="0"/>
              <a:t>Includes Per diem provision; plus 5% markup</a:t>
            </a:r>
          </a:p>
          <a:p>
            <a:pPr lvl="3"/>
            <a:r>
              <a:rPr lang="en-US" sz="3100" dirty="0" smtClean="0"/>
              <a:t>Includes travel time provision</a:t>
            </a:r>
          </a:p>
          <a:p>
            <a:r>
              <a:rPr lang="en-US" sz="4000" b="1" dirty="0" smtClean="0"/>
              <a:t>Equipment</a:t>
            </a:r>
          </a:p>
          <a:p>
            <a:pPr lvl="3"/>
            <a:r>
              <a:rPr lang="en-US" sz="3100" dirty="0" smtClean="0"/>
              <a:t> Includes travel time</a:t>
            </a:r>
          </a:p>
          <a:p>
            <a:r>
              <a:rPr lang="en-US" sz="4000" b="1" dirty="0" smtClean="0"/>
              <a:t>Professional Services</a:t>
            </a:r>
          </a:p>
          <a:p>
            <a:pPr lvl="3"/>
            <a:r>
              <a:rPr lang="en-US" sz="3100" dirty="0" smtClean="0"/>
              <a:t>Includes section regarding payment for such</a:t>
            </a:r>
          </a:p>
          <a:p>
            <a:r>
              <a:rPr lang="en-US" sz="4000" b="1" dirty="0" smtClean="0"/>
              <a:t>Administrative Allowance</a:t>
            </a:r>
          </a:p>
          <a:p>
            <a:pPr lvl="3"/>
            <a:r>
              <a:rPr lang="en-US" sz="3100" dirty="0" smtClean="0"/>
              <a:t>Markup set at 5% total, regardless of dollar performed</a:t>
            </a:r>
          </a:p>
          <a:p>
            <a:pPr lvl="3"/>
            <a:r>
              <a:rPr lang="en-US" sz="3100" dirty="0" smtClean="0"/>
              <a:t>Includes allowance on professional service</a:t>
            </a:r>
          </a:p>
          <a:p>
            <a:pPr>
              <a:buNone/>
            </a:pP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877" y="289232"/>
            <a:ext cx="6347713" cy="1320800"/>
          </a:xfrm>
        </p:spPr>
        <p:txBody>
          <a:bodyPr>
            <a:normAutofit/>
          </a:bodyPr>
          <a:lstStyle/>
          <a:p>
            <a:r>
              <a:rPr lang="en-US" dirty="0" smtClean="0"/>
              <a:t>Procedural Requirements</a:t>
            </a:r>
            <a:br>
              <a:rPr lang="en-US" dirty="0" smtClean="0"/>
            </a:br>
            <a:r>
              <a:rPr lang="en-US" dirty="0" smtClean="0"/>
              <a:t>-Daily Work Reports </a:t>
            </a:r>
            <a:endParaRPr lang="en-US" dirty="0"/>
          </a:p>
        </p:txBody>
      </p:sp>
      <p:sp>
        <p:nvSpPr>
          <p:cNvPr id="3" name="Content Placeholder 2"/>
          <p:cNvSpPr>
            <a:spLocks noGrp="1"/>
          </p:cNvSpPr>
          <p:nvPr>
            <p:ph idx="1"/>
          </p:nvPr>
        </p:nvSpPr>
        <p:spPr>
          <a:xfrm>
            <a:off x="381000" y="1600200"/>
            <a:ext cx="4114800" cy="5029200"/>
          </a:xfrm>
        </p:spPr>
        <p:txBody>
          <a:bodyPr>
            <a:normAutofit fontScale="32500" lnSpcReduction="20000"/>
          </a:bodyPr>
          <a:lstStyle/>
          <a:p>
            <a:pPr>
              <a:buNone/>
            </a:pPr>
            <a:r>
              <a:rPr lang="en-US" sz="7000" b="1" i="1" dirty="0" smtClean="0"/>
              <a:t>EQUIPMENT</a:t>
            </a:r>
          </a:p>
          <a:p>
            <a:pPr marL="506413" indent="-319088"/>
            <a:r>
              <a:rPr lang="en-US" sz="6000" u="sng" dirty="0" smtClean="0"/>
              <a:t>Description</a:t>
            </a:r>
          </a:p>
          <a:p>
            <a:pPr>
              <a:buFont typeface="Wingdings" pitchFamily="2" charset="2"/>
              <a:buChar char="v"/>
            </a:pPr>
            <a:r>
              <a:rPr lang="en-US" sz="4000" dirty="0" smtClean="0"/>
              <a:t>Year</a:t>
            </a:r>
          </a:p>
          <a:p>
            <a:pPr>
              <a:buFont typeface="Wingdings" pitchFamily="2" charset="2"/>
              <a:buChar char="v"/>
            </a:pPr>
            <a:r>
              <a:rPr lang="en-US" sz="4000" dirty="0" smtClean="0"/>
              <a:t>Make </a:t>
            </a:r>
          </a:p>
          <a:p>
            <a:pPr>
              <a:buFont typeface="Wingdings" pitchFamily="2" charset="2"/>
              <a:buChar char="v"/>
            </a:pPr>
            <a:r>
              <a:rPr lang="en-US" sz="4000" dirty="0" smtClean="0"/>
              <a:t>Model</a:t>
            </a:r>
          </a:p>
          <a:p>
            <a:pPr>
              <a:buFont typeface="Wingdings" pitchFamily="2" charset="2"/>
              <a:buChar char="v"/>
            </a:pPr>
            <a:r>
              <a:rPr lang="en-US" sz="4000" dirty="0" smtClean="0"/>
              <a:t>Equipment Specifics- Articulated,  </a:t>
            </a:r>
          </a:p>
          <a:p>
            <a:pPr marL="0" indent="0">
              <a:buNone/>
            </a:pPr>
            <a:r>
              <a:rPr lang="en-US" sz="4000" dirty="0" smtClean="0"/>
              <a:t>              4WD, telescoping, etc…</a:t>
            </a:r>
          </a:p>
          <a:p>
            <a:pPr marL="0" indent="0">
              <a:buNone/>
            </a:pPr>
            <a:r>
              <a:rPr lang="en-US" sz="4000" dirty="0" smtClean="0"/>
              <a:t>* No </a:t>
            </a:r>
            <a:r>
              <a:rPr lang="en-US" sz="4000" dirty="0"/>
              <a:t>allowance </a:t>
            </a:r>
            <a:r>
              <a:rPr lang="en-US" sz="4000" dirty="0" smtClean="0"/>
              <a:t>made for small tools</a:t>
            </a:r>
          </a:p>
          <a:p>
            <a:pPr marL="506413" indent="-319088"/>
            <a:r>
              <a:rPr lang="en-US" sz="6000" u="sng" dirty="0" smtClean="0"/>
              <a:t>Hours Worked/Standby</a:t>
            </a:r>
          </a:p>
          <a:p>
            <a:pPr>
              <a:buFont typeface="Wingdings" pitchFamily="2" charset="2"/>
              <a:buChar char="v"/>
            </a:pPr>
            <a:r>
              <a:rPr lang="en-US" sz="4000" dirty="0" smtClean="0"/>
              <a:t>Hours actually worked on force account</a:t>
            </a:r>
          </a:p>
          <a:p>
            <a:pPr>
              <a:buFont typeface="Wingdings" pitchFamily="2" charset="2"/>
              <a:buChar char="v"/>
            </a:pPr>
            <a:r>
              <a:rPr lang="en-US" sz="4000" dirty="0" smtClean="0"/>
              <a:t>Standby Hrs based on 40 hr full work week       (40 minus Operating Time) </a:t>
            </a:r>
            <a:r>
              <a:rPr lang="en-US" sz="4000" u="sng" dirty="0" smtClean="0"/>
              <a:t>OR</a:t>
            </a:r>
            <a:r>
              <a:rPr lang="en-US" sz="4000" dirty="0" smtClean="0"/>
              <a:t> 8 hr work days (for partial weeks) computed daily</a:t>
            </a:r>
          </a:p>
          <a:p>
            <a:pPr>
              <a:buFont typeface="Wingdings" pitchFamily="2" charset="2"/>
              <a:buChar char="v"/>
            </a:pPr>
            <a:r>
              <a:rPr lang="en-US" sz="4000" dirty="0" smtClean="0"/>
              <a:t>Rental equipment paid by certified or paid invoice</a:t>
            </a:r>
          </a:p>
          <a:p>
            <a:pPr>
              <a:buFont typeface="Wingdings" pitchFamily="2" charset="2"/>
              <a:buChar char="v"/>
            </a:pPr>
            <a:r>
              <a:rPr lang="en-US" sz="4000" dirty="0" smtClean="0"/>
              <a:t>No standby consideration given until </a:t>
            </a:r>
            <a:r>
              <a:rPr lang="en-US" sz="4000" u="sng" dirty="0" smtClean="0"/>
              <a:t>AFTER</a:t>
            </a:r>
            <a:r>
              <a:rPr lang="en-US" sz="4000" dirty="0" smtClean="0"/>
              <a:t> it becomes active</a:t>
            </a:r>
          </a:p>
          <a:p>
            <a:pPr>
              <a:buFontTx/>
              <a:buChar char="-"/>
            </a:pPr>
            <a:endParaRPr lang="en-US" sz="4000" dirty="0" smtClean="0"/>
          </a:p>
          <a:p>
            <a:pPr>
              <a:buFontTx/>
              <a:buChar char="-"/>
            </a:pPr>
            <a:endParaRPr lang="en-US" sz="4000" dirty="0" smtClean="0"/>
          </a:p>
          <a:p>
            <a:pPr>
              <a:buFontTx/>
              <a:buChar char="-"/>
            </a:pPr>
            <a:endParaRPr lang="en-US" sz="4000" dirty="0" smtClean="0"/>
          </a:p>
          <a:p>
            <a:pPr>
              <a:buFontTx/>
              <a:buChar char="-"/>
            </a:pPr>
            <a:endParaRPr lang="en-US" sz="4000" dirty="0" smtClean="0"/>
          </a:p>
        </p:txBody>
      </p:sp>
      <p:grpSp>
        <p:nvGrpSpPr>
          <p:cNvPr id="6" name="Group 5"/>
          <p:cNvGrpSpPr/>
          <p:nvPr/>
        </p:nvGrpSpPr>
        <p:grpSpPr>
          <a:xfrm>
            <a:off x="4517923" y="1371600"/>
            <a:ext cx="5689601" cy="4876801"/>
            <a:chOff x="5029200" y="1371600"/>
            <a:chExt cx="5689601" cy="4876801"/>
          </a:xfrm>
        </p:grpSpPr>
        <p:pic>
          <p:nvPicPr>
            <p:cNvPr id="4" name="Content Placeholder 3" descr="FORCE ACCOUNT FORMS 1.jpg"/>
            <p:cNvPicPr>
              <a:picLocks noChangeAspect="1"/>
            </p:cNvPicPr>
            <p:nvPr/>
          </p:nvPicPr>
          <p:blipFill>
            <a:blip r:embed="rId3" cstate="print"/>
            <a:srcRect b="35574"/>
            <a:stretch>
              <a:fillRect/>
            </a:stretch>
          </p:blipFill>
          <p:spPr>
            <a:xfrm>
              <a:off x="5029200" y="1371600"/>
              <a:ext cx="5689601" cy="4876801"/>
            </a:xfrm>
            <a:prstGeom prst="rect">
              <a:avLst/>
            </a:prstGeom>
          </p:spPr>
        </p:pic>
        <p:sp>
          <p:nvSpPr>
            <p:cNvPr id="9" name="Rectangle 8"/>
            <p:cNvSpPr/>
            <p:nvPr/>
          </p:nvSpPr>
          <p:spPr>
            <a:xfrm>
              <a:off x="5181600" y="2438400"/>
              <a:ext cx="2743200" cy="3505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19" y="279400"/>
            <a:ext cx="6347713" cy="1320800"/>
          </a:xfrm>
        </p:spPr>
        <p:txBody>
          <a:bodyPr>
            <a:normAutofit/>
          </a:bodyPr>
          <a:lstStyle/>
          <a:p>
            <a:r>
              <a:rPr lang="en-US" dirty="0" smtClean="0"/>
              <a:t>Procedural Requirements</a:t>
            </a:r>
            <a:br>
              <a:rPr lang="en-US" dirty="0" smtClean="0"/>
            </a:br>
            <a:r>
              <a:rPr lang="en-US" dirty="0" smtClean="0"/>
              <a:t>-Daily Work Report </a:t>
            </a:r>
            <a:endParaRPr lang="en-US" dirty="0"/>
          </a:p>
        </p:txBody>
      </p:sp>
      <p:sp>
        <p:nvSpPr>
          <p:cNvPr id="3" name="Content Placeholder 2"/>
          <p:cNvSpPr>
            <a:spLocks noGrp="1"/>
          </p:cNvSpPr>
          <p:nvPr>
            <p:ph idx="1"/>
          </p:nvPr>
        </p:nvSpPr>
        <p:spPr>
          <a:xfrm>
            <a:off x="3632200" y="1600200"/>
            <a:ext cx="4800600" cy="5029200"/>
          </a:xfrm>
        </p:spPr>
        <p:txBody>
          <a:bodyPr>
            <a:normAutofit fontScale="32500" lnSpcReduction="20000"/>
          </a:bodyPr>
          <a:lstStyle/>
          <a:p>
            <a:pPr>
              <a:buNone/>
            </a:pPr>
            <a:r>
              <a:rPr lang="en-US" sz="7000" b="1" i="1" dirty="0" smtClean="0"/>
              <a:t>LABOR</a:t>
            </a:r>
          </a:p>
          <a:p>
            <a:r>
              <a:rPr lang="en-US" sz="6000" u="sng" dirty="0" smtClean="0"/>
              <a:t>Name &amp; Classification</a:t>
            </a:r>
          </a:p>
          <a:p>
            <a:pPr>
              <a:buFont typeface="Wingdings" pitchFamily="2" charset="2"/>
              <a:buChar char="v"/>
            </a:pPr>
            <a:r>
              <a:rPr lang="en-US" sz="4000" dirty="0" smtClean="0"/>
              <a:t>Laborers</a:t>
            </a:r>
          </a:p>
          <a:p>
            <a:pPr>
              <a:buFont typeface="Wingdings" pitchFamily="2" charset="2"/>
              <a:buChar char="v"/>
            </a:pPr>
            <a:r>
              <a:rPr lang="en-US" sz="4000" dirty="0" smtClean="0"/>
              <a:t>Operators</a:t>
            </a:r>
          </a:p>
          <a:p>
            <a:pPr>
              <a:buFont typeface="Wingdings" pitchFamily="2" charset="2"/>
              <a:buChar char="v"/>
            </a:pPr>
            <a:r>
              <a:rPr lang="en-US" sz="4000" dirty="0" smtClean="0"/>
              <a:t>Foremen </a:t>
            </a:r>
          </a:p>
          <a:p>
            <a:pPr>
              <a:buFont typeface="Wingdings" pitchFamily="2" charset="2"/>
              <a:buChar char="v"/>
            </a:pPr>
            <a:r>
              <a:rPr lang="en-US" sz="4000" dirty="0" smtClean="0"/>
              <a:t>Superintendents (engaged in or directly </a:t>
            </a:r>
            <a:endParaRPr lang="en-US" sz="4000" dirty="0"/>
          </a:p>
          <a:p>
            <a:pPr marL="0" indent="0">
              <a:buNone/>
            </a:pPr>
            <a:r>
              <a:rPr lang="en-US" sz="4000" dirty="0" smtClean="0"/>
              <a:t>              supervising the force account work)</a:t>
            </a:r>
          </a:p>
          <a:p>
            <a:pPr>
              <a:buNone/>
            </a:pPr>
            <a:r>
              <a:rPr lang="en-US" sz="4000" i="1" u="sng" dirty="0" smtClean="0"/>
              <a:t>* NO ALLOWANCE FOR GENERAL  SUPERINTENDENCE</a:t>
            </a:r>
          </a:p>
          <a:p>
            <a:r>
              <a:rPr lang="en-US" sz="6000" u="sng" dirty="0" smtClean="0"/>
              <a:t>Regular Hrs Worked/OT Hrs</a:t>
            </a:r>
          </a:p>
          <a:p>
            <a:pPr>
              <a:buFont typeface="Wingdings" pitchFamily="2" charset="2"/>
              <a:buChar char="v"/>
            </a:pPr>
            <a:r>
              <a:rPr lang="en-US" sz="4000" dirty="0" smtClean="0"/>
              <a:t>Record hours actually worked on force account</a:t>
            </a:r>
          </a:p>
          <a:p>
            <a:pPr>
              <a:buFont typeface="Wingdings" pitchFamily="2" charset="2"/>
              <a:buChar char="v"/>
            </a:pPr>
            <a:r>
              <a:rPr lang="en-US" sz="4000" dirty="0" smtClean="0"/>
              <a:t>Travel times to/from jobsite- establish time and require approval prior to work</a:t>
            </a:r>
          </a:p>
          <a:p>
            <a:pPr>
              <a:buFont typeface="Wingdings" pitchFamily="2" charset="2"/>
              <a:buChar char="v"/>
            </a:pPr>
            <a:r>
              <a:rPr lang="en-US" sz="4000" dirty="0" smtClean="0"/>
              <a:t>OT shall be pre-approved prior to work</a:t>
            </a:r>
          </a:p>
          <a:p>
            <a:pPr>
              <a:buNone/>
            </a:pPr>
            <a:endParaRPr lang="en-US" sz="4000" dirty="0" smtClean="0"/>
          </a:p>
          <a:p>
            <a:pPr>
              <a:buFont typeface="Arial" panose="020B0604020202020204" pitchFamily="34" charset="0"/>
              <a:buChar char="•"/>
            </a:pPr>
            <a:r>
              <a:rPr lang="en-US" sz="4000" b="1" i="1" dirty="0" smtClean="0"/>
              <a:t>Use Certified Payrolls for verification of </a:t>
            </a:r>
            <a:endParaRPr lang="en-US" sz="4000" b="1" i="1" dirty="0"/>
          </a:p>
          <a:p>
            <a:pPr marL="0" indent="0">
              <a:buNone/>
            </a:pPr>
            <a:r>
              <a:rPr lang="en-US" sz="4000" b="1" i="1" dirty="0" smtClean="0"/>
              <a:t>personnel,  wages, travel times, etc…</a:t>
            </a:r>
          </a:p>
          <a:p>
            <a:pPr>
              <a:buFontTx/>
              <a:buChar char="-"/>
            </a:pPr>
            <a:endParaRPr lang="en-US" sz="4000" dirty="0" smtClean="0"/>
          </a:p>
          <a:p>
            <a:pPr>
              <a:buFontTx/>
              <a:buChar char="-"/>
            </a:pPr>
            <a:endParaRPr lang="en-US" sz="4000" dirty="0" smtClean="0"/>
          </a:p>
          <a:p>
            <a:pPr>
              <a:buFontTx/>
              <a:buChar char="-"/>
            </a:pPr>
            <a:endParaRPr lang="en-US" sz="4000" dirty="0" smtClean="0"/>
          </a:p>
        </p:txBody>
      </p:sp>
      <p:grpSp>
        <p:nvGrpSpPr>
          <p:cNvPr id="6" name="Group 5"/>
          <p:cNvGrpSpPr/>
          <p:nvPr/>
        </p:nvGrpSpPr>
        <p:grpSpPr>
          <a:xfrm>
            <a:off x="-2590800" y="1447800"/>
            <a:ext cx="6223000" cy="5334000"/>
            <a:chOff x="-2286000" y="1371600"/>
            <a:chExt cx="6223000" cy="5334000"/>
          </a:xfrm>
        </p:grpSpPr>
        <p:pic>
          <p:nvPicPr>
            <p:cNvPr id="4" name="Content Placeholder 3" descr="FORCE ACCOUNT FORMS 1.jpg"/>
            <p:cNvPicPr>
              <a:picLocks noChangeAspect="1"/>
            </p:cNvPicPr>
            <p:nvPr/>
          </p:nvPicPr>
          <p:blipFill>
            <a:blip r:embed="rId3" cstate="print"/>
            <a:srcRect b="35574"/>
            <a:stretch>
              <a:fillRect/>
            </a:stretch>
          </p:blipFill>
          <p:spPr>
            <a:xfrm>
              <a:off x="-2286000" y="1371600"/>
              <a:ext cx="6223000" cy="5334000"/>
            </a:xfrm>
            <a:prstGeom prst="rect">
              <a:avLst/>
            </a:prstGeom>
          </p:spPr>
        </p:pic>
        <p:sp>
          <p:nvSpPr>
            <p:cNvPr id="9" name="Rectangle 8"/>
            <p:cNvSpPr/>
            <p:nvPr/>
          </p:nvSpPr>
          <p:spPr>
            <a:xfrm>
              <a:off x="838200" y="2514600"/>
              <a:ext cx="2743200" cy="3505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9558"/>
            <a:ext cx="6347713" cy="1320800"/>
          </a:xfrm>
        </p:spPr>
        <p:txBody>
          <a:bodyPr>
            <a:normAutofit/>
          </a:bodyPr>
          <a:lstStyle/>
          <a:p>
            <a:r>
              <a:rPr lang="en-US" dirty="0" smtClean="0"/>
              <a:t>Procedural Requirements</a:t>
            </a:r>
            <a:br>
              <a:rPr lang="en-US" dirty="0" smtClean="0"/>
            </a:br>
            <a:r>
              <a:rPr lang="en-US" dirty="0" smtClean="0"/>
              <a:t>-Daily Work Report </a:t>
            </a:r>
            <a:endParaRPr lang="en-US" dirty="0"/>
          </a:p>
        </p:txBody>
      </p:sp>
      <p:grpSp>
        <p:nvGrpSpPr>
          <p:cNvPr id="14" name="Group 13"/>
          <p:cNvGrpSpPr/>
          <p:nvPr/>
        </p:nvGrpSpPr>
        <p:grpSpPr>
          <a:xfrm>
            <a:off x="1676400" y="3962400"/>
            <a:ext cx="6019800" cy="3170387"/>
            <a:chOff x="4038600" y="1905000"/>
            <a:chExt cx="6019800" cy="3170387"/>
          </a:xfrm>
        </p:grpSpPr>
        <p:pic>
          <p:nvPicPr>
            <p:cNvPr id="8" name="Content Placeholder 3" descr="FORCE ACCOUNT FORMS 1.jpg"/>
            <p:cNvPicPr>
              <a:picLocks noChangeAspect="1"/>
            </p:cNvPicPr>
            <p:nvPr/>
          </p:nvPicPr>
          <p:blipFill>
            <a:blip r:embed="rId3" cstate="print"/>
            <a:srcRect t="59322"/>
            <a:stretch>
              <a:fillRect/>
            </a:stretch>
          </p:blipFill>
          <p:spPr>
            <a:xfrm>
              <a:off x="4038600" y="1905000"/>
              <a:ext cx="6019800" cy="3170387"/>
            </a:xfrm>
            <a:prstGeom prst="rect">
              <a:avLst/>
            </a:prstGeom>
          </p:spPr>
        </p:pic>
        <p:sp>
          <p:nvSpPr>
            <p:cNvPr id="11" name="Rectangle 10"/>
            <p:cNvSpPr/>
            <p:nvPr/>
          </p:nvSpPr>
          <p:spPr>
            <a:xfrm>
              <a:off x="4191000" y="2286000"/>
              <a:ext cx="5562600" cy="1600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p:cNvSpPr txBox="1">
            <a:spLocks/>
          </p:cNvSpPr>
          <p:nvPr/>
        </p:nvSpPr>
        <p:spPr>
          <a:xfrm>
            <a:off x="152400" y="1676400"/>
            <a:ext cx="8534400" cy="2286000"/>
          </a:xfrm>
          <a:prstGeom prst="rect">
            <a:avLst/>
          </a:prstGeom>
        </p:spPr>
        <p:txBody>
          <a:bodyPr vert="horz">
            <a:normAutofit lnSpcReduction="1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800" b="1" i="1" u="none" strike="noStrike" kern="1200" cap="none" spc="0" normalizeH="0" baseline="0" noProof="0" dirty="0" smtClean="0">
                <a:ln>
                  <a:noFill/>
                </a:ln>
                <a:solidFill>
                  <a:schemeClr val="tx1"/>
                </a:solidFill>
                <a:effectLst/>
                <a:uLnTx/>
                <a:uFillTx/>
                <a:latin typeface="+mn-lt"/>
                <a:ea typeface="+mn-ea"/>
                <a:cs typeface="+mn-cs"/>
              </a:rPr>
              <a:t>MATERIALS</a:t>
            </a:r>
            <a:endParaRPr kumimoji="0" lang="en-US" sz="7000" b="1" i="1" u="none" strike="noStrike" kern="1200" cap="none" spc="0" normalizeH="0" baseline="0" noProof="0" dirty="0" smtClean="0">
              <a:ln>
                <a:noFill/>
              </a:ln>
              <a:solidFill>
                <a:schemeClr val="tx1"/>
              </a:solidFill>
              <a:effectLst/>
              <a:uLnTx/>
              <a:uFillTx/>
              <a:latin typeface="+mn-lt"/>
              <a:ea typeface="+mn-ea"/>
              <a:cs typeface="+mn-cs"/>
            </a:endParaRPr>
          </a:p>
          <a:p>
            <a:pPr marL="506413" marR="0" lvl="0" indent="-319088"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Description of material placed</a:t>
            </a:r>
          </a:p>
          <a:p>
            <a:pPr marL="506413" marR="0" lvl="0" indent="-319088"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Quantity of material placed ( haul tickets,</a:t>
            </a:r>
            <a:r>
              <a:rPr kumimoji="0" lang="en-US" sz="2000" b="0" i="0" u="none" strike="noStrike" kern="1200" cap="none" spc="0" normalizeH="0" noProof="0" dirty="0" smtClean="0">
                <a:ln>
                  <a:noFill/>
                </a:ln>
                <a:solidFill>
                  <a:schemeClr val="tx1"/>
                </a:solidFill>
                <a:effectLst/>
                <a:uLnTx/>
                <a:uFillTx/>
                <a:latin typeface="+mn-lt"/>
                <a:ea typeface="+mn-ea"/>
                <a:cs typeface="+mn-cs"/>
              </a:rPr>
              <a:t> weight tickets, field measurements)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506413" marR="0" lvl="0" indent="-319088"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000" dirty="0" smtClean="0"/>
              <a:t>Unit of pay (Linear Ft, Cubic Yard, Each, etc…)</a:t>
            </a:r>
          </a:p>
          <a:p>
            <a:pPr marL="506413" marR="0" lvl="0" indent="-319088" algn="l" defTabSz="914400" rtl="0" eaLnBrk="1" fontAlgn="auto" latinLnBrk="0" hangingPunct="1">
              <a:lnSpc>
                <a:spcPct val="100000"/>
              </a:lnSpc>
              <a:spcBef>
                <a:spcPts val="700"/>
              </a:spcBef>
              <a:spcAft>
                <a:spcPts val="0"/>
              </a:spcAft>
              <a:buClr>
                <a:schemeClr val="accent2"/>
              </a:buClr>
              <a:buSzPct val="60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*Machinery</a:t>
            </a:r>
            <a:r>
              <a:rPr kumimoji="0" lang="en-US" sz="2000" b="0" i="0" u="none" strike="noStrike" kern="1200" cap="none" spc="0" normalizeH="0" noProof="0" dirty="0" smtClean="0">
                <a:ln>
                  <a:noFill/>
                </a:ln>
                <a:solidFill>
                  <a:schemeClr val="tx1"/>
                </a:solidFill>
                <a:effectLst/>
                <a:uLnTx/>
                <a:uFillTx/>
                <a:latin typeface="+mn-lt"/>
                <a:ea typeface="+mn-ea"/>
                <a:cs typeface="+mn-cs"/>
              </a:rPr>
              <a:t> rentals excluded</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Tx/>
              <a:buChar char="-"/>
              <a:tabLst/>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Tx/>
              <a:buChar char="-"/>
              <a:tabLst/>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Tx/>
              <a:buChar char="-"/>
              <a:tabLst/>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Tx/>
              <a:buChar char="-"/>
              <a:tabLst/>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2608"/>
            <a:ext cx="6347713" cy="1320800"/>
          </a:xfrm>
        </p:spPr>
        <p:txBody>
          <a:bodyPr>
            <a:normAutofit/>
          </a:bodyPr>
          <a:lstStyle/>
          <a:p>
            <a:r>
              <a:rPr lang="en-US" dirty="0" smtClean="0"/>
              <a:t>Procedural Requirements</a:t>
            </a:r>
            <a:br>
              <a:rPr lang="en-US" dirty="0" smtClean="0"/>
            </a:br>
            <a:r>
              <a:rPr lang="en-US" dirty="0" smtClean="0"/>
              <a:t>-Daily Work Report</a:t>
            </a:r>
            <a:endParaRPr lang="en-US" dirty="0"/>
          </a:p>
        </p:txBody>
      </p:sp>
      <p:sp>
        <p:nvSpPr>
          <p:cNvPr id="3" name="Content Placeholder 2"/>
          <p:cNvSpPr>
            <a:spLocks noGrp="1"/>
          </p:cNvSpPr>
          <p:nvPr>
            <p:ph idx="1"/>
          </p:nvPr>
        </p:nvSpPr>
        <p:spPr>
          <a:xfrm>
            <a:off x="612648" y="1600200"/>
            <a:ext cx="3197352" cy="3429000"/>
          </a:xfrm>
        </p:spPr>
        <p:txBody>
          <a:bodyPr>
            <a:normAutofit/>
          </a:bodyPr>
          <a:lstStyle/>
          <a:p>
            <a:r>
              <a:rPr lang="en-US" dirty="0" smtClean="0"/>
              <a:t>Concurrence between contractor and ALDOT daily on Daily Work Report</a:t>
            </a:r>
          </a:p>
          <a:p>
            <a:r>
              <a:rPr lang="en-US" dirty="0" smtClean="0"/>
              <a:t>Require Contractor, Inspector and Project Engineer Signatures</a:t>
            </a:r>
          </a:p>
          <a:p>
            <a:pPr>
              <a:buNone/>
            </a:pPr>
            <a:endParaRPr lang="en-US" dirty="0" smtClean="0"/>
          </a:p>
          <a:p>
            <a:pPr>
              <a:buNone/>
            </a:pP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4648200" y="1752600"/>
            <a:ext cx="3841312" cy="473392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85312"/>
          <a:stretch>
            <a:fillRect/>
          </a:stretch>
        </p:blipFill>
        <p:spPr bwMode="auto">
          <a:xfrm>
            <a:off x="4648200" y="5791200"/>
            <a:ext cx="3841312" cy="695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33333E-6 1.11111E-6 L -0.175 -0.14445 " pathEditMode="relative" rAng="0" ptsTypes="AA">
                                      <p:cBhvr>
                                        <p:cTn id="6" dur="2000" fill="hold"/>
                                        <p:tgtEl>
                                          <p:spTgt spid="7"/>
                                        </p:tgtEl>
                                        <p:attrNameLst>
                                          <p:attrName>ppt_x</p:attrName>
                                          <p:attrName>ppt_y</p:attrName>
                                        </p:attrNameLst>
                                      </p:cBhvr>
                                      <p:rCtr x="-8700" y="-7200"/>
                                    </p:animMotion>
                                  </p:childTnLst>
                                </p:cTn>
                              </p:par>
                              <p:par>
                                <p:cTn id="7" presetID="6" presetClass="emph" presetSubtype="0" fill="hold" nodeType="withEffect">
                                  <p:stCondLst>
                                    <p:cond delay="0"/>
                                  </p:stCondLst>
                                  <p:childTnLst>
                                    <p:animScale>
                                      <p:cBhvr>
                                        <p:cTn id="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48" y="216034"/>
            <a:ext cx="6347713" cy="850766"/>
          </a:xfrm>
        </p:spPr>
        <p:txBody>
          <a:bodyPr>
            <a:normAutofit fontScale="90000"/>
          </a:bodyPr>
          <a:lstStyle/>
          <a:p>
            <a:r>
              <a:rPr lang="en-US" dirty="0" smtClean="0"/>
              <a:t>Procedural Requirements</a:t>
            </a:r>
            <a:br>
              <a:rPr lang="en-US" dirty="0" smtClean="0"/>
            </a:br>
            <a:r>
              <a:rPr lang="en-US" dirty="0"/>
              <a:t>-</a:t>
            </a:r>
            <a:r>
              <a:rPr lang="en-US" dirty="0" smtClean="0"/>
              <a:t>Compiling the Force Account…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08781" y="4191000"/>
            <a:ext cx="7681452" cy="2533650"/>
          </a:xfrm>
          <a:prstGeom prst="rect">
            <a:avLst/>
          </a:prstGeom>
          <a:noFill/>
          <a:ln w="9525">
            <a:solidFill>
              <a:srgbClr val="C00000"/>
            </a:solid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79321" y="1345504"/>
            <a:ext cx="8019985" cy="2514600"/>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87" y="228600"/>
            <a:ext cx="6576313" cy="772428"/>
          </a:xfrm>
        </p:spPr>
        <p:txBody>
          <a:bodyPr>
            <a:normAutofit fontScale="90000"/>
          </a:bodyPr>
          <a:lstStyle/>
          <a:p>
            <a:r>
              <a:rPr lang="en-US" dirty="0" smtClean="0"/>
              <a:t>Procedural Requirements</a:t>
            </a:r>
            <a:br>
              <a:rPr lang="en-US" dirty="0" smtClean="0"/>
            </a:br>
            <a:r>
              <a:rPr lang="en-US" dirty="0"/>
              <a:t>-</a:t>
            </a:r>
            <a:r>
              <a:rPr lang="en-US" dirty="0" smtClean="0"/>
              <a:t>Compiling the Force Account…</a:t>
            </a:r>
            <a:endParaRPr lang="en-US" dirty="0"/>
          </a:p>
        </p:txBody>
      </p:sp>
      <p:sp>
        <p:nvSpPr>
          <p:cNvPr id="7" name="Content Placeholder 2"/>
          <p:cNvSpPr>
            <a:spLocks noGrp="1"/>
          </p:cNvSpPr>
          <p:nvPr>
            <p:ph idx="1"/>
          </p:nvPr>
        </p:nvSpPr>
        <p:spPr>
          <a:xfrm>
            <a:off x="0" y="1752600"/>
            <a:ext cx="2362200" cy="5029200"/>
          </a:xfrm>
        </p:spPr>
        <p:txBody>
          <a:bodyPr/>
          <a:lstStyle/>
          <a:p>
            <a:r>
              <a:rPr lang="en-US" dirty="0" smtClean="0"/>
              <a:t>Blue Book rates</a:t>
            </a:r>
          </a:p>
          <a:p>
            <a:pPr marL="0" indent="0">
              <a:buNone/>
            </a:pPr>
            <a:r>
              <a:rPr lang="en-US" sz="1200" dirty="0" smtClean="0"/>
              <a:t>   www.Equipmentwatch.com</a:t>
            </a:r>
          </a:p>
          <a:p>
            <a:r>
              <a:rPr lang="en-US" dirty="0" smtClean="0"/>
              <a:t>Differences based on equipment years, specific features</a:t>
            </a:r>
          </a:p>
          <a:p>
            <a:r>
              <a:rPr lang="en-US" dirty="0" smtClean="0"/>
              <a:t>Adjustment Factors</a:t>
            </a:r>
          </a:p>
          <a:p>
            <a:r>
              <a:rPr lang="en-US" dirty="0" smtClean="0"/>
              <a:t>Non-rented equipment</a:t>
            </a: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2362200" y="1524000"/>
            <a:ext cx="6629400" cy="4800600"/>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0"/>
            <a:ext cx="6553200" cy="965200"/>
          </a:xfrm>
        </p:spPr>
        <p:txBody>
          <a:bodyPr>
            <a:normAutofit fontScale="90000"/>
          </a:bodyPr>
          <a:lstStyle/>
          <a:p>
            <a:r>
              <a:rPr lang="en-US" dirty="0" smtClean="0"/>
              <a:t>Procedural Requirements</a:t>
            </a:r>
            <a:br>
              <a:rPr lang="en-US" dirty="0" smtClean="0"/>
            </a:br>
            <a:r>
              <a:rPr lang="en-US" dirty="0"/>
              <a:t>-</a:t>
            </a:r>
            <a:r>
              <a:rPr lang="en-US" dirty="0" smtClean="0"/>
              <a:t>Compiling the Force Account…</a:t>
            </a:r>
            <a:endParaRPr lang="en-US" dirty="0"/>
          </a:p>
        </p:txBody>
      </p:sp>
      <p:sp>
        <p:nvSpPr>
          <p:cNvPr id="5" name="Content Placeholder 2"/>
          <p:cNvSpPr>
            <a:spLocks noGrp="1"/>
          </p:cNvSpPr>
          <p:nvPr>
            <p:ph idx="1"/>
          </p:nvPr>
        </p:nvSpPr>
        <p:spPr>
          <a:xfrm>
            <a:off x="76200" y="2057400"/>
            <a:ext cx="2133600" cy="5029200"/>
          </a:xfrm>
        </p:spPr>
        <p:txBody>
          <a:bodyPr>
            <a:normAutofit/>
          </a:bodyPr>
          <a:lstStyle/>
          <a:p>
            <a:r>
              <a:rPr lang="en-US" dirty="0" smtClean="0"/>
              <a:t>Form C-2 “Equipment Summary”</a:t>
            </a:r>
          </a:p>
          <a:p>
            <a:r>
              <a:rPr lang="en-US" dirty="0" smtClean="0"/>
              <a:t>Used to calculate total equipment payments</a:t>
            </a:r>
          </a:p>
          <a:p>
            <a:r>
              <a:rPr lang="en-US" dirty="0" smtClean="0"/>
              <a:t>Includes section for invoiced equipment (rented)</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057400" y="1752600"/>
            <a:ext cx="6934200" cy="4495800"/>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0963"/>
            <a:ext cx="6629400" cy="825837"/>
          </a:xfrm>
        </p:spPr>
        <p:txBody>
          <a:bodyPr>
            <a:normAutofit fontScale="90000"/>
          </a:bodyPr>
          <a:lstStyle/>
          <a:p>
            <a:r>
              <a:rPr lang="en-US" dirty="0" smtClean="0"/>
              <a:t>Procedural Requirements</a:t>
            </a:r>
            <a:br>
              <a:rPr lang="en-US" dirty="0" smtClean="0"/>
            </a:br>
            <a:r>
              <a:rPr lang="en-US" dirty="0"/>
              <a:t>-</a:t>
            </a:r>
            <a:r>
              <a:rPr lang="en-US" dirty="0" smtClean="0"/>
              <a:t>Compiling the Force Account…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0" y="1295400"/>
            <a:ext cx="4242732" cy="5347442"/>
          </a:xfrm>
          <a:prstGeom prst="rect">
            <a:avLst/>
          </a:prstGeom>
          <a:noFill/>
          <a:ln w="9525">
            <a:solidFill>
              <a:srgbClr val="C00000"/>
            </a:solid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52400" y="1295400"/>
            <a:ext cx="4191000" cy="5296237"/>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76200"/>
            <a:ext cx="7239000" cy="6659881"/>
          </a:xfrm>
        </p:spPr>
      </p:pic>
    </p:spTree>
    <p:extLst>
      <p:ext uri="{BB962C8B-B14F-4D97-AF65-F5344CB8AC3E}">
        <p14:creationId xmlns:p14="http://schemas.microsoft.com/office/powerpoint/2010/main" val="3799677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 y="381000"/>
            <a:ext cx="3252019" cy="4800600"/>
          </a:xfrm>
        </p:spPr>
        <p:txBody>
          <a:bodyPr>
            <a:normAutofit fontScale="90000"/>
          </a:bodyPr>
          <a:lstStyle/>
          <a:p>
            <a:pPr algn="ctr"/>
            <a:r>
              <a:rPr lang="en-US" sz="5400" i="1" dirty="0" smtClean="0">
                <a:latin typeface="Berlin Sans FB" panose="020E0602020502020306" pitchFamily="34" charset="0"/>
                <a:cs typeface="Andalus" panose="02020603050405020304" pitchFamily="18" charset="-78"/>
              </a:rPr>
              <a:t>Force </a:t>
            </a:r>
            <a:br>
              <a:rPr lang="en-US" sz="5400" i="1" dirty="0" smtClean="0">
                <a:latin typeface="Berlin Sans FB" panose="020E0602020502020306" pitchFamily="34" charset="0"/>
                <a:cs typeface="Andalus" panose="02020603050405020304" pitchFamily="18" charset="-78"/>
              </a:rPr>
            </a:br>
            <a:r>
              <a:rPr lang="en-US" sz="5400" i="1" dirty="0" smtClean="0">
                <a:latin typeface="Berlin Sans FB" panose="020E0602020502020306" pitchFamily="34" charset="0"/>
                <a:cs typeface="Andalus" panose="02020603050405020304" pitchFamily="18" charset="-78"/>
              </a:rPr>
              <a:t>Account </a:t>
            </a:r>
            <a:br>
              <a:rPr lang="en-US" sz="5400" i="1" dirty="0" smtClean="0">
                <a:latin typeface="Berlin Sans FB" panose="020E0602020502020306" pitchFamily="34" charset="0"/>
                <a:cs typeface="Andalus" panose="02020603050405020304" pitchFamily="18" charset="-78"/>
              </a:rPr>
            </a:br>
            <a:r>
              <a:rPr lang="en-US" sz="5400" i="1" dirty="0" smtClean="0">
                <a:latin typeface="Berlin Sans FB" panose="020E0602020502020306" pitchFamily="34" charset="0"/>
                <a:cs typeface="Andalus" panose="02020603050405020304" pitchFamily="18" charset="-78"/>
              </a:rPr>
              <a:t>Final Summary</a:t>
            </a:r>
            <a:r>
              <a:rPr lang="en-US" sz="5400" dirty="0" smtClean="0">
                <a:latin typeface="Berlin Sans FB" panose="020E0602020502020306" pitchFamily="34" charset="0"/>
                <a:cs typeface="Andalus" panose="02020603050405020304" pitchFamily="18" charset="-78"/>
              </a:rPr>
              <a:t/>
            </a:r>
            <a:br>
              <a:rPr lang="en-US" sz="5400" dirty="0" smtClean="0">
                <a:latin typeface="Berlin Sans FB" panose="020E0602020502020306" pitchFamily="34" charset="0"/>
                <a:cs typeface="Andalus" panose="02020603050405020304" pitchFamily="18" charset="-78"/>
              </a:rPr>
            </a:br>
            <a:r>
              <a:rPr lang="en-US" sz="5400" dirty="0">
                <a:latin typeface="Berlin Sans FB" panose="020E0602020502020306" pitchFamily="34" charset="0"/>
                <a:cs typeface="Andalus" panose="02020603050405020304" pitchFamily="18" charset="-78"/>
              </a:rPr>
              <a:t/>
            </a:r>
            <a:br>
              <a:rPr lang="en-US" sz="5400" dirty="0">
                <a:latin typeface="Berlin Sans FB" panose="020E0602020502020306" pitchFamily="34" charset="0"/>
                <a:cs typeface="Andalus" panose="02020603050405020304" pitchFamily="18" charset="-78"/>
              </a:rPr>
            </a:br>
            <a:r>
              <a:rPr lang="en-US" sz="4900" dirty="0" smtClean="0">
                <a:latin typeface="Berlin Sans FB" panose="020E0602020502020306" pitchFamily="34" charset="0"/>
                <a:cs typeface="Andalus" panose="02020603050405020304" pitchFamily="18" charset="-78"/>
              </a:rPr>
              <a:t>Form C-1-A</a:t>
            </a:r>
            <a:endParaRPr lang="en-US" sz="4900" dirty="0">
              <a:latin typeface="Berlin Sans FB" panose="020E0602020502020306" pitchFamily="34" charset="0"/>
              <a:cs typeface="Andalus" panose="02020603050405020304" pitchFamily="18"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4208687101"/>
              </p:ext>
            </p:extLst>
          </p:nvPr>
        </p:nvGraphicFramePr>
        <p:xfrm>
          <a:off x="3299059" y="152400"/>
          <a:ext cx="5181598" cy="6553199"/>
        </p:xfrm>
        <a:graphic>
          <a:graphicData uri="http://schemas.openxmlformats.org/drawingml/2006/table">
            <a:tbl>
              <a:tblPr>
                <a:solidFill>
                  <a:schemeClr val="bg1"/>
                </a:solidFill>
              </a:tblPr>
              <a:tblGrid>
                <a:gridCol w="733609"/>
                <a:gridCol w="494221"/>
                <a:gridCol w="494221"/>
                <a:gridCol w="494221"/>
                <a:gridCol w="494221"/>
                <a:gridCol w="494221"/>
                <a:gridCol w="494221"/>
                <a:gridCol w="494221"/>
                <a:gridCol w="494221"/>
                <a:gridCol w="494221"/>
              </a:tblGrid>
              <a:tr h="140712">
                <a:tc gridSpan="3">
                  <a:txBody>
                    <a:bodyPr/>
                    <a:lstStyle/>
                    <a:p>
                      <a:pPr algn="l" fontAlgn="b"/>
                      <a:r>
                        <a:rPr lang="en-US" sz="400" b="1" i="0" u="none" strike="noStrike" dirty="0">
                          <a:latin typeface="Arial"/>
                        </a:rPr>
                        <a:t>FORM C-1-A     REVISED 4/1/14</a:t>
                      </a:r>
                    </a:p>
                  </a:txBody>
                  <a:tcPr marL="5175" marR="5175" marT="517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5175" marR="5175" marT="517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r>
              <a:tr h="438695">
                <a:tc gridSpan="10">
                  <a:txBody>
                    <a:bodyPr/>
                    <a:lstStyle/>
                    <a:p>
                      <a:pPr algn="ctr" fontAlgn="ctr"/>
                      <a:r>
                        <a:rPr lang="en-US" sz="700" b="1" i="0" u="none" strike="noStrike" dirty="0">
                          <a:latin typeface="Arial"/>
                        </a:rPr>
                        <a:t>ALABAMA DEPARTMENT OF TRANSPORTATION                                                                                                                                            FORCE ACCOUNT SUMMARY</a:t>
                      </a:r>
                    </a:p>
                  </a:txBody>
                  <a:tcPr marL="5175" marR="5175" marT="5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712">
                <a:tc>
                  <a:txBody>
                    <a:bodyPr/>
                    <a:lstStyle/>
                    <a:p>
                      <a:pPr algn="l" fontAlgn="b"/>
                      <a:r>
                        <a:rPr lang="en-US" sz="500" b="0" i="0" u="none" strike="noStrike">
                          <a:latin typeface="Arial"/>
                        </a:rPr>
                        <a:t> </a:t>
                      </a:r>
                    </a:p>
                  </a:txBody>
                  <a:tcPr marL="5175" marR="5175" marT="5175" marB="0" anchor="b">
                    <a:lnL w="12700" cap="flat" cmpd="sng" algn="ctr">
                      <a:solidFill>
                        <a:schemeClr val="tx1"/>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dirty="0">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r>
              <a:tr h="198653">
                <a:tc>
                  <a:txBody>
                    <a:bodyPr/>
                    <a:lstStyle/>
                    <a:p>
                      <a:pPr algn="l" fontAlgn="b"/>
                      <a:r>
                        <a:rPr lang="en-US" sz="500" b="0" i="0" u="none" strike="noStrike">
                          <a:latin typeface="Arial"/>
                        </a:rPr>
                        <a:t>PROJECT NO.</a:t>
                      </a:r>
                    </a:p>
                  </a:txBody>
                  <a:tcPr marL="5175" marR="5175" marT="5175" marB="0" anchor="b">
                    <a:lnL w="12700" cap="flat" cmpd="sng" algn="ctr">
                      <a:solidFill>
                        <a:schemeClr val="tx1"/>
                      </a:solidFill>
                      <a:prstDash val="solid"/>
                      <a:round/>
                      <a:headEnd type="none" w="med" len="med"/>
                      <a:tailEnd type="none" w="med" len="med"/>
                    </a:lnL>
                    <a:lnR>
                      <a:noFill/>
                    </a:lnR>
                    <a:lnT>
                      <a:noFill/>
                    </a:lnT>
                    <a:lnB>
                      <a:noFill/>
                    </a:lnB>
                    <a:solidFill>
                      <a:schemeClr val="bg2">
                        <a:lumMod val="20000"/>
                        <a:lumOff val="80000"/>
                      </a:schemeClr>
                    </a:solidFill>
                  </a:tcPr>
                </a:tc>
                <a:tc gridSpan="4">
                  <a:txBody>
                    <a:bodyPr/>
                    <a:lstStyle/>
                    <a:p>
                      <a:pPr algn="l" fontAlgn="b"/>
                      <a:r>
                        <a:rPr lang="en-US" sz="500" b="0" i="0" u="none" strike="noStrike">
                          <a:latin typeface="Arial"/>
                        </a:rPr>
                        <a:t> </a:t>
                      </a:r>
                    </a:p>
                  </a:txBody>
                  <a:tcPr marL="5175" marR="5175" marT="5175"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5175" marR="5175" marT="5175" marB="0" anchor="b">
                    <a:lnL>
                      <a:noFill/>
                    </a:lnL>
                    <a:lnR>
                      <a:noFill/>
                    </a:lnR>
                    <a:lnT>
                      <a:noFill/>
                    </a:lnT>
                    <a:lnB>
                      <a:noFill/>
                    </a:lnB>
                    <a:solidFill>
                      <a:schemeClr val="bg2">
                        <a:lumMod val="20000"/>
                        <a:lumOff val="80000"/>
                      </a:schemeClr>
                    </a:solidFill>
                  </a:tcPr>
                </a:tc>
                <a:tc gridSpan="3">
                  <a:txBody>
                    <a:bodyPr/>
                    <a:lstStyle/>
                    <a:p>
                      <a:pPr algn="ctr" fontAlgn="b"/>
                      <a:r>
                        <a:rPr lang="en-US" sz="500" b="0" i="0" u="none" strike="noStrike">
                          <a:latin typeface="Arial"/>
                        </a:rPr>
                        <a:t> </a:t>
                      </a:r>
                    </a:p>
                  </a:txBody>
                  <a:tcPr marL="5175" marR="5175" marT="5175"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latin typeface="Arial"/>
                        </a:rPr>
                        <a:t>COUNTY</a:t>
                      </a:r>
                    </a:p>
                  </a:txBody>
                  <a:tcPr marL="5175" marR="5175" marT="5175" marB="0" anchor="b">
                    <a:lnL>
                      <a:noFill/>
                    </a:lnL>
                    <a:lnR w="12700" cap="flat" cmpd="sng" algn="ctr">
                      <a:solidFill>
                        <a:schemeClr val="tx1"/>
                      </a:solidFill>
                      <a:prstDash val="solid"/>
                      <a:round/>
                      <a:headEnd type="none" w="med" len="med"/>
                      <a:tailEnd type="none" w="med" len="med"/>
                    </a:lnR>
                    <a:lnT>
                      <a:noFill/>
                    </a:lnT>
                    <a:lnB>
                      <a:noFill/>
                    </a:lnB>
                    <a:solidFill>
                      <a:schemeClr val="bg2">
                        <a:lumMod val="20000"/>
                        <a:lumOff val="80000"/>
                      </a:schemeClr>
                    </a:solidFill>
                  </a:tcPr>
                </a:tc>
              </a:tr>
              <a:tr h="148991">
                <a:tc>
                  <a:txBody>
                    <a:bodyPr/>
                    <a:lstStyle/>
                    <a:p>
                      <a:pPr algn="l" fontAlgn="b"/>
                      <a:r>
                        <a:rPr lang="en-US" sz="500" b="0" i="0" u="none" strike="noStrike">
                          <a:latin typeface="Arial"/>
                        </a:rPr>
                        <a:t> </a:t>
                      </a:r>
                    </a:p>
                  </a:txBody>
                  <a:tcPr marL="5175" marR="5175" marT="5175" marB="0" anchor="b">
                    <a:lnL w="12700" cap="flat" cmpd="sng" algn="ctr">
                      <a:solidFill>
                        <a:schemeClr val="tx1"/>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a:noFill/>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w="12700" cap="flat" cmpd="sng" algn="ctr">
                      <a:solidFill>
                        <a:schemeClr val="tx1"/>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2">
                        <a:lumMod val="20000"/>
                        <a:lumOff val="80000"/>
                      </a:schemeClr>
                    </a:solidFill>
                  </a:tcPr>
                </a:tc>
              </a:tr>
              <a:tr h="148991">
                <a:tc>
                  <a:txBody>
                    <a:bodyPr/>
                    <a:lstStyle/>
                    <a:p>
                      <a:pPr algn="l" fontAlgn="b"/>
                      <a:r>
                        <a:rPr lang="en-US" sz="500" b="0" i="0" u="none" strike="noStrike">
                          <a:latin typeface="Arial"/>
                        </a:rPr>
                        <a:t> </a:t>
                      </a:r>
                    </a:p>
                  </a:txBody>
                  <a:tcPr marL="5175" marR="5175" marT="5175" marB="0" anchor="b">
                    <a:lnL w="12700" cap="flat" cmpd="sng" algn="ctr">
                      <a:solidFill>
                        <a:schemeClr val="tx1"/>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r>
              <a:tr h="198653">
                <a:tc gridSpan="3">
                  <a:txBody>
                    <a:bodyPr/>
                    <a:lstStyle/>
                    <a:p>
                      <a:pPr algn="l" fontAlgn="b"/>
                      <a:r>
                        <a:rPr lang="en-US" sz="500" b="0" i="0" u="none" strike="noStrike">
                          <a:latin typeface="Arial"/>
                        </a:rPr>
                        <a:t>DESCRIPTION / LOCATION OF WORK</a:t>
                      </a:r>
                    </a:p>
                  </a:txBody>
                  <a:tcPr marL="5175" marR="5175" marT="5175" marB="0" anchor="b">
                    <a:lnL w="12700" cap="flat" cmpd="sng" algn="ctr">
                      <a:solidFill>
                        <a:schemeClr val="tx1"/>
                      </a:solidFill>
                      <a:prstDash val="solid"/>
                      <a:round/>
                      <a:headEnd type="none" w="med" len="med"/>
                      <a:tailEnd type="none" w="med" len="med"/>
                    </a:lnL>
                    <a:lnR>
                      <a:noFill/>
                    </a:lnR>
                    <a:lnT>
                      <a:noFill/>
                    </a:lnT>
                    <a:lnB>
                      <a:noFill/>
                    </a:lnB>
                    <a:solidFill>
                      <a:schemeClr val="bg2">
                        <a:lumMod val="20000"/>
                        <a:lumOff val="80000"/>
                      </a:schemeClr>
                    </a:solidFill>
                  </a:tcPr>
                </a:tc>
                <a:tc hMerge="1">
                  <a:txBody>
                    <a:bodyPr/>
                    <a:lstStyle/>
                    <a:p>
                      <a:endParaRPr lang="en-US"/>
                    </a:p>
                  </a:txBody>
                  <a:tcPr/>
                </a:tc>
                <a:tc hMerge="1">
                  <a:txBody>
                    <a:bodyPr/>
                    <a:lstStyle/>
                    <a:p>
                      <a:endParaRPr lang="en-US"/>
                    </a:p>
                  </a:txBody>
                  <a:tcPr/>
                </a:tc>
                <a:tc gridSpan="7">
                  <a:txBody>
                    <a:bodyPr/>
                    <a:lstStyle/>
                    <a:p>
                      <a:pPr algn="l" fontAlgn="b"/>
                      <a:r>
                        <a:rPr lang="en-US" sz="500" b="0" i="0" u="none" strike="noStrike">
                          <a:latin typeface="Arial"/>
                        </a:rPr>
                        <a:t> </a:t>
                      </a:r>
                    </a:p>
                  </a:txBody>
                  <a:tcPr marL="5175" marR="5175" marT="5175"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653">
                <a:tc gridSpan="10">
                  <a:txBody>
                    <a:bodyPr/>
                    <a:lstStyle/>
                    <a:p>
                      <a:pPr algn="l" fontAlgn="b"/>
                      <a:r>
                        <a:rPr lang="en-US" sz="500" b="0" i="0" u="none" strike="noStrike">
                          <a:latin typeface="Arial"/>
                        </a:rPr>
                        <a:t> </a:t>
                      </a:r>
                    </a:p>
                  </a:txBody>
                  <a:tcPr marL="5175" marR="5175" marT="5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021">
                <a:tc gridSpan="2">
                  <a:txBody>
                    <a:bodyPr/>
                    <a:lstStyle/>
                    <a:p>
                      <a:pPr algn="l" fontAlgn="b"/>
                      <a:r>
                        <a:rPr lang="en-US" sz="500" b="0" i="0" u="none" strike="noStrike">
                          <a:latin typeface="Arial"/>
                        </a:rPr>
                        <a:t>WORK PERFORMED FROM </a:t>
                      </a:r>
                    </a:p>
                  </a:txBody>
                  <a:tcPr marL="5175" marR="5175" marT="517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hMerge="1">
                  <a:txBody>
                    <a:bodyPr/>
                    <a:lstStyle/>
                    <a:p>
                      <a:endParaRPr lang="en-US"/>
                    </a:p>
                  </a:txBody>
                  <a:tcPr/>
                </a:tc>
                <a:tc gridSpan="2">
                  <a:txBody>
                    <a:bodyPr/>
                    <a:lstStyle/>
                    <a:p>
                      <a:pPr algn="ctr"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ctr" fontAlgn="b"/>
                      <a:r>
                        <a:rPr lang="en-US" sz="500" b="0" i="0" u="none" strike="noStrike">
                          <a:latin typeface="Arial"/>
                        </a:rPr>
                        <a:t>TO</a:t>
                      </a:r>
                    </a:p>
                  </a:txBody>
                  <a:tcPr marL="5175" marR="5175" marT="5175"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gridSpan="2">
                  <a:txBody>
                    <a:bodyPr/>
                    <a:lstStyle/>
                    <a:p>
                      <a:pPr algn="ctr"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l" fontAlgn="b"/>
                      <a:endParaRPr lang="en-US" sz="500" b="0" i="0" u="none" strike="noStrike">
                        <a:latin typeface="Arial"/>
                      </a:endParaRPr>
                    </a:p>
                  </a:txBody>
                  <a:tcPr marL="5175" marR="5175" marT="5175"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r>
              <a:tr h="140712">
                <a:tc>
                  <a:txBody>
                    <a:bodyPr/>
                    <a:lstStyle/>
                    <a:p>
                      <a:pPr algn="l" fontAlgn="b"/>
                      <a:r>
                        <a:rPr lang="en-US" sz="500" b="0" i="0" u="none" strike="noStrike">
                          <a:latin typeface="Arial"/>
                        </a:rPr>
                        <a:t> </a:t>
                      </a:r>
                    </a:p>
                  </a:txBody>
                  <a:tcPr marL="5175" marR="5175" marT="5175" marB="0" anchor="b">
                    <a:lnL w="12700" cap="flat" cmpd="sng" algn="ctr">
                      <a:solidFill>
                        <a:schemeClr val="tx1"/>
                      </a:solidFill>
                      <a:prstDash val="solid"/>
                      <a:round/>
                      <a:headEnd type="none" w="med" len="med"/>
                      <a:tailEnd type="none" w="med" len="med"/>
                    </a:lnL>
                    <a:lnR>
                      <a:noFill/>
                    </a:lnR>
                    <a:lnT>
                      <a:noFill/>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a:noFill/>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a:noFill/>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a:noFill/>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a:noFill/>
                    </a:lnT>
                    <a:lnB>
                      <a:noFill/>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w="12700" cap="flat" cmpd="sng" algn="ctr">
                      <a:solidFill>
                        <a:schemeClr val="tx1"/>
                      </a:solidFill>
                      <a:prstDash val="solid"/>
                      <a:round/>
                      <a:headEnd type="none" w="med" len="med"/>
                      <a:tailEnd type="none" w="med" len="med"/>
                    </a:lnR>
                    <a:lnT>
                      <a:noFill/>
                    </a:lnT>
                    <a:lnB>
                      <a:noFill/>
                    </a:lnB>
                    <a:solidFill>
                      <a:schemeClr val="bg2">
                        <a:lumMod val="20000"/>
                        <a:lumOff val="80000"/>
                      </a:schemeClr>
                    </a:solidFill>
                  </a:tcPr>
                </a:tc>
              </a:tr>
              <a:tr h="198653">
                <a:tc gridSpan="2">
                  <a:txBody>
                    <a:bodyPr/>
                    <a:lstStyle/>
                    <a:p>
                      <a:pPr algn="l" fontAlgn="b"/>
                      <a:r>
                        <a:rPr lang="en-US" sz="500" b="0" i="0" u="none" strike="noStrike">
                          <a:latin typeface="Arial"/>
                        </a:rPr>
                        <a:t>PAID ON ESTIMATE NO.</a:t>
                      </a:r>
                    </a:p>
                  </a:txBody>
                  <a:tcPr marL="5175" marR="5175" marT="5175" marB="0" anchor="b">
                    <a:lnL w="12700" cap="flat" cmpd="sng" algn="ctr">
                      <a:solidFill>
                        <a:schemeClr val="tx1"/>
                      </a:solidFill>
                      <a:prstDash val="solid"/>
                      <a:round/>
                      <a:headEnd type="none" w="med" len="med"/>
                      <a:tailEnd type="none" w="med" len="med"/>
                    </a:lnL>
                    <a:lnR>
                      <a:noFill/>
                    </a:lnR>
                    <a:lnT>
                      <a:noFill/>
                    </a:lnT>
                    <a:lnB>
                      <a:noFill/>
                    </a:lnB>
                    <a:solidFill>
                      <a:schemeClr val="bg2">
                        <a:lumMod val="20000"/>
                        <a:lumOff val="80000"/>
                      </a:schemeClr>
                    </a:solidFill>
                  </a:tcPr>
                </a:tc>
                <a:tc hMerge="1">
                  <a:txBody>
                    <a:bodyPr/>
                    <a:lstStyle/>
                    <a:p>
                      <a:endParaRPr lang="en-US"/>
                    </a:p>
                  </a:txBody>
                  <a:tcPr/>
                </a:tc>
                <a:tc gridSpan="2">
                  <a:txBody>
                    <a:bodyPr/>
                    <a:lstStyle/>
                    <a:p>
                      <a:pPr algn="l" fontAlgn="b"/>
                      <a:r>
                        <a:rPr lang="en-US" sz="500" b="0" i="0" u="none" strike="noStrike">
                          <a:latin typeface="Arial"/>
                        </a:rPr>
                        <a:t> </a:t>
                      </a:r>
                    </a:p>
                  </a:txBody>
                  <a:tcPr marL="5175" marR="5175" marT="5175"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l" fontAlgn="b"/>
                      <a:endParaRPr lang="en-US" sz="500" b="0" i="0" u="none" strike="noStrike">
                        <a:latin typeface="Arial"/>
                      </a:endParaRPr>
                    </a:p>
                  </a:txBody>
                  <a:tcPr marL="5175" marR="5175" marT="5175" marB="0" anchor="b">
                    <a:lnL>
                      <a:noFill/>
                    </a:lnL>
                    <a:lnR>
                      <a:noFill/>
                    </a:lnR>
                    <a:lnT>
                      <a:noFill/>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a:noFill/>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a:noFill/>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a:noFill/>
                    </a:lnT>
                    <a:lnB>
                      <a:noFill/>
                    </a:lnB>
                    <a:solidFill>
                      <a:schemeClr val="bg2">
                        <a:lumMod val="20000"/>
                        <a:lumOff val="80000"/>
                      </a:schemeClr>
                    </a:solidFill>
                  </a:tcPr>
                </a:tc>
                <a:tc>
                  <a:txBody>
                    <a:bodyPr/>
                    <a:lstStyle/>
                    <a:p>
                      <a:pPr algn="l" fontAlgn="b"/>
                      <a:endParaRPr lang="en-US" sz="500" b="0" i="0" u="none" strike="noStrike">
                        <a:latin typeface="Arial"/>
                      </a:endParaRPr>
                    </a:p>
                  </a:txBody>
                  <a:tcPr marL="5175" marR="5175" marT="5175" marB="0" anchor="b">
                    <a:lnL>
                      <a:noFill/>
                    </a:lnL>
                    <a:lnR>
                      <a:noFill/>
                    </a:lnR>
                    <a:lnT>
                      <a:noFill/>
                    </a:lnT>
                    <a:lnB>
                      <a:noFill/>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w="12700" cap="flat" cmpd="sng" algn="ctr">
                      <a:solidFill>
                        <a:schemeClr val="tx1"/>
                      </a:solidFill>
                      <a:prstDash val="solid"/>
                      <a:round/>
                      <a:headEnd type="none" w="med" len="med"/>
                      <a:tailEnd type="none" w="med" len="med"/>
                    </a:lnR>
                    <a:lnT>
                      <a:noFill/>
                    </a:lnT>
                    <a:lnB>
                      <a:noFill/>
                    </a:lnB>
                    <a:solidFill>
                      <a:schemeClr val="bg2">
                        <a:lumMod val="20000"/>
                        <a:lumOff val="80000"/>
                      </a:schemeClr>
                    </a:solidFill>
                  </a:tcPr>
                </a:tc>
              </a:tr>
              <a:tr h="140712">
                <a:tc>
                  <a:txBody>
                    <a:bodyPr/>
                    <a:lstStyle/>
                    <a:p>
                      <a:pPr algn="l" fontAlgn="b"/>
                      <a:r>
                        <a:rPr lang="en-US" sz="500" b="0" i="0" u="none" strike="noStrike">
                          <a:latin typeface="Arial"/>
                        </a:rPr>
                        <a:t> </a:t>
                      </a:r>
                    </a:p>
                  </a:txBody>
                  <a:tcPr marL="5175" marR="5175" marT="5175"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500" b="0" i="0" u="none" strike="noStrike">
                          <a:latin typeface="Arial"/>
                        </a:rPr>
                        <a:t> </a:t>
                      </a:r>
                    </a:p>
                  </a:txBody>
                  <a:tcPr marL="5175" marR="5175" marT="5175"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3">
                  <a:txBody>
                    <a:bodyPr/>
                    <a:lstStyle/>
                    <a:p>
                      <a:pPr algn="ctr" fontAlgn="b"/>
                      <a:r>
                        <a:rPr lang="en-US" sz="500" b="0" i="0" u="none" strike="noStrike">
                          <a:latin typeface="Arial"/>
                        </a:rPr>
                        <a:t>FINAL SUMMARY</a:t>
                      </a:r>
                    </a:p>
                  </a:txBody>
                  <a:tcPr marL="5175" marR="5175" marT="5175"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1</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LABOR/SUBCONTRACTORS</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 </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2</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MATERIAL/SUBCONTRACTORS</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 </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3</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EQUIPMENT/SUBCONTRACTORS</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 </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4</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PROFESSIONAL SERVICES</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 </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5</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pt-BR" sz="500" b="0" i="0" u="none" strike="noStrike">
                          <a:latin typeface="Arial"/>
                        </a:rPr>
                        <a:t>SUBTOTAL = 1 + 2 + 3 + 4</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$0.00</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331089">
                <a:tc gridSpan="10">
                  <a:txBody>
                    <a:bodyPr/>
                    <a:lstStyle/>
                    <a:p>
                      <a:pPr algn="ctr" fontAlgn="ctr"/>
                      <a:r>
                        <a:rPr lang="en-US" sz="500" b="1" i="0" u="none" strike="noStrike">
                          <a:latin typeface="Arial"/>
                        </a:rPr>
                        <a:t>ADMINISTRATIVE ALLOWANCE (IF APPLICABLE)</a:t>
                      </a:r>
                    </a:p>
                  </a:txBody>
                  <a:tcPr marL="5175" marR="5175" marT="5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6</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3">
                  <a:txBody>
                    <a:bodyPr/>
                    <a:lstStyle/>
                    <a:p>
                      <a:pPr algn="ctr" fontAlgn="b"/>
                      <a:r>
                        <a:rPr lang="en-US" sz="500" b="0" i="0" u="none" strike="noStrike">
                          <a:latin typeface="Arial"/>
                        </a:rPr>
                        <a:t>$0.00</a:t>
                      </a:r>
                    </a:p>
                  </a:txBody>
                  <a:tcPr marL="5175" marR="5175" marT="5175"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algn="l" fontAlgn="b"/>
                      <a:r>
                        <a:rPr lang="en-US" sz="500" b="0" i="0" u="none" strike="noStrike">
                          <a:latin typeface="Arial"/>
                        </a:rPr>
                        <a:t>@ 5%</a:t>
                      </a:r>
                    </a:p>
                  </a:txBody>
                  <a:tcPr marL="5175" marR="5175" marT="5175"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$0.00</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7</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PAYROLL INSURANCE</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$0.00</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8</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PAYROLL TAXES</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$0.00</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9</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SUBCONTRACTORS BOND</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$0.00</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10</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LABOR/PRIME</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 </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11</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MATERIAL/PRIME</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 </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12</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EQUIPMENT/PRIME</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 </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13</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pt-BR" sz="500" b="0" i="0" u="none" strike="noStrike">
                          <a:latin typeface="Arial"/>
                        </a:rPr>
                        <a:t>SUBTOTAL = 5 + 6 + 7 + 8 + 9 + 10 + 11 + 12</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#VALUE!</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14</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3">
                  <a:txBody>
                    <a:bodyPr/>
                    <a:lstStyle/>
                    <a:p>
                      <a:pPr algn="l" fontAlgn="b"/>
                      <a:r>
                        <a:rPr lang="en-US" sz="500" b="0" i="0" u="none" strike="noStrike">
                          <a:latin typeface="Arial"/>
                        </a:rPr>
                        <a:t>PRIME CONTRACTOR'S BOND =</a:t>
                      </a:r>
                    </a:p>
                  </a:txBody>
                  <a:tcPr marL="5175" marR="5175" marT="5175"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500" b="0" i="0" u="none" strike="noStrike">
                          <a:latin typeface="Arial"/>
                        </a:rPr>
                        <a:t> </a:t>
                      </a:r>
                    </a:p>
                  </a:txBody>
                  <a:tcPr marL="5175" marR="5175" marT="5175"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l" fontAlgn="b"/>
                      <a:r>
                        <a:rPr lang="en-US" sz="500" b="0" i="0" u="none" strike="noStrike">
                          <a:latin typeface="Arial"/>
                        </a:rPr>
                        <a:t>OF 16</a:t>
                      </a:r>
                    </a:p>
                  </a:txBody>
                  <a:tcPr marL="5175" marR="5175" marT="5175"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3">
                  <a:txBody>
                    <a:bodyPr/>
                    <a:lstStyle/>
                    <a:p>
                      <a:pPr algn="ctr" fontAlgn="b"/>
                      <a:r>
                        <a:rPr lang="en-US" sz="500" b="0" i="0" u="none" strike="noStrike">
                          <a:latin typeface="Arial"/>
                        </a:rPr>
                        <a:t> </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15</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GROSS RECEIPTS TAX = 5% OF 16</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latin typeface="Arial"/>
                        </a:rPr>
                        <a:t> </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42247">
                <a:tc>
                  <a:txBody>
                    <a:bodyPr/>
                    <a:lstStyle/>
                    <a:p>
                      <a:pPr algn="ctr" fontAlgn="b"/>
                      <a:r>
                        <a:rPr lang="en-US" sz="500" b="0" i="0" u="none" strike="noStrike">
                          <a:latin typeface="Arial"/>
                        </a:rPr>
                        <a:t>16</a:t>
                      </a:r>
                    </a:p>
                  </a:txBody>
                  <a:tcPr marL="5175" marR="5175" marT="517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FORCE ACCOUNT PAYMENT = 13 / [100% - (% OF 14 + 5%)]</a:t>
                      </a:r>
                    </a:p>
                  </a:txBody>
                  <a:tcPr marL="5175" marR="5175" marT="5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 </a:t>
                      </a:r>
                    </a:p>
                  </a:txBody>
                  <a:tcPr marL="5175" marR="5175" marT="51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 y="381000"/>
            <a:ext cx="3023419" cy="4800600"/>
          </a:xfrm>
        </p:spPr>
        <p:txBody>
          <a:bodyPr>
            <a:normAutofit fontScale="90000"/>
          </a:bodyPr>
          <a:lstStyle/>
          <a:p>
            <a:pPr algn="ctr"/>
            <a:r>
              <a:rPr lang="en-US" sz="5400" i="1" dirty="0" smtClean="0">
                <a:latin typeface="Berlin Sans FB" panose="020E0602020502020306" pitchFamily="34" charset="0"/>
              </a:rPr>
              <a:t>Force </a:t>
            </a:r>
            <a:br>
              <a:rPr lang="en-US" sz="5400" i="1" dirty="0" smtClean="0">
                <a:latin typeface="Berlin Sans FB" panose="020E0602020502020306" pitchFamily="34" charset="0"/>
              </a:rPr>
            </a:br>
            <a:r>
              <a:rPr lang="en-US" sz="5400" i="1" dirty="0" smtClean="0">
                <a:latin typeface="Berlin Sans FB" panose="020E0602020502020306" pitchFamily="34" charset="0"/>
              </a:rPr>
              <a:t>Account </a:t>
            </a:r>
            <a:br>
              <a:rPr lang="en-US" sz="5400" i="1" dirty="0" smtClean="0">
                <a:latin typeface="Berlin Sans FB" panose="020E0602020502020306" pitchFamily="34" charset="0"/>
              </a:rPr>
            </a:br>
            <a:r>
              <a:rPr lang="en-US" sz="5400" i="1" dirty="0" smtClean="0">
                <a:latin typeface="Berlin Sans FB" panose="020E0602020502020306" pitchFamily="34" charset="0"/>
              </a:rPr>
              <a:t>Final Summary</a:t>
            </a:r>
            <a:r>
              <a:rPr lang="en-US" sz="5400" dirty="0" smtClean="0">
                <a:latin typeface="Berlin Sans FB" panose="020E0602020502020306" pitchFamily="34" charset="0"/>
              </a:rPr>
              <a:t/>
            </a:r>
            <a:br>
              <a:rPr lang="en-US" sz="5400" dirty="0" smtClean="0">
                <a:latin typeface="Berlin Sans FB" panose="020E0602020502020306" pitchFamily="34" charset="0"/>
              </a:rPr>
            </a:br>
            <a:r>
              <a:rPr lang="en-US" sz="5400" dirty="0">
                <a:latin typeface="Berlin Sans FB" panose="020E0602020502020306" pitchFamily="34" charset="0"/>
              </a:rPr>
              <a:t/>
            </a:r>
            <a:br>
              <a:rPr lang="en-US" sz="5400" dirty="0">
                <a:latin typeface="Berlin Sans FB" panose="020E0602020502020306" pitchFamily="34" charset="0"/>
              </a:rPr>
            </a:br>
            <a:r>
              <a:rPr lang="en-US" sz="4900" dirty="0" smtClean="0">
                <a:latin typeface="Berlin Sans FB" panose="020E0602020502020306" pitchFamily="34" charset="0"/>
              </a:rPr>
              <a:t>Form C-1-B</a:t>
            </a:r>
            <a:endParaRPr lang="en-US" sz="4900" dirty="0">
              <a:latin typeface="Berlin Sans FB" panose="020E0602020502020306"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8582816"/>
              </p:ext>
            </p:extLst>
          </p:nvPr>
        </p:nvGraphicFramePr>
        <p:xfrm>
          <a:off x="3048001" y="152410"/>
          <a:ext cx="5486400" cy="6572440"/>
        </p:xfrm>
        <a:graphic>
          <a:graphicData uri="http://schemas.openxmlformats.org/drawingml/2006/table">
            <a:tbl>
              <a:tblPr>
                <a:solidFill>
                  <a:schemeClr val="bg1"/>
                </a:solidFill>
              </a:tblPr>
              <a:tblGrid>
                <a:gridCol w="745649"/>
                <a:gridCol w="502331"/>
                <a:gridCol w="502331"/>
                <a:gridCol w="502331"/>
                <a:gridCol w="617451"/>
                <a:gridCol w="502331"/>
                <a:gridCol w="606983"/>
                <a:gridCol w="502331"/>
                <a:gridCol w="502331"/>
                <a:gridCol w="502331"/>
              </a:tblGrid>
              <a:tr h="138089">
                <a:tc gridSpan="3">
                  <a:txBody>
                    <a:bodyPr/>
                    <a:lstStyle/>
                    <a:p>
                      <a:pPr algn="l" fontAlgn="b"/>
                      <a:r>
                        <a:rPr lang="en-US" sz="400" b="1" i="0" u="none" strike="noStrike" dirty="0">
                          <a:latin typeface="Arial"/>
                        </a:rPr>
                        <a:t>FORM C-1-B     REVISED 4/1/14</a:t>
                      </a:r>
                    </a:p>
                  </a:txBody>
                  <a:tcPr marL="5252" marR="5252" marT="525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latin typeface="Arial"/>
                      </a:endParaRPr>
                    </a:p>
                  </a:txBody>
                  <a:tcPr marL="5252" marR="5252" marT="5252"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r>
              <a:tr h="397534">
                <a:tc gridSpan="10">
                  <a:txBody>
                    <a:bodyPr/>
                    <a:lstStyle/>
                    <a:p>
                      <a:pPr algn="ctr" fontAlgn="ctr"/>
                      <a:r>
                        <a:rPr lang="en-US" sz="700" b="1" i="0" u="none" strike="noStrike" dirty="0">
                          <a:latin typeface="Arial"/>
                        </a:rPr>
                        <a:t>ALABAMA DEPARTMENT OF TRANSPORTATION                                                                                                                                            FORCE ACCOUNT SUMMARY</a:t>
                      </a:r>
                    </a:p>
                  </a:txBody>
                  <a:tcPr marL="5252" marR="5252" marT="5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089">
                <a:tc>
                  <a:txBody>
                    <a:bodyPr/>
                    <a:lstStyle/>
                    <a:p>
                      <a:pPr algn="l" fontAlgn="b"/>
                      <a:r>
                        <a:rPr lang="en-US" sz="600" b="0" i="0" u="none" strike="noStrike">
                          <a:latin typeface="Arial"/>
                        </a:rPr>
                        <a:t> </a:t>
                      </a:r>
                    </a:p>
                  </a:txBody>
                  <a:tcPr marL="5252" marR="5252" marT="5252" marB="0" anchor="b">
                    <a:lnL w="12700" cap="flat" cmpd="sng" algn="ctr">
                      <a:solidFill>
                        <a:schemeClr val="tx1"/>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r>
              <a:tr h="202517">
                <a:tc>
                  <a:txBody>
                    <a:bodyPr/>
                    <a:lstStyle/>
                    <a:p>
                      <a:pPr algn="l" fontAlgn="b"/>
                      <a:r>
                        <a:rPr lang="en-US" sz="500" b="0" i="0" u="none" strike="noStrike">
                          <a:latin typeface="Arial"/>
                        </a:rPr>
                        <a:t>PROJECT NO.</a:t>
                      </a:r>
                    </a:p>
                  </a:txBody>
                  <a:tcPr marL="5252" marR="5252" marT="5252" marB="0" anchor="b">
                    <a:lnL w="12700" cap="flat" cmpd="sng" algn="ctr">
                      <a:solidFill>
                        <a:schemeClr val="tx1"/>
                      </a:solidFill>
                      <a:prstDash val="solid"/>
                      <a:round/>
                      <a:headEnd type="none" w="med" len="med"/>
                      <a:tailEnd type="none" w="med" len="med"/>
                    </a:lnL>
                    <a:lnR>
                      <a:noFill/>
                    </a:lnR>
                    <a:lnT>
                      <a:noFill/>
                    </a:lnT>
                    <a:lnB>
                      <a:noFill/>
                    </a:lnB>
                    <a:solidFill>
                      <a:schemeClr val="bg2">
                        <a:lumMod val="20000"/>
                        <a:lumOff val="80000"/>
                      </a:schemeClr>
                    </a:solidFill>
                  </a:tcPr>
                </a:tc>
                <a:tc gridSpan="4">
                  <a:txBody>
                    <a:bodyPr/>
                    <a:lstStyle/>
                    <a:p>
                      <a:pPr algn="l" fontAlgn="b"/>
                      <a:r>
                        <a:rPr lang="en-US" sz="500" b="0" i="0" u="none" strike="noStrike">
                          <a:latin typeface="Arial"/>
                        </a:rPr>
                        <a:t> </a:t>
                      </a:r>
                    </a:p>
                  </a:txBody>
                  <a:tcPr marL="5252" marR="5252" marT="5252"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latin typeface="Arial"/>
                        </a:rPr>
                        <a:t> </a:t>
                      </a:r>
                    </a:p>
                  </a:txBody>
                  <a:tcPr marL="5252" marR="5252" marT="5252" marB="0" anchor="b">
                    <a:lnL>
                      <a:noFill/>
                    </a:lnL>
                    <a:lnR>
                      <a:noFill/>
                    </a:lnR>
                    <a:lnT>
                      <a:noFill/>
                    </a:lnT>
                    <a:lnB>
                      <a:noFill/>
                    </a:lnB>
                    <a:solidFill>
                      <a:schemeClr val="bg2">
                        <a:lumMod val="20000"/>
                        <a:lumOff val="80000"/>
                      </a:schemeClr>
                    </a:solidFill>
                  </a:tcPr>
                </a:tc>
                <a:tc gridSpan="3">
                  <a:txBody>
                    <a:bodyPr/>
                    <a:lstStyle/>
                    <a:p>
                      <a:pPr algn="ctr" fontAlgn="b"/>
                      <a:r>
                        <a:rPr lang="en-US" sz="500" b="0" i="0" u="none" strike="noStrike">
                          <a:latin typeface="Arial"/>
                        </a:rPr>
                        <a:t> </a:t>
                      </a:r>
                    </a:p>
                  </a:txBody>
                  <a:tcPr marL="5252" marR="5252" marT="5252"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latin typeface="Arial"/>
                        </a:rPr>
                        <a:t>COUNTY</a:t>
                      </a:r>
                    </a:p>
                  </a:txBody>
                  <a:tcPr marL="5252" marR="5252" marT="5252" marB="0" anchor="b">
                    <a:lnL>
                      <a:noFill/>
                    </a:lnL>
                    <a:lnR w="12700" cap="flat" cmpd="sng" algn="ctr">
                      <a:solidFill>
                        <a:schemeClr val="tx1"/>
                      </a:solidFill>
                      <a:prstDash val="solid"/>
                      <a:round/>
                      <a:headEnd type="none" w="med" len="med"/>
                      <a:tailEnd type="none" w="med" len="med"/>
                    </a:lnR>
                    <a:lnT>
                      <a:noFill/>
                    </a:lnT>
                    <a:lnB>
                      <a:noFill/>
                    </a:lnB>
                    <a:solidFill>
                      <a:schemeClr val="bg2">
                        <a:lumMod val="20000"/>
                        <a:lumOff val="80000"/>
                      </a:schemeClr>
                    </a:solidFill>
                  </a:tcPr>
                </a:tc>
              </a:tr>
              <a:tr h="138089">
                <a:tc>
                  <a:txBody>
                    <a:bodyPr/>
                    <a:lstStyle/>
                    <a:p>
                      <a:pPr algn="l" fontAlgn="b"/>
                      <a:r>
                        <a:rPr lang="en-US" sz="600" b="0" i="0" u="none" strike="noStrike">
                          <a:latin typeface="Arial"/>
                        </a:rPr>
                        <a:t> </a:t>
                      </a:r>
                    </a:p>
                  </a:txBody>
                  <a:tcPr marL="5252" marR="5252" marT="5252" marB="0" anchor="b">
                    <a:lnL w="12700" cap="flat" cmpd="sng" algn="ctr">
                      <a:solidFill>
                        <a:schemeClr val="tx1"/>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a:noFill/>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w="12700" cap="flat" cmpd="sng" algn="ctr">
                      <a:solidFill>
                        <a:schemeClr val="tx1"/>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2">
                        <a:lumMod val="20000"/>
                        <a:lumOff val="80000"/>
                      </a:schemeClr>
                    </a:solidFill>
                  </a:tcPr>
                </a:tc>
              </a:tr>
              <a:tr h="138089">
                <a:tc>
                  <a:txBody>
                    <a:bodyPr/>
                    <a:lstStyle/>
                    <a:p>
                      <a:pPr algn="l" fontAlgn="b"/>
                      <a:r>
                        <a:rPr lang="en-US" sz="600" b="0" i="0" u="none" strike="noStrike">
                          <a:latin typeface="Arial"/>
                        </a:rPr>
                        <a:t> </a:t>
                      </a:r>
                    </a:p>
                  </a:txBody>
                  <a:tcPr marL="5252" marR="5252" marT="5252" marB="0" anchor="b">
                    <a:lnL w="12700" cap="flat" cmpd="sng" algn="ctr">
                      <a:solidFill>
                        <a:schemeClr val="tx1"/>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2">
                        <a:lumMod val="20000"/>
                        <a:lumOff val="80000"/>
                      </a:schemeClr>
                    </a:solidFill>
                  </a:tcPr>
                </a:tc>
              </a:tr>
              <a:tr h="180014">
                <a:tc gridSpan="3">
                  <a:txBody>
                    <a:bodyPr/>
                    <a:lstStyle/>
                    <a:p>
                      <a:pPr algn="l" fontAlgn="b"/>
                      <a:r>
                        <a:rPr lang="en-US" sz="500" b="0" i="0" u="none" strike="noStrike">
                          <a:latin typeface="Arial"/>
                        </a:rPr>
                        <a:t>DESCRIPTION / LOCATION OF WORK</a:t>
                      </a:r>
                    </a:p>
                  </a:txBody>
                  <a:tcPr marL="5252" marR="5252" marT="5252" marB="0" anchor="b">
                    <a:lnL w="12700" cap="flat" cmpd="sng" algn="ctr">
                      <a:solidFill>
                        <a:schemeClr val="tx1"/>
                      </a:solidFill>
                      <a:prstDash val="solid"/>
                      <a:round/>
                      <a:headEnd type="none" w="med" len="med"/>
                      <a:tailEnd type="none" w="med" len="med"/>
                    </a:lnL>
                    <a:lnR>
                      <a:noFill/>
                    </a:lnR>
                    <a:lnT>
                      <a:noFill/>
                    </a:lnT>
                    <a:lnB>
                      <a:noFill/>
                    </a:lnB>
                    <a:solidFill>
                      <a:schemeClr val="bg2">
                        <a:lumMod val="20000"/>
                        <a:lumOff val="80000"/>
                      </a:schemeClr>
                    </a:solidFill>
                  </a:tcPr>
                </a:tc>
                <a:tc hMerge="1">
                  <a:txBody>
                    <a:bodyPr/>
                    <a:lstStyle/>
                    <a:p>
                      <a:endParaRPr lang="en-US"/>
                    </a:p>
                  </a:txBody>
                  <a:tcPr/>
                </a:tc>
                <a:tc hMerge="1">
                  <a:txBody>
                    <a:bodyPr/>
                    <a:lstStyle/>
                    <a:p>
                      <a:endParaRPr lang="en-US"/>
                    </a:p>
                  </a:txBody>
                  <a:tcPr/>
                </a:tc>
                <a:tc gridSpan="7">
                  <a:txBody>
                    <a:bodyPr/>
                    <a:lstStyle/>
                    <a:p>
                      <a:pPr algn="l" fontAlgn="b"/>
                      <a:r>
                        <a:rPr lang="en-US" sz="500" b="0" i="0" u="none" strike="noStrike">
                          <a:latin typeface="Arial"/>
                        </a:rPr>
                        <a:t> </a:t>
                      </a:r>
                    </a:p>
                  </a:txBody>
                  <a:tcPr marL="5252" marR="5252" marT="5252"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014">
                <a:tc gridSpan="10">
                  <a:txBody>
                    <a:bodyPr/>
                    <a:lstStyle/>
                    <a:p>
                      <a:pPr algn="l" fontAlgn="b"/>
                      <a:r>
                        <a:rPr lang="en-US" sz="500" b="0" i="0" u="none" strike="noStrike">
                          <a:latin typeface="Arial"/>
                        </a:rPr>
                        <a:t> </a:t>
                      </a:r>
                    </a:p>
                  </a:txBody>
                  <a:tcPr marL="5252" marR="5252" marT="52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089">
                <a:tc>
                  <a:txBody>
                    <a:bodyPr/>
                    <a:lstStyle/>
                    <a:p>
                      <a:pPr algn="l" fontAlgn="b"/>
                      <a:r>
                        <a:rPr lang="en-US" sz="600" b="0" i="0" u="none" strike="noStrike">
                          <a:latin typeface="Arial"/>
                        </a:rPr>
                        <a:t> </a:t>
                      </a:r>
                    </a:p>
                  </a:txBody>
                  <a:tcPr marL="5252" marR="5252" marT="5252"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r>
              <a:tr h="225147">
                <a:tc gridSpan="2">
                  <a:txBody>
                    <a:bodyPr/>
                    <a:lstStyle/>
                    <a:p>
                      <a:pPr algn="l" fontAlgn="b"/>
                      <a:r>
                        <a:rPr lang="en-US" sz="500" b="0" i="0" u="none" strike="noStrike">
                          <a:latin typeface="Arial"/>
                        </a:rPr>
                        <a:t>WORK PERFORMED FROM </a:t>
                      </a:r>
                    </a:p>
                  </a:txBody>
                  <a:tcPr marL="5252" marR="5252" marT="5252" marB="0" anchor="b">
                    <a:lnL w="12700" cap="flat" cmpd="sng" algn="ctr">
                      <a:solidFill>
                        <a:schemeClr val="tx1"/>
                      </a:solidFill>
                      <a:prstDash val="solid"/>
                      <a:round/>
                      <a:headEnd type="none" w="med" len="med"/>
                      <a:tailEnd type="none" w="med" len="med"/>
                    </a:lnL>
                    <a:lnR>
                      <a:noFill/>
                    </a:lnR>
                    <a:lnT>
                      <a:noFill/>
                    </a:lnT>
                    <a:lnB>
                      <a:noFill/>
                    </a:lnB>
                    <a:solidFill>
                      <a:schemeClr val="bg2">
                        <a:lumMod val="20000"/>
                        <a:lumOff val="80000"/>
                      </a:schemeClr>
                    </a:solidFill>
                  </a:tcPr>
                </a:tc>
                <a:tc hMerge="1">
                  <a:txBody>
                    <a:bodyPr/>
                    <a:lstStyle/>
                    <a:p>
                      <a:endParaRPr lang="en-US"/>
                    </a:p>
                  </a:txBody>
                  <a:tcPr/>
                </a:tc>
                <a:tc gridSpan="2">
                  <a:txBody>
                    <a:bodyPr/>
                    <a:lstStyle/>
                    <a:p>
                      <a:pPr algn="ctr" fontAlgn="b"/>
                      <a:r>
                        <a:rPr lang="en-US" sz="500" b="0" i="0" u="none" strike="noStrike">
                          <a:latin typeface="Arial"/>
                        </a:rPr>
                        <a:t> </a:t>
                      </a:r>
                    </a:p>
                  </a:txBody>
                  <a:tcPr marL="5252" marR="5252" marT="5252"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ctr" fontAlgn="b"/>
                      <a:r>
                        <a:rPr lang="en-US" sz="500" b="0" i="0" u="none" strike="noStrike">
                          <a:latin typeface="Arial"/>
                        </a:rPr>
                        <a:t>TO</a:t>
                      </a:r>
                    </a:p>
                  </a:txBody>
                  <a:tcPr marL="5252" marR="5252" marT="5252" marB="0" anchor="b">
                    <a:lnL>
                      <a:noFill/>
                    </a:lnL>
                    <a:lnR>
                      <a:noFill/>
                    </a:lnR>
                    <a:lnT>
                      <a:noFill/>
                    </a:lnT>
                    <a:lnB>
                      <a:noFill/>
                    </a:lnB>
                    <a:solidFill>
                      <a:schemeClr val="bg2">
                        <a:lumMod val="20000"/>
                        <a:lumOff val="80000"/>
                      </a:schemeClr>
                    </a:solidFill>
                  </a:tcPr>
                </a:tc>
                <a:tc gridSpan="2">
                  <a:txBody>
                    <a:bodyPr/>
                    <a:lstStyle/>
                    <a:p>
                      <a:pPr algn="ctr" fontAlgn="b"/>
                      <a:r>
                        <a:rPr lang="en-US" sz="500" b="0" i="0" u="none" strike="noStrike">
                          <a:latin typeface="Arial"/>
                        </a:rPr>
                        <a:t> </a:t>
                      </a:r>
                    </a:p>
                  </a:txBody>
                  <a:tcPr marL="5252" marR="5252" marT="5252"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l" fontAlgn="b"/>
                      <a:endParaRPr lang="en-US" sz="600" b="0" i="0" u="none" strike="noStrike">
                        <a:latin typeface="Arial"/>
                      </a:endParaRPr>
                    </a:p>
                  </a:txBody>
                  <a:tcPr marL="5252" marR="5252" marT="5252" marB="0" anchor="b">
                    <a:lnL>
                      <a:noFill/>
                    </a:lnL>
                    <a:lnR>
                      <a:noFill/>
                    </a:lnR>
                    <a:lnT>
                      <a:noFill/>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a:noFill/>
                    </a:lnT>
                    <a:lnB>
                      <a:noFill/>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w="12700" cap="flat" cmpd="sng" algn="ctr">
                      <a:solidFill>
                        <a:schemeClr val="tx1"/>
                      </a:solidFill>
                      <a:prstDash val="solid"/>
                      <a:round/>
                      <a:headEnd type="none" w="med" len="med"/>
                      <a:tailEnd type="none" w="med" len="med"/>
                    </a:lnR>
                    <a:lnT>
                      <a:noFill/>
                    </a:lnT>
                    <a:lnB>
                      <a:noFill/>
                    </a:lnB>
                    <a:solidFill>
                      <a:schemeClr val="bg2">
                        <a:lumMod val="20000"/>
                        <a:lumOff val="80000"/>
                      </a:schemeClr>
                    </a:solidFill>
                  </a:tcPr>
                </a:tc>
              </a:tr>
              <a:tr h="138089">
                <a:tc>
                  <a:txBody>
                    <a:bodyPr/>
                    <a:lstStyle/>
                    <a:p>
                      <a:pPr algn="l" fontAlgn="b"/>
                      <a:r>
                        <a:rPr lang="en-US" sz="600" b="0" i="0" u="none" strike="noStrike">
                          <a:latin typeface="Arial"/>
                        </a:rPr>
                        <a:t> </a:t>
                      </a:r>
                    </a:p>
                  </a:txBody>
                  <a:tcPr marL="5252" marR="5252" marT="5252" marB="0" anchor="b">
                    <a:lnL w="12700" cap="flat" cmpd="sng" algn="ctr">
                      <a:solidFill>
                        <a:schemeClr val="tx1"/>
                      </a:solidFill>
                      <a:prstDash val="solid"/>
                      <a:round/>
                      <a:headEnd type="none" w="med" len="med"/>
                      <a:tailEnd type="none" w="med" len="med"/>
                    </a:lnL>
                    <a:lnR>
                      <a:noFill/>
                    </a:lnR>
                    <a:lnT>
                      <a:noFill/>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a:noFill/>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a:noFill/>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w="6350" cap="flat" cmpd="sng" algn="ctr">
                      <a:solidFill>
                        <a:srgbClr val="000000"/>
                      </a:solidFill>
                      <a:prstDash val="solid"/>
                      <a:round/>
                      <a:headEnd type="none" w="med" len="med"/>
                      <a:tailEnd type="none" w="med" len="med"/>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a:noFill/>
                    </a:lnT>
                    <a:lnB>
                      <a:noFill/>
                    </a:lnB>
                    <a:solidFill>
                      <a:schemeClr val="bg2">
                        <a:lumMod val="20000"/>
                        <a:lumOff val="80000"/>
                      </a:schemeClr>
                    </a:solidFill>
                  </a:tcPr>
                </a:tc>
                <a:tc>
                  <a:txBody>
                    <a:bodyPr/>
                    <a:lstStyle/>
                    <a:p>
                      <a:pPr algn="l" fontAlgn="b"/>
                      <a:endParaRPr lang="en-US" sz="600" b="0" i="0" u="none" strike="noStrike">
                        <a:latin typeface="Arial"/>
                      </a:endParaRPr>
                    </a:p>
                  </a:txBody>
                  <a:tcPr marL="5252" marR="5252" marT="5252" marB="0" anchor="b">
                    <a:lnL>
                      <a:noFill/>
                    </a:lnL>
                    <a:lnR>
                      <a:noFill/>
                    </a:lnR>
                    <a:lnT>
                      <a:noFill/>
                    </a:lnT>
                    <a:lnB>
                      <a:noFill/>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w="12700" cap="flat" cmpd="sng" algn="ctr">
                      <a:solidFill>
                        <a:schemeClr val="tx1"/>
                      </a:solidFill>
                      <a:prstDash val="solid"/>
                      <a:round/>
                      <a:headEnd type="none" w="med" len="med"/>
                      <a:tailEnd type="none" w="med" len="med"/>
                    </a:lnR>
                    <a:lnT>
                      <a:noFill/>
                    </a:lnT>
                    <a:lnB>
                      <a:noFill/>
                    </a:lnB>
                    <a:solidFill>
                      <a:schemeClr val="bg2">
                        <a:lumMod val="20000"/>
                        <a:lumOff val="80000"/>
                      </a:schemeClr>
                    </a:solidFill>
                  </a:tcPr>
                </a:tc>
              </a:tr>
              <a:tr h="240021">
                <a:tc>
                  <a:txBody>
                    <a:bodyPr/>
                    <a:lstStyle/>
                    <a:p>
                      <a:pPr algn="l" fontAlgn="b"/>
                      <a:r>
                        <a:rPr lang="en-US" sz="500" b="0" i="0" u="none" strike="noStrike">
                          <a:latin typeface="Arial"/>
                        </a:rPr>
                        <a:t>PAID ON ESTIMATE NO.</a:t>
                      </a:r>
                    </a:p>
                  </a:txBody>
                  <a:tcPr marL="5252" marR="5252" marT="5252" marB="0" anchor="b">
                    <a:lnL w="12700" cap="flat" cmpd="sng" algn="ctr">
                      <a:solidFill>
                        <a:schemeClr val="tx1"/>
                      </a:solidFill>
                      <a:prstDash val="solid"/>
                      <a:round/>
                      <a:headEnd type="none" w="med" len="med"/>
                      <a:tailEnd type="none" w="med" len="med"/>
                    </a:lnL>
                    <a:lnR>
                      <a:noFill/>
                    </a:lnR>
                    <a:lnT>
                      <a:noFill/>
                    </a:lnT>
                    <a:lnB>
                      <a:noFill/>
                    </a:lnB>
                    <a:solidFill>
                      <a:schemeClr val="bg2">
                        <a:lumMod val="20000"/>
                        <a:lumOff val="80000"/>
                      </a:schemeClr>
                    </a:solidFill>
                  </a:tcPr>
                </a:tc>
                <a:tc>
                  <a:txBody>
                    <a:bodyPr/>
                    <a:lstStyle/>
                    <a:p>
                      <a:pPr algn="l" fontAlgn="b"/>
                      <a:r>
                        <a:rPr lang="en-US" sz="500" b="0" i="0" u="none" strike="noStrike">
                          <a:latin typeface="Arial"/>
                        </a:rPr>
                        <a:t> </a:t>
                      </a:r>
                    </a:p>
                  </a:txBody>
                  <a:tcPr marL="5252" marR="5252" marT="5252" marB="0" anchor="b">
                    <a:lnL>
                      <a:noFill/>
                    </a:lnL>
                    <a:lnR>
                      <a:noFill/>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3">
                  <a:txBody>
                    <a:bodyPr/>
                    <a:lstStyle/>
                    <a:p>
                      <a:pPr algn="ctr" fontAlgn="b"/>
                      <a:r>
                        <a:rPr lang="en-US" sz="500" b="0" i="0" u="none" strike="noStrike">
                          <a:latin typeface="Arial"/>
                        </a:rPr>
                        <a:t>SUBCONTRACTOR/CONTRACTOR/ </a:t>
                      </a:r>
                      <a:r>
                        <a:rPr lang="en-US" sz="500" b="0" i="0" u="sng" strike="noStrike">
                          <a:latin typeface="Arial"/>
                        </a:rPr>
                        <a:t>  </a:t>
                      </a:r>
                      <a:r>
                        <a:rPr lang="en-US" sz="500" b="0" i="0" u="none" strike="noStrike">
                          <a:latin typeface="Arial"/>
                        </a:rPr>
                        <a:t>PROFESSIONAL SERVICES</a:t>
                      </a:r>
                    </a:p>
                  </a:txBody>
                  <a:tcPr marL="5252" marR="5252" marT="5252" marB="0" anchor="b">
                    <a:lnL>
                      <a:noFill/>
                    </a:lnL>
                    <a:lnR>
                      <a:noFill/>
                    </a:lnR>
                    <a:lnT>
                      <a:noFill/>
                    </a:lnT>
                    <a:lnB>
                      <a:noFill/>
                    </a:lnB>
                    <a:solidFill>
                      <a:schemeClr val="bg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algn="l" fontAlgn="b"/>
                      <a:r>
                        <a:rPr lang="en-US" sz="500" b="0" i="0" u="none" strike="noStrike">
                          <a:latin typeface="Arial"/>
                        </a:rPr>
                        <a:t> </a:t>
                      </a:r>
                    </a:p>
                  </a:txBody>
                  <a:tcPr marL="5252" marR="5252" marT="5252"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089">
                <a:tc>
                  <a:txBody>
                    <a:bodyPr/>
                    <a:lstStyle/>
                    <a:p>
                      <a:pPr algn="l" fontAlgn="b"/>
                      <a:r>
                        <a:rPr lang="en-US" sz="600" b="0" i="0" u="none" strike="noStrike">
                          <a:latin typeface="Arial"/>
                        </a:rPr>
                        <a:t> </a:t>
                      </a:r>
                    </a:p>
                  </a:txBody>
                  <a:tcPr marL="5252" marR="5252" marT="5252" marB="0" anchor="b">
                    <a:lnL w="12700" cap="flat" cmpd="sng" algn="ctr">
                      <a:solidFill>
                        <a:schemeClr val="tx1"/>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a:noFill/>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a:noFill/>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a:noFill/>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fontAlgn="b"/>
                      <a:r>
                        <a:rPr lang="en-US" sz="6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5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500" b="0" i="0" u="none" strike="noStrike">
                          <a:latin typeface="Arial"/>
                        </a:rPr>
                        <a:t> </a:t>
                      </a:r>
                    </a:p>
                  </a:txBody>
                  <a:tcPr marL="5252" marR="5252" marT="525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500" b="0" i="0" u="none" strike="noStrike">
                          <a:latin typeface="Arial"/>
                        </a:rPr>
                        <a:t> </a:t>
                      </a:r>
                    </a:p>
                  </a:txBody>
                  <a:tcPr marL="5252" marR="5252" marT="525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r>
              <a:tr h="217519">
                <a:tc gridSpan="10">
                  <a:txBody>
                    <a:bodyPr/>
                    <a:lstStyle/>
                    <a:p>
                      <a:pPr algn="ctr" fontAlgn="ctr"/>
                      <a:r>
                        <a:rPr lang="en-US" sz="500" b="1" i="0" u="none" strike="noStrike">
                          <a:latin typeface="Arial"/>
                        </a:rPr>
                        <a:t>LABOR</a:t>
                      </a:r>
                    </a:p>
                  </a:txBody>
                  <a:tcPr marL="5252" marR="5252" marT="5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1</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DIRECT LABOR</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 </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2</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25% ADDITIVE =  1  X  0.25</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$0.00</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65228">
                <a:tc>
                  <a:txBody>
                    <a:bodyPr/>
                    <a:lstStyle/>
                    <a:p>
                      <a:pPr algn="ctr" fontAlgn="b"/>
                      <a:r>
                        <a:rPr lang="en-US" sz="500" b="0" i="0" u="none" strike="noStrike">
                          <a:latin typeface="Arial"/>
                        </a:rPr>
                        <a:t>3</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dirty="0">
                          <a:latin typeface="Arial"/>
                        </a:rPr>
                        <a:t>TOTAL LABOR  =  1 +  2</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$0.00</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gridSpan="10">
                  <a:txBody>
                    <a:bodyPr/>
                    <a:lstStyle/>
                    <a:p>
                      <a:pPr algn="ctr" fontAlgn="ctr"/>
                      <a:r>
                        <a:rPr lang="en-US" sz="500" b="1" i="0" u="none" strike="noStrike">
                          <a:latin typeface="Arial"/>
                        </a:rPr>
                        <a:t>MATERIAL</a:t>
                      </a:r>
                    </a:p>
                  </a:txBody>
                  <a:tcPr marL="5252" marR="5252" marT="5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4</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INVOICE COST</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 </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5</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dirty="0">
                          <a:latin typeface="Arial"/>
                        </a:rPr>
                        <a:t>15% ADDITIVE =  4  X  0.15</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$0.00</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6</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MATERIAL  =  4  +  5</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$0.00</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gridSpan="10">
                  <a:txBody>
                    <a:bodyPr/>
                    <a:lstStyle/>
                    <a:p>
                      <a:pPr algn="ctr" fontAlgn="ctr"/>
                      <a:r>
                        <a:rPr lang="en-US" sz="500" b="1" i="0" u="none" strike="noStrike">
                          <a:latin typeface="Arial"/>
                        </a:rPr>
                        <a:t>EQUIPMENT</a:t>
                      </a:r>
                    </a:p>
                  </a:txBody>
                  <a:tcPr marL="5252" marR="5252" marT="5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7</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EQUIPMENT  (FROM FORM C-2)</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 </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gridSpan="10">
                  <a:txBody>
                    <a:bodyPr/>
                    <a:lstStyle/>
                    <a:p>
                      <a:pPr algn="ctr" fontAlgn="ctr"/>
                      <a:r>
                        <a:rPr lang="en-US" sz="500" b="1" i="0" u="none" strike="noStrike">
                          <a:latin typeface="Arial"/>
                        </a:rPr>
                        <a:t>INSURANCE / TAXES</a:t>
                      </a:r>
                    </a:p>
                  </a:txBody>
                  <a:tcPr marL="5252" marR="5252" marT="5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8</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3">
                  <a:txBody>
                    <a:bodyPr/>
                    <a:lstStyle/>
                    <a:p>
                      <a:pPr algn="l" fontAlgn="b"/>
                      <a:r>
                        <a:rPr lang="en-US" sz="500" b="0" i="0" u="none" strike="noStrike">
                          <a:latin typeface="Arial"/>
                        </a:rPr>
                        <a:t>PAYROLL INSURANCE   1  X</a:t>
                      </a:r>
                    </a:p>
                  </a:txBody>
                  <a:tcPr marL="5252" marR="5252" marT="5252"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500" b="0" i="0" u="none" strike="noStrike">
                          <a:latin typeface="Arial"/>
                        </a:rPr>
                        <a:t>___________%</a:t>
                      </a:r>
                    </a:p>
                  </a:txBody>
                  <a:tcPr marL="5252" marR="5252" marT="5252"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l" fontAlgn="b"/>
                      <a:r>
                        <a:rPr lang="en-US" sz="500" b="0" i="0" u="none" strike="noStrike">
                          <a:latin typeface="Arial"/>
                        </a:rPr>
                        <a:t> </a:t>
                      </a:r>
                    </a:p>
                  </a:txBody>
                  <a:tcPr marL="5252" marR="5252" marT="5252"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gridSpan="3">
                  <a:txBody>
                    <a:bodyPr/>
                    <a:lstStyle/>
                    <a:p>
                      <a:pPr algn="ctr" fontAlgn="b"/>
                      <a:r>
                        <a:rPr lang="en-US" sz="600" b="0" i="0" u="none" strike="noStrike">
                          <a:latin typeface="Arial"/>
                        </a:rPr>
                        <a:t> </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9</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3">
                  <a:txBody>
                    <a:bodyPr/>
                    <a:lstStyle/>
                    <a:p>
                      <a:pPr algn="l" fontAlgn="b"/>
                      <a:r>
                        <a:rPr lang="en-US" sz="500" b="0" i="0" u="none" strike="noStrike">
                          <a:latin typeface="Arial"/>
                        </a:rPr>
                        <a:t>PAYROLL TAXES   1  X</a:t>
                      </a:r>
                    </a:p>
                  </a:txBody>
                  <a:tcPr marL="5252" marR="5252" marT="5252"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500" b="0" i="0" u="none" strike="noStrike">
                          <a:latin typeface="Arial"/>
                        </a:rPr>
                        <a:t>__________%</a:t>
                      </a:r>
                    </a:p>
                  </a:txBody>
                  <a:tcPr marL="5252" marR="5252" marT="5252"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l" fontAlgn="b"/>
                      <a:r>
                        <a:rPr lang="en-US" sz="500" b="0" i="0" u="none" strike="noStrike">
                          <a:latin typeface="Arial"/>
                        </a:rPr>
                        <a:t> </a:t>
                      </a:r>
                    </a:p>
                  </a:txBody>
                  <a:tcPr marL="5252" marR="5252" marT="5252"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gridSpan="3">
                  <a:txBody>
                    <a:bodyPr/>
                    <a:lstStyle/>
                    <a:p>
                      <a:pPr algn="ctr" fontAlgn="b"/>
                      <a:r>
                        <a:rPr lang="en-US" sz="600" b="0" i="0" u="none" strike="noStrike">
                          <a:latin typeface="Arial"/>
                        </a:rPr>
                        <a:t> </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10</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INSURANCE / TAXES =  8  +  9</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$0.00</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11</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pt-BR" sz="500" b="0" i="0" u="none" strike="noStrike">
                          <a:latin typeface="Arial"/>
                        </a:rPr>
                        <a:t>SUBTOTAL =  3  +  6  +  7  +  10</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$0.00</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gridSpan="10">
                  <a:txBody>
                    <a:bodyPr/>
                    <a:lstStyle/>
                    <a:p>
                      <a:pPr algn="ctr" fontAlgn="ctr"/>
                      <a:r>
                        <a:rPr lang="en-US" sz="500" b="1" i="0" u="none" strike="noStrike">
                          <a:latin typeface="Arial"/>
                        </a:rPr>
                        <a:t>SUBCONTRACTOR BOND</a:t>
                      </a:r>
                    </a:p>
                  </a:txBody>
                  <a:tcPr marL="5252" marR="5252" marT="52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12</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2">
                  <a:txBody>
                    <a:bodyPr/>
                    <a:lstStyle/>
                    <a:p>
                      <a:pPr algn="ctr" fontAlgn="b"/>
                      <a:r>
                        <a:rPr lang="en-US" sz="500" b="0" i="0" u="none" strike="noStrike">
                          <a:latin typeface="Arial"/>
                        </a:rPr>
                        <a:t>___________%</a:t>
                      </a:r>
                    </a:p>
                  </a:txBody>
                  <a:tcPr marL="5252" marR="5252" marT="5252"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gridSpan="4">
                  <a:txBody>
                    <a:bodyPr/>
                    <a:lstStyle/>
                    <a:p>
                      <a:pPr algn="l" fontAlgn="b"/>
                      <a:r>
                        <a:rPr lang="en-US" sz="500" b="0" i="0" u="none" strike="noStrike">
                          <a:latin typeface="Arial"/>
                        </a:rPr>
                        <a:t> OF  14</a:t>
                      </a:r>
                    </a:p>
                  </a:txBody>
                  <a:tcPr marL="5252" marR="5252" marT="5252"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 </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13</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PROFESSIONAL SERVICES</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latin typeface="Arial"/>
                        </a:rPr>
                        <a:t> </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r h="217519">
                <a:tc>
                  <a:txBody>
                    <a:bodyPr/>
                    <a:lstStyle/>
                    <a:p>
                      <a:pPr algn="ctr" fontAlgn="b"/>
                      <a:r>
                        <a:rPr lang="en-US" sz="500" b="0" i="0" u="none" strike="noStrike">
                          <a:latin typeface="Arial"/>
                        </a:rPr>
                        <a:t>14</a:t>
                      </a:r>
                    </a:p>
                  </a:txBody>
                  <a:tcPr marL="5252" marR="5252" marT="525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gridSpan="6">
                  <a:txBody>
                    <a:bodyPr/>
                    <a:lstStyle/>
                    <a:p>
                      <a:pPr algn="l" fontAlgn="b"/>
                      <a:r>
                        <a:rPr lang="en-US" sz="500" b="0" i="0" u="none" strike="noStrike">
                          <a:latin typeface="Arial"/>
                        </a:rPr>
                        <a:t>TOTAL PAYMENT</a:t>
                      </a:r>
                    </a:p>
                  </a:txBody>
                  <a:tcPr marL="5252" marR="5252" marT="5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dirty="0">
                          <a:latin typeface="Arial"/>
                        </a:rPr>
                        <a:t>$0.00</a:t>
                      </a:r>
                    </a:p>
                  </a:txBody>
                  <a:tcPr marL="5252" marR="5252" marT="525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473045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6347713" cy="838200"/>
          </a:xfrm>
        </p:spPr>
        <p:txBody>
          <a:bodyPr>
            <a:normAutofit fontScale="90000"/>
          </a:bodyPr>
          <a:lstStyle/>
          <a:p>
            <a:r>
              <a:rPr lang="en-US" dirty="0" smtClean="0">
                <a:latin typeface="Goudy Stout" panose="0202090407030B020401" pitchFamily="18" charset="0"/>
              </a:rPr>
              <a:t>“Dirty”</a:t>
            </a:r>
            <a:r>
              <a:rPr lang="en-US" dirty="0" smtClean="0"/>
              <a:t> Force Account</a:t>
            </a:r>
            <a:br>
              <a:rPr lang="en-US" dirty="0" smtClean="0"/>
            </a:br>
            <a:endParaRPr lang="en-US" sz="3100" dirty="0"/>
          </a:p>
        </p:txBody>
      </p:sp>
      <p:sp>
        <p:nvSpPr>
          <p:cNvPr id="3" name="Content Placeholder 2"/>
          <p:cNvSpPr>
            <a:spLocks noGrp="1"/>
          </p:cNvSpPr>
          <p:nvPr>
            <p:ph idx="1"/>
          </p:nvPr>
        </p:nvSpPr>
        <p:spPr>
          <a:xfrm>
            <a:off x="381000" y="1447800"/>
            <a:ext cx="7239000" cy="5029200"/>
          </a:xfrm>
        </p:spPr>
        <p:txBody>
          <a:bodyPr>
            <a:normAutofit/>
          </a:bodyPr>
          <a:lstStyle/>
          <a:p>
            <a:pPr>
              <a:buFont typeface="Wingdings" pitchFamily="2" charset="2"/>
              <a:buChar char="Ø"/>
            </a:pPr>
            <a:r>
              <a:rPr lang="en-US" sz="3200" i="1" dirty="0" smtClean="0"/>
              <a:t>Negotiating on pricing for additional work that will be supplemental agreement or change order</a:t>
            </a:r>
          </a:p>
          <a:p>
            <a:pPr>
              <a:buFont typeface="Wingdings" pitchFamily="2" charset="2"/>
              <a:buChar char="Ø"/>
            </a:pPr>
            <a:r>
              <a:rPr lang="en-US" sz="3200" i="1" dirty="0" smtClean="0"/>
              <a:t>“Cost Tracking” to establish pricing/verify submitted pricing by the contractor</a:t>
            </a:r>
          </a:p>
          <a:p>
            <a:pPr>
              <a:buFont typeface="Wingdings" pitchFamily="2" charset="2"/>
              <a:buChar char="Ø"/>
            </a:pPr>
            <a:r>
              <a:rPr lang="en-US" sz="3200" i="1" dirty="0" smtClean="0"/>
              <a:t>Use force account documentation for check/balance</a:t>
            </a:r>
          </a:p>
          <a:p>
            <a:pPr>
              <a:buFontTx/>
              <a:buChar char="-"/>
            </a:pPr>
            <a:endParaRPr lang="en-US" sz="4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086600" cy="762000"/>
          </a:xfrm>
        </p:spPr>
        <p:txBody>
          <a:bodyPr>
            <a:normAutofit fontScale="90000"/>
          </a:bodyPr>
          <a:lstStyle/>
          <a:p>
            <a:r>
              <a:rPr lang="en-US" dirty="0" smtClean="0"/>
              <a:t> - Recent “</a:t>
            </a:r>
            <a:r>
              <a:rPr lang="en-US" dirty="0" smtClean="0">
                <a:latin typeface="Goudy Stout" panose="0202090407030B020401" pitchFamily="18" charset="0"/>
              </a:rPr>
              <a:t>DIRTY” </a:t>
            </a:r>
            <a:r>
              <a:rPr lang="en-US" dirty="0" smtClean="0"/>
              <a:t>Example</a:t>
            </a:r>
            <a:endParaRPr lang="en-US" dirty="0"/>
          </a:p>
        </p:txBody>
      </p:sp>
      <p:sp>
        <p:nvSpPr>
          <p:cNvPr id="3" name="Content Placeholder 2"/>
          <p:cNvSpPr>
            <a:spLocks noGrp="1"/>
          </p:cNvSpPr>
          <p:nvPr>
            <p:ph idx="1"/>
          </p:nvPr>
        </p:nvSpPr>
        <p:spPr>
          <a:xfrm>
            <a:off x="381000" y="1143000"/>
            <a:ext cx="7239000" cy="5029200"/>
          </a:xfrm>
        </p:spPr>
        <p:txBody>
          <a:bodyPr>
            <a:normAutofit fontScale="92500" lnSpcReduction="10000"/>
          </a:bodyPr>
          <a:lstStyle/>
          <a:p>
            <a:pPr>
              <a:buFont typeface="Wingdings" pitchFamily="2" charset="2"/>
              <a:buChar char="Ø"/>
            </a:pPr>
            <a:r>
              <a:rPr lang="en-US" sz="2800" i="1" dirty="0" smtClean="0"/>
              <a:t>Project NH-0158(509) </a:t>
            </a:r>
          </a:p>
          <a:p>
            <a:pPr marL="0" indent="0">
              <a:buNone/>
            </a:pPr>
            <a:r>
              <a:rPr lang="en-US" sz="2800" i="1" dirty="0"/>
              <a:t> </a:t>
            </a:r>
            <a:r>
              <a:rPr lang="en-US" sz="2800" i="1" dirty="0" smtClean="0"/>
              <a:t>  </a:t>
            </a:r>
            <a:r>
              <a:rPr lang="en-US" sz="2600" i="1" dirty="0" smtClean="0"/>
              <a:t>Mobile County</a:t>
            </a:r>
          </a:p>
          <a:p>
            <a:pPr>
              <a:buFont typeface="Wingdings" pitchFamily="2" charset="2"/>
              <a:buChar char="Ø"/>
            </a:pPr>
            <a:r>
              <a:rPr lang="en-US" sz="2800" i="1" dirty="0" smtClean="0"/>
              <a:t>Plans omitted “Pilot Car” pay item</a:t>
            </a:r>
          </a:p>
          <a:p>
            <a:pPr>
              <a:buFont typeface="Wingdings" pitchFamily="2" charset="2"/>
              <a:buChar char="Ø"/>
            </a:pPr>
            <a:r>
              <a:rPr lang="en-US" sz="2800" i="1" dirty="0" smtClean="0"/>
              <a:t>Contractor submitted price $10,000 each</a:t>
            </a:r>
          </a:p>
          <a:p>
            <a:pPr>
              <a:buFont typeface="Wingdings" pitchFamily="2" charset="2"/>
              <a:buChar char="Ø"/>
            </a:pPr>
            <a:r>
              <a:rPr lang="en-US" sz="2800" i="1" dirty="0" smtClean="0"/>
              <a:t>Bid History </a:t>
            </a:r>
            <a:r>
              <a:rPr lang="en-US" sz="2600" i="1" dirty="0" smtClean="0"/>
              <a:t>Range $ 0.01 - $ 134,580.00</a:t>
            </a:r>
          </a:p>
          <a:p>
            <a:pPr lvl="2">
              <a:buFont typeface="Wingdings" pitchFamily="2" charset="2"/>
              <a:buChar char="Ø"/>
            </a:pPr>
            <a:r>
              <a:rPr lang="en-US" sz="2800" i="1" dirty="0" smtClean="0"/>
              <a:t>Project length, lane closure times, etc..</a:t>
            </a:r>
          </a:p>
          <a:p>
            <a:pPr>
              <a:buFont typeface="Wingdings" pitchFamily="2" charset="2"/>
              <a:buChar char="Ø"/>
            </a:pPr>
            <a:r>
              <a:rPr lang="en-US" sz="3000" i="1" dirty="0" smtClean="0"/>
              <a:t>PM tracked costs- totaled $5,500</a:t>
            </a:r>
          </a:p>
          <a:p>
            <a:pPr>
              <a:buFont typeface="Wingdings" pitchFamily="2" charset="2"/>
              <a:buChar char="Ø"/>
            </a:pPr>
            <a:r>
              <a:rPr lang="en-US" sz="3000" i="1" dirty="0" smtClean="0"/>
              <a:t>SA processed in amount of $5,500 referencing price justified via tracking of costs</a:t>
            </a:r>
          </a:p>
          <a:p>
            <a:pPr marL="0" indent="0">
              <a:buNone/>
            </a:pPr>
            <a:endParaRPr lang="en-US" sz="2800" i="1" dirty="0" smtClean="0"/>
          </a:p>
          <a:p>
            <a:pPr>
              <a:buFontTx/>
              <a:buChar char="-"/>
            </a:pPr>
            <a:endParaRPr lang="en-US" sz="4000" dirty="0" smtClean="0"/>
          </a:p>
        </p:txBody>
      </p:sp>
    </p:spTree>
    <p:extLst>
      <p:ext uri="{BB962C8B-B14F-4D97-AF65-F5344CB8AC3E}">
        <p14:creationId xmlns:p14="http://schemas.microsoft.com/office/powerpoint/2010/main" val="874959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14" y="428966"/>
            <a:ext cx="6347713" cy="1320800"/>
          </a:xfrm>
        </p:spPr>
        <p:txBody>
          <a:bodyPr>
            <a:normAutofit/>
          </a:bodyPr>
          <a:lstStyle/>
          <a:p>
            <a:r>
              <a:rPr lang="en-US" sz="4000" dirty="0" smtClean="0"/>
              <a:t>Procedural Requirements</a:t>
            </a:r>
            <a:br>
              <a:rPr lang="en-US" sz="4000" dirty="0" smtClean="0"/>
            </a:br>
            <a:r>
              <a:rPr lang="en-US" sz="4000" dirty="0" smtClean="0"/>
              <a:t>-Submission of Documents</a:t>
            </a:r>
            <a:endParaRPr lang="en-US" sz="4000" dirty="0"/>
          </a:p>
        </p:txBody>
      </p:sp>
      <p:sp>
        <p:nvSpPr>
          <p:cNvPr id="3" name="Content Placeholder 2"/>
          <p:cNvSpPr>
            <a:spLocks noGrp="1"/>
          </p:cNvSpPr>
          <p:nvPr>
            <p:ph idx="1"/>
          </p:nvPr>
        </p:nvSpPr>
        <p:spPr>
          <a:xfrm>
            <a:off x="712937" y="1833570"/>
            <a:ext cx="6347714" cy="3880773"/>
          </a:xfrm>
        </p:spPr>
        <p:txBody>
          <a:bodyPr/>
          <a:lstStyle/>
          <a:p>
            <a:r>
              <a:rPr lang="en-US" dirty="0" smtClean="0"/>
              <a:t>Contractor assembles the force account package</a:t>
            </a:r>
          </a:p>
          <a:p>
            <a:r>
              <a:rPr lang="en-US" dirty="0" smtClean="0"/>
              <a:t>Submits to the Agency for review and processing of payment</a:t>
            </a:r>
          </a:p>
          <a:p>
            <a:r>
              <a:rPr lang="en-US" dirty="0" smtClean="0"/>
              <a:t>Partial payments can be made if approved</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00" y="2286000"/>
            <a:ext cx="5176528" cy="5161610"/>
          </a:xfrm>
          <a:prstGeom prst="rect">
            <a:avLst/>
          </a:prstGeom>
        </p:spPr>
      </p:pic>
    </p:spTree>
    <p:extLst>
      <p:ext uri="{BB962C8B-B14F-4D97-AF65-F5344CB8AC3E}">
        <p14:creationId xmlns:p14="http://schemas.microsoft.com/office/powerpoint/2010/main" val="3380851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595"/>
            <a:ext cx="6347713" cy="1320800"/>
          </a:xfrm>
        </p:spPr>
        <p:txBody>
          <a:bodyPr/>
          <a:lstStyle/>
          <a:p>
            <a:r>
              <a:rPr lang="en-US" dirty="0" smtClean="0"/>
              <a:t>Keys to Force Account Success</a:t>
            </a:r>
            <a:endParaRPr lang="en-US" dirty="0"/>
          </a:p>
        </p:txBody>
      </p:sp>
      <p:sp>
        <p:nvSpPr>
          <p:cNvPr id="3" name="Content Placeholder 2"/>
          <p:cNvSpPr>
            <a:spLocks noGrp="1"/>
          </p:cNvSpPr>
          <p:nvPr>
            <p:ph idx="1"/>
          </p:nvPr>
        </p:nvSpPr>
        <p:spPr>
          <a:xfrm>
            <a:off x="457199" y="1905000"/>
            <a:ext cx="6347714" cy="3880773"/>
          </a:xfrm>
        </p:spPr>
        <p:txBody>
          <a:bodyPr/>
          <a:lstStyle/>
          <a:p>
            <a:r>
              <a:rPr lang="en-US" dirty="0" smtClean="0"/>
              <a:t>Contractor must request in writing that extra work in question be paid under force account</a:t>
            </a:r>
          </a:p>
          <a:p>
            <a:r>
              <a:rPr lang="en-US" dirty="0" smtClean="0"/>
              <a:t>LPA is to obtain </a:t>
            </a:r>
          </a:p>
          <a:p>
            <a:pPr marL="0" indent="0">
              <a:buNone/>
            </a:pPr>
            <a:r>
              <a:rPr lang="en-US" dirty="0" smtClean="0"/>
              <a:t>     concurrence from</a:t>
            </a:r>
          </a:p>
          <a:p>
            <a:pPr marL="0" indent="0">
              <a:buNone/>
            </a:pPr>
            <a:r>
              <a:rPr lang="en-US" dirty="0"/>
              <a:t> </a:t>
            </a:r>
            <a:r>
              <a:rPr lang="en-US" dirty="0" smtClean="0"/>
              <a:t>    the Oversight </a:t>
            </a:r>
          </a:p>
          <a:p>
            <a:pPr marL="0" indent="0">
              <a:buNone/>
            </a:pPr>
            <a:r>
              <a:rPr lang="en-US" dirty="0"/>
              <a:t> </a:t>
            </a:r>
            <a:r>
              <a:rPr lang="en-US" dirty="0" smtClean="0"/>
              <a:t>    Agency prior</a:t>
            </a:r>
          </a:p>
          <a:p>
            <a:pPr marL="0" indent="0">
              <a:buNone/>
            </a:pPr>
            <a:r>
              <a:rPr lang="en-US" dirty="0"/>
              <a:t> </a:t>
            </a:r>
            <a:r>
              <a:rPr lang="en-US" dirty="0" smtClean="0"/>
              <a:t>    to work beginning</a:t>
            </a:r>
          </a:p>
          <a:p>
            <a:pPr>
              <a:buNone/>
            </a:pPr>
            <a:endParaRPr lang="en-US" dirty="0" smtClean="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3034552"/>
            <a:ext cx="5496393" cy="36576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2743200"/>
            <a:ext cx="819150" cy="81368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7641" y="2743200"/>
            <a:ext cx="829176" cy="829176"/>
          </a:xfrm>
          <a:prstGeom prst="rect">
            <a:avLst/>
          </a:prstGeom>
        </p:spPr>
      </p:pic>
    </p:spTree>
    <p:extLst>
      <p:ext uri="{BB962C8B-B14F-4D97-AF65-F5344CB8AC3E}">
        <p14:creationId xmlns:p14="http://schemas.microsoft.com/office/powerpoint/2010/main" val="3352467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347713" cy="1320800"/>
          </a:xfrm>
        </p:spPr>
        <p:txBody>
          <a:bodyPr/>
          <a:lstStyle/>
          <a:p>
            <a:r>
              <a:rPr lang="en-US" dirty="0" smtClean="0"/>
              <a:t>Keys to Force Account Success</a:t>
            </a:r>
            <a:endParaRPr lang="en-US" dirty="0"/>
          </a:p>
        </p:txBody>
      </p:sp>
      <p:sp>
        <p:nvSpPr>
          <p:cNvPr id="3" name="Content Placeholder 2"/>
          <p:cNvSpPr>
            <a:spLocks noGrp="1"/>
          </p:cNvSpPr>
          <p:nvPr>
            <p:ph idx="1"/>
          </p:nvPr>
        </p:nvSpPr>
        <p:spPr>
          <a:xfrm>
            <a:off x="457199" y="1828800"/>
            <a:ext cx="6347714" cy="3880773"/>
          </a:xfrm>
        </p:spPr>
        <p:txBody>
          <a:bodyPr/>
          <a:lstStyle/>
          <a:p>
            <a:r>
              <a:rPr lang="en-US" dirty="0" smtClean="0"/>
              <a:t>Regular meetings (initial, daily, weekly) to discuss schedules, resources, etc..</a:t>
            </a:r>
          </a:p>
          <a:p>
            <a:endParaRPr lang="en-US" dirty="0" smtClean="0"/>
          </a:p>
        </p:txBody>
      </p:sp>
      <p:sp>
        <p:nvSpPr>
          <p:cNvPr id="37890" name="AutoShape 2" descr="data:image/jpeg;base64,/9j/4AAQSkZJRgABAQAAAQABAAD/2wCEAAkGBxQTEhQUEhQWFBUXGBgXFhgXGBUUFRYZFxcWFxgVGBcYHCggGBwlHBQVITEhJSkrLi4uFx8zODMsNygtLisBCgoKDg0OGxAQGiwmHyQsLCwsLCwsLCwsLCwsLCwsLiwsLCwsLCwsLCwsLCwsLCwsLCwsLCwsLCwsLCwsLCwsLP/AABEIALcBEwMBIgACEQEDEQH/xAAcAAABBQEBAQAAAAAAAAAAAAAGAAIDBAUHAQj/xABEEAABAwEGAwYDBwIDBQkAAAABAAIRAwQFEiExQQZRYRMicYGRoTKxwQcUI0JS0fBicoKS4TNDY6KyFRYkJVNzwtLx/8QAGgEAAgMBAQAAAAAAAAAAAAAAAgMAAQQFBv/EAC4RAAICAQMDAQcDBQAAAAAAAAABAhEDBBIhMUFRYRMicYGRsfAjMjMFFUKhwf/aAAwDAQACEQMRAD8ABYXsL2EoWwQeJL2EoUIEFwcSPotFPFDQZE5t1nMbZ7oosPFVF1Yds0CqW5EHUHLEAcjpsVziMidhqdgqVe2M2JMchHuVkzxSdodjk+52yvUbUE03B3TceI2Q9eTy0kHIoEufiN7SMLiY0BMOH9rkUWS/6dYkPILtT+oTuR9Qs9jSCpUKjxK/aLKNW5jxkeqpvpwisqjxrzsVOLW4aqqpGiVdkoyLxbFQkb5+uqiZaCDKs3ocx4KituPmKM8uGSvrk7qOUkkdFWeEJpCeAlChRHCRCdC8hQg1JOheQoQ8hKE5KFCDIShOhKFCDYShPhGXDPANWuBUrE0qZzAj8Rw5wfhHU+m6GUlFWy0m+gF4V4u8XRwTZKXw0WvcPzVO+f8AmyHkFqvs7G5BrQOQAhIeoXZDFi9T5zheELtnEl1WHsy+0tpUm/rJFM+ThBPguR21tlNQts1o7VvVpBHmYnxRRzxfXgp42uhnELyFZr2Ytz1ChhNjJSVoBprhkeFep0JKyjdvXhe1WeTUpHD+psPb/wAunnCx4XfKtpDcpVO1WahWBbUpMeDzaJ8najySFm8oc8Xg4fCs2S7qlTNjHOA1cGktEaku0C6ldPCliZWxFjiWkw1zsTM9DBEmOpKLXkYSwxhII8Qclcs3gpYvJwG0A02lnOZ0g5ZDqELVKIxET3RmT/N5MIi4jsNSlXqMP5XETzE5HzEFD1d3dI6geQlZE2adqKzYGYy+auULbznmCNfFUMRmM1K9vJWyvgEV18UupkY+8076+o38s0W0rTTrNDqZBlcuDJOoB9Af2KsWC8KlB8tMZ5jY+PI9VVAnQnsgwvAdVQu6+GVxIyfu3fxHNa930A97WzkSJ6AZk+QBVloHbd8ZUMKSq6XE6AknySNMxMGDoYK3xVJIyPlkcJQnQlCIo8XkJyUKEGwvIT4ShQhHCUJ8LyFZBsJQnQvYUIMhewnQvYVECz7OribXqmrUEspRAOjnnMTzAAmOrV1c1oQjwqW0bNSa3UtD3Hm54DjPhIHkFrvtjQ1z3uDGNEuccg0Dcrn5ZbpGmCpGsbcWtJAJjMxllufIZoD4o+0ilTD22dwc8ZdoR+GD/TPxeOnihDjfj7tw6nTJZZ9MI+Ot1fyH9PquaWq1OqGXZDYDQfuUpJy+AbpBReV7MtTsdprCq7m92ngNh0CybWbPE0iGvGkY8+mkJtmcGACAJAmWh0+IjNT17qwtNRpBE6DOPCdlIwUX1YUk2rNCx3xTfTDC7vuiBB26xGynhCzasuE7EEeXIosYQQCNCtuCkqMuTl2NhJPwpJ4s6lel5AuaRzAI3kiYUNpvsMnDmNzyQzpSxkmXOz6/tpKo2msXUwTqXGfIZeOuqyUaghPFMu/VG+mXQ8xr6ojpcQDsS/JzgMxvyzzXMGGCia7qrfutXMAgjKGgmSN5k5HTopRDF+0epjfSrNGHtWwd82/6H2QG4bFdA4lZjsQO9N0+WYPsVzwvlKapjE+Dx2q9JTMSc1QgoXnaA5O8juOh5j5J6rVqRJAGpIAURUuhNTlrhBwkZgg+4O6OLjtdRzAXGCQWucBkA8FhJA6EobuGyA1Cx0w1sjcveSABGwOeXhzXdeHLmbZrJgLAXPbNSRIkj4SNw0bePNF05AuyzwzwZZaAa8xWqQDjdm3POWt0HjmeqKa0Njf5INux7qMMy7MZCJluXX8uuWx6HK3XvWN0Mm75JHoW77u6z2kFlamDIOF4yezq12vkclx6/rmfZappvzGrHbPbsR9Rsj+13wJBnT9oQ5xReArU4P5YIPIg5+oPsEzDNp12BnFNAjCUJ0JQtxnGwlCdCUKEGwvIT4ShQgyF7CdC9hQgyEoWhdt3GqdYHPc9AjH/ALqubQkANbinFliwgaTrmT7LLm1UMbrqxuPC58mZwxbHFkE5CGiTkA0Zmdtf+VBXHvFzrW/sKJIs7DlzquH+8d05Dz3y1uLrX2NB7KeWMQT0JA/f0QHZGQ0uWeMlL36HbWvdIPuR1JhWLuuipUqBoA6k6AcynUakn+ZdEW3dSDWADXUnmVUptBQxqRao8OUWszqF7hBPdEZGYaOunVQUKzK7qggA7CA0Fumg3n5qR9pwqrQqMxlwyccik22aVxwjMt/DDjnTOfI5e6u8O3NaMRolk5F7TIiAQCJ8wiKwjEQ0CSdPNGl33a1gGQLiM3HQDfwHzTsEpt8GfNCCRzStZ3NcWuBBGq8XS7TZKRcSS2erWzp1aUlu3GXYgEtVo/DaOpKhq1O6B1J9QP2VeqcgpHHILOOGSrBfHnCrBPcclZRs0HNdTcx3wukH/E0Bc1tNnNN72O1aS0+W6N6NXVvOPr+6xeKrKDhrDXJjhz1hw9IPkgkEgdhPC8hSBqWGIBR1yP3P0U5adAPnmt2xXa1gMw4kQZGUckeODm+AZzUUecFXlUs1U1KLsJwwcgWuEgwQfBdMo/aJZ6jR29T7rVcAMUOfRkjLFAlvnI5lc9pUGt+EAeCwatLvObGWefOMh9EWXHtigIS3tnd7bY3uYKlJ7a7CJD6ZDgeohCttrvkgyFzvhy/LTYX46FQsk5t1pv6PYcj469V2C4L+st6sLXtFK0NEuaDn/fTP5m9NRvzSegQGW6s5rSRmfWOsJlGv2gDXAguaSDBwmAT8gt++7lqUCSe8zZ4+ThsVj1HQ15GzY/zd36o48tIp+TGARBw/wfaLWMbAGU/1vkA/2gZu+S94T4bda6knKk0jGee+AcjG67Ayo2m0BoADQAANABoFpy5tvCEwhfLOdWv7M6jWDBXY55OhaWN8nSfkg69LtfQqOp1RDhyzB6g7hdUvviwU6rWAYyBiImMz8I9M/MIU4svJtWixogvJNRx3bqAyfD6IIZpXTCljVcAZC8hSYUoWsQMhKE+E6mySATAO/JU+CGldFUSASWtAJJAk+g1zWpeF8S0sFWoYkfD3cuZ5KC76VmY4Gra2tcBmXPpjaNHaK7eFru3BBtbCc5/GpnXo0Litpttrk6K4QJW1oq0gXZyEN1rvwtOGYGcawN4RNarfYGNwsr5DYYqhz5ZJcE06FqtfYg1NC+ajWlr2tIxMLQRAzTMd+AZNAZQaGuz3zzWt/wBpOGgRne/2XV316povpMoklzJc4ug5hhyMRpMoBtljqUXuZVa5jxq1wg+PUHYo2rLTroTVLViTrPUzVFjlKNo1OXmclVBKQe8KAD8R51ybPLc+Zy9UQ2m8i1pc52QMADMYjplvAkx0hZ91WCngAnOAJ9gAs2+LSA94afw7Ow+dTDicT4DD5nonyaxY7/LF44PPlS/KBu9+IqgrVA0vgGMnkZjI6amZk7mSkt25OC2VKFOpVLsb24zn+rMb8iF6rWN92ynm54Sr4GVUOae92QUZ1Xj3TCiBZLTTnCQkwL1qtkREx+QPRU70eDTcHHN0QPAz9FbaNRyKo2imaj8LdG7/ADS3bZOhSsV2h896DGUBSNuRwOoI55/JblGiGgAbJ8LSsEa5EvK74K1lswY0Aeu5U0KSP59Fr3bw9Xf3+xeabT3tAcs4wk4iegCOU4Y17zpC+ZMyKFAucGjc+nMqnfViDKndHdIEeWR+Xuip1SnJe2JIiUPXk4/m11B1DhzBWLUTk2n2NeKMVF+QdtVKQqbbQ+k4VGuLHNMtcwwQfmFsWqnGeyyn0Q45jw3CVjku5cot9A5uP7Ta2VK00xXBEFwhrv8AF+V3srde02d/4lB3dPxUnggjYtnMEechCd3XO2CXiSRAE6DmtKz2ZrBhaIH8zK2Y8PFiZ5KdGjdvFDrutjHjE6zHu1mwJwvAwmJze0idpE811OjetK20xUsdZlVkElujw6Mmmc2Z7GFwi/GTQdLoc52IddgP8sIau231rO/taL303D8zSR5dfArO/evyNaqqOj3rdVYWp5e1zXEyXE6j+3R2mpyz3VmoYxnoffID3ChuT7ThXAoW+ljmAKtId4E7lo+Y9FLeoAMMcHsJxBw36Fv5SM8kcU5SSBbSTZmYUsKkwr3Ct5lIw1LCiPh6w1GvDsAc17TOYyGWv7LUvfh5tSOwYGunPZsbylPKk6DUG1ZxbiWyOFUkiQ7NpzPiOiyn0SPNdj4y4Ge2zOqsdjNMYnNjOPzEHoM/JcorHOM/QrNOS3cD4x45K1nomZOSOfsro/8AmLXR3WU6jjHVuAf9aDwUR8E8RNstcteBhqhoc/dkF0f4cxPgguw9tLg76K6GuObpZaqBYThqAhzHRIB/Sd4IJ9ip7Lbg5shwI2IIIPorTKgcMxIVUVZy4fZxacOJr6RPIlwgc5w5qvevCTrHTZXtFZnxtim1rjigyYcSNACdPmuwsg6ZLnH2oWOpXr0qdMSKdPEROeKq4hoG0nsjE+5yUS5CTvhlSxcT0OzqPpnvMYXYSHDoJJEawNVXrUHMsdQOPffSfUf/AHVJcR5AgeSjuq4u9QswAxPPbVv7afws6iT5wVt3owO7Vu3eGwybLR8llz5t81H5nU0unUL819/z7l/hy0vdZaBLpJps11+EJIHuXiLsqLKZ1ZI32cUl01I4u1onqH3XjR3vBNpmTJ02T/4UvoGThyTFG1SsUoqyta3ljXka5R4mB9VFdrcNQt/pk+MjP3Ul4fC7wn0g/RNpODa2JxAaWakgCZ5nw91cP3Iqf7TShWbvoYnBxpmpTDu+A4MxDcNcZzBjaNRIKgpQ8gAyCCSRn3RrBHOQPPota7bcSXNexrAGy0g5YRl5Qn5JcUhMI3ywuu+jYrTQcLKwUqjPiaR+I12wqAyXA85I5LNsHEopkOMSDhqMnWDEgHNp9kOVbYWVW2mzOBezUAy2qzV1MxrzHVafEtko2ilTttDJtTJ3MO/qjeQQfAc1xpY3CXs5u4y6X58DjQ444T7QG1WUSSMVRjfzgicbQPzRqPzeOvObXegbSLYEGACc4kwXAfqAk+S6zw3a3iyUwwjE0YTOnd09oQTx5wz2+KvZhhqjv1aI0frL2D9WsjfXXXPptS4S9lN8LhMpgObwbo5w3gkajmRsVbuKz0qhdUaDkY5NJgGRz1Q098tcXbCB8/ojq67cbF2dajTa4NABadPHQ6yc/ArpJwxyVrqW5NqiyGq7Sut5ZUc5jg1jC7METppPIEuPQdQuqcM31StdJtakACdQQMTTlLSekqa+bY1uAP8AieSynliDicyw+Mey0rU74+6DHErtnzbfj8bojug5eug91mU2kkNObfDvf6or4nu3C55osluMgsGImmeQ3LfHTfmsqxXY9pc98BwENaDMEjUkcpSEjQ6u0aVz3O2kQfzRJHKdM/VbOFUaFrI+Ia+wH8PqtSxMNVwawS45ALbBxS4Mc1K+SINXuFaN5XW+iQHgZ6EGQeav3Rc7XtxVJ2gDlGqJzSVgqLugjuI/gskBsgZdFqWakM1SstL4QAcIy9FpYg1peSA1uuen+qwyfc1RT6DbaSGmAXZRGsg7L5z4msjKNoqUmSA0/CdWznhkaxIC7BxHxm5lN7mkMaAY/UTsJ2k8lxC3PL3ueTLnEk9ZzSceVT6fU15NNLHG5dfBVfU5JURLp5LxrN1MwZaQmticcW3bCzgqqRVfGQLc/EER9UZ/eTGpy6lBHBVnw4384Y3x1cfIR6oqtTsLPQeZXK1D/UdHf00V7JNottv11M5OJ0yOYOntmqVpD6lq+8CR2jQ10kFoDRHZxGkODs+c+GDe9cMe527WNPoT+ymsdoqfdKdEk9pVPZg7hpJc509A5/8AmCdibUOvUCcIe1TpcXf2+4TcH0u1qV7RMA9xmRP4bJAPmcZ9FWqEa8595WtWqtslkbTZk58NMflZhMD0AH+IrDba2uybqPoEjC9+SU+3RfIHDy5T9a+nX/bOe2tuGo9pyhzv+owkrF+0Zr1DpmNf7QkuvHJwcjJhlvdeTZbUyyH+ic0Ksyn+kkdFYY47pqRmJQpGqMOUrQrb4KRFaWS0jmCPZZvEVKaY8QPTP6LStL4BPIT6BeWyzdozD4Hly+koAmRcAf7GrkJxgTvEAx7n1WjfVLExzXGGnKRyO/gDBTOH6NOgXUWky8GoJIOkNI+Sv2+jiYfBEgQFsVtfQc6k+REjw5EdN0XfZteQd94sVWTjBqU9xibGYz3Baf8ACh+8KDa4wSBXZkw6B4/QfoqfCzn/AH2zgE0348BOhAMyCOkaJGohuxv05+hR0rh6/wAUH4X/AOzcYcD+XbEEYWm6nGalMwRmOThrquS2y1BtWo3SHuHo4hdB4av6obPTcIeA3CRv3TGfkAuXr8KpZI9+pAC+0a4g3/xDGYQ5xFYARDz+fwd8/FK6HY7PTnOWiepiD8l0W2dnaWPY5vxAh7HfpO4PyXPbsshpNdSmcD3NB5icTT6OHugjnc8W2XVfYFj+G74NgtjTn2ZiR0dl/PALttR4qEOgFoYHseYIl0xA2Mb9Vwq+7DjYHD4mjbcbhG32b8QOqUexqPzYfw8xLmiC5hkbHlsei6WnkpxtfMZBmhxJwuGsqVKMkAGo/ESSQBnB3Op8yudvC7i6qC0jXuicsocYhc34t4bFH8Wl8BJlv6I3H9PyWlBgl2asWN7mODmEtcDII2heMC9rOgeKslHSbsqNtFNlR7Q4kcpggwY5ZhX7NZ5JgCPRCfBF4wx9PkcQ8DkfkPVF1C1tEbIGymuR9obgblIG8amUO8S3mMDKTQRJLj1iI+ZRLUtAO+q5/wAVVR97wjQUx6kz8oWfUP8ATZs0MbzL0I69JtRha6IOWYBz8CuX1aUEjkY6ghdHa4jwIQlxBdbm1HPa0lrjOWcHefn5rJppKLaOlq4uaTS6GFCkpUi4hrRJJgBWLNYKjzDWHxIgDxJRVdl3NosOWJ5GbvoOi05MyivUzYsEpv0Ldy2UU6Y5AQOp1c7zPsApbwqZ0x4uPlp7n2WU60VMWZdhG0wPZRWy8mF7hU7ogDf2WLY27OnujFUZl+V8VR7RuxoHjj/1RJYKYNodGbaLG02/3OALo8gwITNJpr0sDsTS5uehyMwfJFHCANSP+LVcSdYEgA+TQtM6jBP8/ODHjleSTf4lz/1G7bWYqYe4O1HxCBodDusS016YOQMg6jXxRLxrbWZUaQzbBcepGTfT5oMcDKy6X9l0FpY1jXrbG13Y3FxbJP0EfRJeliS1b2NeKPgY1qkaVGCpAunuPNUPxKRpUMpzShbCR7UZilp0IhTPVZz8Mu5Z+inqlRlGPbLb2drounQCfBxIPsjegyZ5Ll981sVZ/TL0EfOUZ3ZxNTNFpJAcBDh1G/gUS6AFz/sCm15eBiJMjFnCx7lrUat50AQPw3uc5/6gxrzhjfMCEr14oLmFtPKcp3A6If4cow8necuYAPPmk6h1jZTZqXhasVWqQIl7z1zcSiThS9cNPDUbiZiMgZHbQoVttXFUeY1c6JJJiTHe1PmjTgq6GGhUr2mW0qckg93FkDmeWqyav+BX6FhXY6dGo0Oov7ImY7TU+e6oW67C6sykWMYXsOF7fhL6Zkf5g+D/AGhY7bf98qN7NzWszDdmU2NzM8oC1K93Z06hqO7Ok9gaJBOYwGpHRzw7waVyox2y94oxCzaNMln3I3sLU7DlljaeWYkeGyL+JLqbSwFsy5svG0zGLpKDeIH9nTNYasBH+fuj0JBWvRZayLwyLg7IbWHsbDcjhOeUiJEegVe34DTlwadQ0uHwzIPqMvJBX2dXgX2KlicTgxsM7QW4c/7XBEN+2nutZvkT6T9V13wOQFX7YBSfLIwnMQZHUSh+vWlwH8/maJb4phwDZwkuESCczOQA1lYBospAgRVqg/iOOVOnM7T08ULnQ1Qs0uGrVgrt/qlp89PeEcGoQNIXMqFUBwLDIBlpjDMbgHZdJbaGva1wzxAEeY0U6gZFRFVtZQLf9tP3gvOca+AgfRdDoWRp+L9oG65be9TE5x5yfUys+orhGz+np3KXoadivptUSBHRXMUoDuZzu0wgxv4xsOpRhd9pDhBkEbHJY82JQfB1dPm3rknqOhLHkSn1GysS97ACO6XB3IfDPMpcUm6Y+baVpFioUN3lTLnOdtJ35QE61WWrSaC6pBP5ZMrNfUJOZmdStuLHXKZzdRmtbWqJbBIcT+lriPHCQB6uCNrncKDaeDMAZHSdRPmguwE42gbmOuRB+YCObNZcQaxupho8ZACrUc8E0sE8c2/h9SK3WsvqvcMpIPtCjFrO+f8APkta8rmbSqhjiT3STlh1yH1VKtd0aHbdIwu4WuhowSTxxvwQduDn+ySrmh1jzj6rxN3MZtiVRV6KQVFHS5J2FdKjzJKHJAlMYCFMAqos8dmD4JWmsGNLnZQJ9tF6EOcR1iamGcmjTqd0TBvgxn5kk6kknzzSZTO0zyGacXctV7nzPkroA9DyRyK2rjfBn1WU6jkCHTOoOo915ZMnEJWTHvVFNWHVgZTgHDnJ72WfePTJbVtvBjqLrL2mHG8S5xxaDXIZiQMkKXRW/DjlP891JE1J5IcmJSjtYfYIrqsFkp0DSdUZVcX43PLXtAhuANa1ucQTMnOVbNezNkYGvnFJDHtPfBDjOPcEjRYFhZJdylXbTY6gpuqCm/A0QCWuAJOmoWeWmh1lJ/WiqRoO44qUKmCoxtoY6k34w3EJJLTIGYI2KFuKL6ZVpPDWYMRb3R8ORBMZ9NFUp2WrU/EiZJGokYe6BB6AKjfFle1mbSMwJ29UOLBhTVdV6hUjpX2c1aFnsU1K7HGtUJAZLwwYWtLX5ZHu8vVWb8ut0CpSOIagtOJjukjR3z8deU3Je3YZOYKrc5aS5vmHN0PkVtXfxM8PIY51EOy+MuBnY5CfGFvaLTRZvW1ufDXEyDscwds+cwqNnum0NGPA128OOcnPGQcvVENGhH4tbN/UzA281HVvB8yDA5fulSoYpNGcy6a2NuLPao8EPDSRIaWz3R+6Mbrp4GNbOIic4POVi2e941EeGnotSy3m0/CRP82UToqVyCqz0g+i8HuOcHAEyYkRPXVcZvi3MY9zA4OdTcWnWDBjKdl0wXi6MsyNP/wrnN58MSC/NlTMmc2uJzJnZKnGLdsfgyzgmojbguLt2VbQXYAwgMw64yW5n+kA/wAhblma50Nrtw1Bo8RDo6jfoqnBLyyjXpPGWNvuM/YLVr1xhg5nQ9Y0PisupfvJI6ehuUXJ+SRnWMlSvW82URpicdAM/M8lF2x5pU2wZxLOkr5N7ba4BC3Pq1nYi15n+l3oFGyyFpmq1zGjOCC0u6CfnsjZ9ow5jvO2GyzHWduLtKx7R+zfyN8t/Nao5+KqjDPS823bMe5muq2nHGTdYGQ5DppCN7oaO0a0mO9M8oBz9kPcNVC5pqHV73OPy9EVXDUw1cZbigHLXXLPyn1StRPl12VBRjt0rfd2yne1Q9u/ES5wPPoI9oT6doB1adPGPZNd+LUe92pJJ23TH2poIAz36SphTjEdGFRUX2Ra7MbfKV6s02lx39l6j3DNhhsUzXKOE5q6x5QkUoUYCeFCyG0uzY3m4Hybn9EK3tVmq89cvkies7vYuTXIVtkufJ3g6QhvkFlcCBO5UjNE2qnSiBJAU8u33UTckmnNWiGzdV5Npgh7A6TMyQR0iYIRfc3F9hpx2ljBJIlxGLzDSSueAr1ru94JGbBCfLb+pEd2ujiq73PAFSlRYMzIDC48tMh0WRxXxRStNRtNtVraLTAM5dXZey5QHqQPWH+3wu7YzaHtor2ZvaNpvaRLHsdMTiaGPZ1zZi/xob4sd+E2NMY/6XQsltRTPrYm4HmWzMcvBNjpVCSkmVs8GTR1AiZ8yjO4rkFIdrX+P8rf0+P9XyVa7rfZKMOFEOePzOdn4jYKteF6do/EwuA2EkgeC1OTfAax1y2bdstZcdDGwUYKis1QuA/1Ups06kpZZFUcFXNY7ZK/93bvml90afy+5Usoq07yePzT45q5Z75qHIAH1EeM5KnaLM0fCS455Ng6ZwXbe69sNY4XiMJAOQyOXvKkpJIOEXJ0a1VwLHuAGIZnDqSBMGBnlOvNZDLzC8u+0DsezEse8uGP8uMklmc67eiH7RTqNqEVDDt5PuOcrNOCnLk6Omm4Y01zywlda2qpWtoWKLUNCVFXqOBzHgTMHwKGOE0S1PBqVLeoDeY2BJUNmtH6mSOkFaNOrZD8T3M5iCETSj2BUnLpJL4lrhulhosz1xnwGJFtK0dhZpHx1AZPJvIeOSFLrcMDgwy1mMA82uOJvs4Ldvmi7sWuBHdayAPATPjKyZn+pz3YzLLZjxR7cL8+ZnutHdgFeUqBkqa77E14DpidjoFots2HIecck6uDSpKyAXaevrC8QHeN/VXVXkPIGIgARAAyHsEloWmdHPl/UoJ1ybkL0NTAVICuhuRxKHAL1xTcS8JQtllO83xTcRkYA9SP2KwWjFJO2m5zRld7GHF2jA8ZAAgEehVt4s+nYsj+1o+iVKXJe2zntWmddlGESWmygOc4BjWEEljXFw0OgIyzhZttsga0uAiBJA0ncKe1V0xb4ZQXoCsOsbts06nYHHkEXtI+SFcKM1MLs9CtyhdjRmST6fsta+bvsrKFGrRD21TUpgguLgCHd7XbSPFJepg2o+S7B+nZXup9oGOwfqgx6pgRzb7WHNaxugAk8zGY6iVHdfB/3rE+eyY2ZfEgn9IG558lnjrF/kqCUgMYU+oQpL5oizOILg8SQCBExvB0Xt6Uw2gXCQ6WwebXZgjyn0K0+0TpruFuSKFa1NblEn+ap9jvgN1pg9QRPuCshep21AObYZUrzDhJL2f3D/6n6K/Rsr3M7RuJzf1DTl4hBzq5cA5zh0ARbw055u+0EnIuGEchME+ZkeSBxLUmS2Si55jFHi6P55KWzWKpUPeqMDASMDC50xIlxjPOFh2S8acuxPALYDZAcCI/eVepXxZ//WAPWg8e7XKtpe9Gqy6A0gkMLRJILXtGh/NhAAVai0dq/AG4ZMYDiZnyduE+hftIf7+kfEVm/Qq1YHgkudAnMDmM9OmSTkVIfp+ZA9bbMCwsdDSXd06OyM/XXx5LLr309v4doY2qAIk91/iHBadrv1j3VKfZycX4RIIiN885mVnWuk13xAHqMiPNPhj3x95AyyvFN7H1KNW10CMqdQH/ANxpHu1VqVvc3JpcBynL00V1lyk4iDLQPOfJRNuZ056dEaxVwA9RJ8/Ygfay5v5QZ2a0H1EKu1uI6yVuWW76bc3MmOZPunOs5JDqFIF5/K1ocBlrzAPOUWyhbySn1NG4Lb3XNcILAGkRHRpPpHktx96vfSwEflA0zgRHyWDRo4HFtSBUc1pjuyRnyRncdQigW4ZADgTlIMZgjWJ5Lj6yKi9yXdHVnklLT45PqmZNOsIEHlI0+qt3teraVFx0IbDRzcdB8lllzWROZOyGr0txrvz+BpOEc+ZWnDByka9VnWKHHXsUaNBsCQSfFJWQ5JdCjgWb69lJJUWeymPckkhZAetV4Oc44XEDYAkZKs+udySkkrF2W7sfk8/pA+c//FW7zb3T1IHq4D6pJLJk/k/PQotCmp2MSSWSRRJTbJUV8DKkP+Kz6pJKofvRaCSw3YBS+8157EOwhrfie7l/SMtVctXFTn0zTaxtNoEMDdAEklnSUrbIc04pqzUa3kJ83H/QLxtbHZTP5Ib7gtP0/wARSSXXgl7OPyLMhepJLQQkZp4I2ulxNgAwjMOAMCTD3RnPOUkkE+gUTV+61niG2OzAf14Xg9cmhRs4fqk96yWON8LY9Mwkkl7mHRePCtmOtBoO+ElvyKGbzsLqNctDiSBjpydW/mYeuS8SVN2NgqZmXk0OLa9PLEIqDMawAR0JhNoWoO7rgkktGJ8UJzLkmoVDTJ3a4GOY3210SrWtrsQzBk5+aSSa+okp1S9gnVvMEj2lNo2wgyx2B+oJxR7SkkqfgtDr+tgfWe8ZjQSNIESOWclKwX7Uo6OLgdQ6TtGqSSz7IyW1rgdKTtlunfbDBIf0GUeZ5eStWBloDJY9pABMZbmTqOqSSZixxj0Cy6ieXiXYzX1SSSczukkkm2IP/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2" name="AutoShape 4" descr="data:image/jpeg;base64,/9j/4AAQSkZJRgABAQAAAQABAAD/2wCEAAkGBxQTEhQUEhQWFBUXGBgXFhgXGBUUFRYZFxcWFxgVGBcYHCggGBwlHBQVITEhJSkrLi4uFx8zODMsNygtLisBCgoKDg0OGxAQGiwmHyQsLCwsLCwsLCwsLCwsLCwsLiwsLCwsLCwsLCwsLCwsLCwsLCwsLCwsLCwsLCwsLCwsLP/AABEIALcBEwMBIgACEQEDEQH/xAAcAAABBQEBAQAAAAAAAAAAAAAGAAIDBAUHAQj/xABEEAABAwEGAwYDBwIDBQkAAAABAAIRAwQFEiExQQZRYRMicYGRoTKxwQcUI0JS0fBicoKS4TNDY6KyFRYkJVNzwtLx/8QAGgEAAgMBAQAAAAAAAAAAAAAAAgMAAQQFBv/EAC4RAAICAQMDAQcDBQAAAAAAAAABAhEDBBIhMUFRYRMicYGRsfAjMjMFFUKhwf/aAAwDAQACEQMRAD8ABYXsL2EoWwQeJL2EoUIEFwcSPotFPFDQZE5t1nMbZ7oosPFVF1Yds0CqW5EHUHLEAcjpsVziMidhqdgqVe2M2JMchHuVkzxSdodjk+52yvUbUE03B3TceI2Q9eTy0kHIoEufiN7SMLiY0BMOH9rkUWS/6dYkPILtT+oTuR9Qs9jSCpUKjxK/aLKNW5jxkeqpvpwisqjxrzsVOLW4aqqpGiVdkoyLxbFQkb5+uqiZaCDKs3ocx4KituPmKM8uGSvrk7qOUkkdFWeEJpCeAlChRHCRCdC8hQg1JOheQoQ8hKE5KFCDIShOhKFCDYShPhGXDPANWuBUrE0qZzAj8Rw5wfhHU+m6GUlFWy0m+gF4V4u8XRwTZKXw0WvcPzVO+f8AmyHkFqvs7G5BrQOQAhIeoXZDFi9T5zheELtnEl1WHsy+0tpUm/rJFM+ThBPguR21tlNQts1o7VvVpBHmYnxRRzxfXgp42uhnELyFZr2Ytz1ChhNjJSVoBprhkeFep0JKyjdvXhe1WeTUpHD+psPb/wAunnCx4XfKtpDcpVO1WahWBbUpMeDzaJ8najySFm8oc8Xg4fCs2S7qlTNjHOA1cGktEaku0C6ldPCliZWxFjiWkw1zsTM9DBEmOpKLXkYSwxhII8Qclcs3gpYvJwG0A02lnOZ0g5ZDqELVKIxET3RmT/N5MIi4jsNSlXqMP5XETzE5HzEFD1d3dI6geQlZE2adqKzYGYy+auULbznmCNfFUMRmM1K9vJWyvgEV18UupkY+8076+o38s0W0rTTrNDqZBlcuDJOoB9Af2KsWC8KlB8tMZ5jY+PI9VVAnQnsgwvAdVQu6+GVxIyfu3fxHNa930A97WzkSJ6AZk+QBVloHbd8ZUMKSq6XE6AknySNMxMGDoYK3xVJIyPlkcJQnQlCIo8XkJyUKEGwvIT4ShQhHCUJ8LyFZBsJQnQvYUIMhewnQvYVECz7OribXqmrUEspRAOjnnMTzAAmOrV1c1oQjwqW0bNSa3UtD3Hm54DjPhIHkFrvtjQ1z3uDGNEuccg0Dcrn5ZbpGmCpGsbcWtJAJjMxllufIZoD4o+0ilTD22dwc8ZdoR+GD/TPxeOnihDjfj7tw6nTJZZ9MI+Ot1fyH9PquaWq1OqGXZDYDQfuUpJy+AbpBReV7MtTsdprCq7m92ngNh0CybWbPE0iGvGkY8+mkJtmcGACAJAmWh0+IjNT17qwtNRpBE6DOPCdlIwUX1YUk2rNCx3xTfTDC7vuiBB26xGynhCzasuE7EEeXIosYQQCNCtuCkqMuTl2NhJPwpJ4s6lel5AuaRzAI3kiYUNpvsMnDmNzyQzpSxkmXOz6/tpKo2msXUwTqXGfIZeOuqyUaghPFMu/VG+mXQ8xr6ojpcQDsS/JzgMxvyzzXMGGCia7qrfutXMAgjKGgmSN5k5HTopRDF+0epjfSrNGHtWwd82/6H2QG4bFdA4lZjsQO9N0+WYPsVzwvlKapjE+Dx2q9JTMSc1QgoXnaA5O8juOh5j5J6rVqRJAGpIAURUuhNTlrhBwkZgg+4O6OLjtdRzAXGCQWucBkA8FhJA6EobuGyA1Cx0w1sjcveSABGwOeXhzXdeHLmbZrJgLAXPbNSRIkj4SNw0bePNF05AuyzwzwZZaAa8xWqQDjdm3POWt0HjmeqKa0Njf5INux7qMMy7MZCJluXX8uuWx6HK3XvWN0Mm75JHoW77u6z2kFlamDIOF4yezq12vkclx6/rmfZappvzGrHbPbsR9Rsj+13wJBnT9oQ5xReArU4P5YIPIg5+oPsEzDNp12BnFNAjCUJ0JQtxnGwlCdCUKEGwvIT4ShQgyF7CdC9hQgyEoWhdt3GqdYHPc9AjH/ALqubQkANbinFliwgaTrmT7LLm1UMbrqxuPC58mZwxbHFkE5CGiTkA0Zmdtf+VBXHvFzrW/sKJIs7DlzquH+8d05Dz3y1uLrX2NB7KeWMQT0JA/f0QHZGQ0uWeMlL36HbWvdIPuR1JhWLuuipUqBoA6k6AcynUakn+ZdEW3dSDWADXUnmVUptBQxqRao8OUWszqF7hBPdEZGYaOunVQUKzK7qggA7CA0Fumg3n5qR9pwqrQqMxlwyccik22aVxwjMt/DDjnTOfI5e6u8O3NaMRolk5F7TIiAQCJ8wiKwjEQ0CSdPNGl33a1gGQLiM3HQDfwHzTsEpt8GfNCCRzStZ3NcWuBBGq8XS7TZKRcSS2erWzp1aUlu3GXYgEtVo/DaOpKhq1O6B1J9QP2VeqcgpHHILOOGSrBfHnCrBPcclZRs0HNdTcx3wukH/E0Bc1tNnNN72O1aS0+W6N6NXVvOPr+6xeKrKDhrDXJjhz1hw9IPkgkEgdhPC8hSBqWGIBR1yP3P0U5adAPnmt2xXa1gMw4kQZGUckeODm+AZzUUecFXlUs1U1KLsJwwcgWuEgwQfBdMo/aJZ6jR29T7rVcAMUOfRkjLFAlvnI5lc9pUGt+EAeCwatLvObGWefOMh9EWXHtigIS3tnd7bY3uYKlJ7a7CJD6ZDgeohCttrvkgyFzvhy/LTYX46FQsk5t1pv6PYcj469V2C4L+st6sLXtFK0NEuaDn/fTP5m9NRvzSegQGW6s5rSRmfWOsJlGv2gDXAguaSDBwmAT8gt++7lqUCSe8zZ4+ThsVj1HQ15GzY/zd36o48tIp+TGARBw/wfaLWMbAGU/1vkA/2gZu+S94T4bda6knKk0jGee+AcjG67Ayo2m0BoADQAANABoFpy5tvCEwhfLOdWv7M6jWDBXY55OhaWN8nSfkg69LtfQqOp1RDhyzB6g7hdUvviwU6rWAYyBiImMz8I9M/MIU4svJtWixogvJNRx3bqAyfD6IIZpXTCljVcAZC8hSYUoWsQMhKE+E6mySATAO/JU+CGldFUSASWtAJJAk+g1zWpeF8S0sFWoYkfD3cuZ5KC76VmY4Gra2tcBmXPpjaNHaK7eFru3BBtbCc5/GpnXo0Litpttrk6K4QJW1oq0gXZyEN1rvwtOGYGcawN4RNarfYGNwsr5DYYqhz5ZJcE06FqtfYg1NC+ajWlr2tIxMLQRAzTMd+AZNAZQaGuz3zzWt/wBpOGgRne/2XV316povpMoklzJc4ug5hhyMRpMoBtljqUXuZVa5jxq1wg+PUHYo2rLTroTVLViTrPUzVFjlKNo1OXmclVBKQe8KAD8R51ybPLc+Zy9UQ2m8i1pc52QMADMYjplvAkx0hZ91WCngAnOAJ9gAs2+LSA94afw7Ow+dTDicT4DD5nonyaxY7/LF44PPlS/KBu9+IqgrVA0vgGMnkZjI6amZk7mSkt25OC2VKFOpVLsb24zn+rMb8iF6rWN92ynm54Sr4GVUOae92QUZ1Xj3TCiBZLTTnCQkwL1qtkREx+QPRU70eDTcHHN0QPAz9FbaNRyKo2imaj8LdG7/ADS3bZOhSsV2h896DGUBSNuRwOoI55/JblGiGgAbJ8LSsEa5EvK74K1lswY0Aeu5U0KSP59Fr3bw9Xf3+xeabT3tAcs4wk4iegCOU4Y17zpC+ZMyKFAucGjc+nMqnfViDKndHdIEeWR+Xuip1SnJe2JIiUPXk4/m11B1DhzBWLUTk2n2NeKMVF+QdtVKQqbbQ+k4VGuLHNMtcwwQfmFsWqnGeyyn0Q45jw3CVjku5cot9A5uP7Ta2VK00xXBEFwhrv8AF+V3srde02d/4lB3dPxUnggjYtnMEechCd3XO2CXiSRAE6DmtKz2ZrBhaIH8zK2Y8PFiZ5KdGjdvFDrutjHjE6zHu1mwJwvAwmJze0idpE811OjetK20xUsdZlVkElujw6Mmmc2Z7GFwi/GTQdLoc52IddgP8sIau231rO/taL303D8zSR5dfArO/evyNaqqOj3rdVYWp5e1zXEyXE6j+3R2mpyz3VmoYxnoffID3ChuT7ThXAoW+ljmAKtId4E7lo+Y9FLeoAMMcHsJxBw36Fv5SM8kcU5SSBbSTZmYUsKkwr3Ct5lIw1LCiPh6w1GvDsAc17TOYyGWv7LUvfh5tSOwYGunPZsbylPKk6DUG1ZxbiWyOFUkiQ7NpzPiOiyn0SPNdj4y4Ge2zOqsdjNMYnNjOPzEHoM/JcorHOM/QrNOS3cD4x45K1nomZOSOfsro/8AmLXR3WU6jjHVuAf9aDwUR8E8RNstcteBhqhoc/dkF0f4cxPgguw9tLg76K6GuObpZaqBYThqAhzHRIB/Sd4IJ9ip7Lbg5shwI2IIIPorTKgcMxIVUVZy4fZxacOJr6RPIlwgc5w5qvevCTrHTZXtFZnxtim1rjigyYcSNACdPmuwsg6ZLnH2oWOpXr0qdMSKdPEROeKq4hoG0nsjE+5yUS5CTvhlSxcT0OzqPpnvMYXYSHDoJJEawNVXrUHMsdQOPffSfUf/AHVJcR5AgeSjuq4u9QswAxPPbVv7afws6iT5wVt3owO7Vu3eGwybLR8llz5t81H5nU0unUL819/z7l/hy0vdZaBLpJps11+EJIHuXiLsqLKZ1ZI32cUl01I4u1onqH3XjR3vBNpmTJ02T/4UvoGThyTFG1SsUoqyta3ljXka5R4mB9VFdrcNQt/pk+MjP3Ul4fC7wn0g/RNpODa2JxAaWakgCZ5nw91cP3Iqf7TShWbvoYnBxpmpTDu+A4MxDcNcZzBjaNRIKgpQ8gAyCCSRn3RrBHOQPPota7bcSXNexrAGy0g5YRl5Qn5JcUhMI3ywuu+jYrTQcLKwUqjPiaR+I12wqAyXA85I5LNsHEopkOMSDhqMnWDEgHNp9kOVbYWVW2mzOBezUAy2qzV1MxrzHVafEtko2ilTttDJtTJ3MO/qjeQQfAc1xpY3CXs5u4y6X58DjQ444T7QG1WUSSMVRjfzgicbQPzRqPzeOvObXegbSLYEGACc4kwXAfqAk+S6zw3a3iyUwwjE0YTOnd09oQTx5wz2+KvZhhqjv1aI0frL2D9WsjfXXXPptS4S9lN8LhMpgObwbo5w3gkajmRsVbuKz0qhdUaDkY5NJgGRz1Q098tcXbCB8/ojq67cbF2dajTa4NABadPHQ6yc/ArpJwxyVrqW5NqiyGq7Sut5ZUc5jg1jC7METppPIEuPQdQuqcM31StdJtakACdQQMTTlLSekqa+bY1uAP8AieSynliDicyw+Mey0rU74+6DHErtnzbfj8bojug5eug91mU2kkNObfDvf6or4nu3C55osluMgsGImmeQ3LfHTfmsqxXY9pc98BwENaDMEjUkcpSEjQ6u0aVz3O2kQfzRJHKdM/VbOFUaFrI+Ia+wH8PqtSxMNVwawS45ALbBxS4Mc1K+SINXuFaN5XW+iQHgZ6EGQeav3Rc7XtxVJ2gDlGqJzSVgqLugjuI/gskBsgZdFqWakM1SstL4QAcIy9FpYg1peSA1uuen+qwyfc1RT6DbaSGmAXZRGsg7L5z4msjKNoqUmSA0/CdWznhkaxIC7BxHxm5lN7mkMaAY/UTsJ2k8lxC3PL3ueTLnEk9ZzSceVT6fU15NNLHG5dfBVfU5JURLp5LxrN1MwZaQmticcW3bCzgqqRVfGQLc/EER9UZ/eTGpy6lBHBVnw4384Y3x1cfIR6oqtTsLPQeZXK1D/UdHf00V7JNottv11M5OJ0yOYOntmqVpD6lq+8CR2jQ10kFoDRHZxGkODs+c+GDe9cMe527WNPoT+ymsdoqfdKdEk9pVPZg7hpJc509A5/8AmCdibUOvUCcIe1TpcXf2+4TcH0u1qV7RMA9xmRP4bJAPmcZ9FWqEa8595WtWqtslkbTZk58NMflZhMD0AH+IrDba2uybqPoEjC9+SU+3RfIHDy5T9a+nX/bOe2tuGo9pyhzv+owkrF+0Zr1DpmNf7QkuvHJwcjJhlvdeTZbUyyH+ic0Ksyn+kkdFYY47pqRmJQpGqMOUrQrb4KRFaWS0jmCPZZvEVKaY8QPTP6LStL4BPIT6BeWyzdozD4Hly+koAmRcAf7GrkJxgTvEAx7n1WjfVLExzXGGnKRyO/gDBTOH6NOgXUWky8GoJIOkNI+Sv2+jiYfBEgQFsVtfQc6k+REjw5EdN0XfZteQd94sVWTjBqU9xibGYz3Baf8ACh+8KDa4wSBXZkw6B4/QfoqfCzn/AH2zgE0348BOhAMyCOkaJGohuxv05+hR0rh6/wAUH4X/AOzcYcD+XbEEYWm6nGalMwRmOThrquS2y1BtWo3SHuHo4hdB4av6obPTcIeA3CRv3TGfkAuXr8KpZI9+pAC+0a4g3/xDGYQ5xFYARDz+fwd8/FK6HY7PTnOWiepiD8l0W2dnaWPY5vxAh7HfpO4PyXPbsshpNdSmcD3NB5icTT6OHugjnc8W2XVfYFj+G74NgtjTn2ZiR0dl/PALttR4qEOgFoYHseYIl0xA2Mb9Vwq+7DjYHD4mjbcbhG32b8QOqUexqPzYfw8xLmiC5hkbHlsei6WnkpxtfMZBmhxJwuGsqVKMkAGo/ESSQBnB3Op8yudvC7i6qC0jXuicsocYhc34t4bFH8Wl8BJlv6I3H9PyWlBgl2asWN7mODmEtcDII2heMC9rOgeKslHSbsqNtFNlR7Q4kcpggwY5ZhX7NZ5JgCPRCfBF4wx9PkcQ8DkfkPVF1C1tEbIGymuR9obgblIG8amUO8S3mMDKTQRJLj1iI+ZRLUtAO+q5/wAVVR97wjQUx6kz8oWfUP8ATZs0MbzL0I69JtRha6IOWYBz8CuX1aUEjkY6ghdHa4jwIQlxBdbm1HPa0lrjOWcHefn5rJppKLaOlq4uaTS6GFCkpUi4hrRJJgBWLNYKjzDWHxIgDxJRVdl3NosOWJ5GbvoOi05MyivUzYsEpv0Ldy2UU6Y5AQOp1c7zPsApbwqZ0x4uPlp7n2WU60VMWZdhG0wPZRWy8mF7hU7ogDf2WLY27OnujFUZl+V8VR7RuxoHjj/1RJYKYNodGbaLG02/3OALo8gwITNJpr0sDsTS5uehyMwfJFHCANSP+LVcSdYEgA+TQtM6jBP8/ODHjleSTf4lz/1G7bWYqYe4O1HxCBodDusS016YOQMg6jXxRLxrbWZUaQzbBcepGTfT5oMcDKy6X9l0FpY1jXrbG13Y3FxbJP0EfRJeliS1b2NeKPgY1qkaVGCpAunuPNUPxKRpUMpzShbCR7UZilp0IhTPVZz8Mu5Z+inqlRlGPbLb2drounQCfBxIPsjegyZ5Ll981sVZ/TL0EfOUZ3ZxNTNFpJAcBDh1G/gUS6AFz/sCm15eBiJMjFnCx7lrUat50AQPw3uc5/6gxrzhjfMCEr14oLmFtPKcp3A6If4cow8necuYAPPmk6h1jZTZqXhasVWqQIl7z1zcSiThS9cNPDUbiZiMgZHbQoVttXFUeY1c6JJJiTHe1PmjTgq6GGhUr2mW0qckg93FkDmeWqyav+BX6FhXY6dGo0Oov7ImY7TU+e6oW67C6sykWMYXsOF7fhL6Zkf5g+D/AGhY7bf98qN7NzWszDdmU2NzM8oC1K93Z06hqO7Ok9gaJBOYwGpHRzw7waVyox2y94oxCzaNMln3I3sLU7DlljaeWYkeGyL+JLqbSwFsy5svG0zGLpKDeIH9nTNYasBH+fuj0JBWvRZayLwyLg7IbWHsbDcjhOeUiJEegVe34DTlwadQ0uHwzIPqMvJBX2dXgX2KlicTgxsM7QW4c/7XBEN+2nutZvkT6T9V13wOQFX7YBSfLIwnMQZHUSh+vWlwH8/maJb4phwDZwkuESCczOQA1lYBospAgRVqg/iOOVOnM7T08ULnQ1Qs0uGrVgrt/qlp89PeEcGoQNIXMqFUBwLDIBlpjDMbgHZdJbaGva1wzxAEeY0U6gZFRFVtZQLf9tP3gvOca+AgfRdDoWRp+L9oG65be9TE5x5yfUys+orhGz+np3KXoadivptUSBHRXMUoDuZzu0wgxv4xsOpRhd9pDhBkEbHJY82JQfB1dPm3rknqOhLHkSn1GysS97ACO6XB3IfDPMpcUm6Y+baVpFioUN3lTLnOdtJ35QE61WWrSaC6pBP5ZMrNfUJOZmdStuLHXKZzdRmtbWqJbBIcT+lriPHCQB6uCNrncKDaeDMAZHSdRPmguwE42gbmOuRB+YCObNZcQaxupho8ZACrUc8E0sE8c2/h9SK3WsvqvcMpIPtCjFrO+f8APkta8rmbSqhjiT3STlh1yH1VKtd0aHbdIwu4WuhowSTxxvwQduDn+ySrmh1jzj6rxN3MZtiVRV6KQVFHS5J2FdKjzJKHJAlMYCFMAqos8dmD4JWmsGNLnZQJ9tF6EOcR1iamGcmjTqd0TBvgxn5kk6kknzzSZTO0zyGacXctV7nzPkroA9DyRyK2rjfBn1WU6jkCHTOoOo915ZMnEJWTHvVFNWHVgZTgHDnJ72WfePTJbVtvBjqLrL2mHG8S5xxaDXIZiQMkKXRW/DjlP891JE1J5IcmJSjtYfYIrqsFkp0DSdUZVcX43PLXtAhuANa1ucQTMnOVbNezNkYGvnFJDHtPfBDjOPcEjRYFhZJdylXbTY6gpuqCm/A0QCWuAJOmoWeWmh1lJ/WiqRoO44qUKmCoxtoY6k34w3EJJLTIGYI2KFuKL6ZVpPDWYMRb3R8ORBMZ9NFUp2WrU/EiZJGokYe6BB6AKjfFle1mbSMwJ29UOLBhTVdV6hUjpX2c1aFnsU1K7HGtUJAZLwwYWtLX5ZHu8vVWb8ut0CpSOIagtOJjukjR3z8deU3Je3YZOYKrc5aS5vmHN0PkVtXfxM8PIY51EOy+MuBnY5CfGFvaLTRZvW1ufDXEyDscwds+cwqNnum0NGPA128OOcnPGQcvVENGhH4tbN/UzA281HVvB8yDA5fulSoYpNGcy6a2NuLPao8EPDSRIaWz3R+6Mbrp4GNbOIic4POVi2e941EeGnotSy3m0/CRP82UToqVyCqz0g+i8HuOcHAEyYkRPXVcZvi3MY9zA4OdTcWnWDBjKdl0wXi6MsyNP/wrnN58MSC/NlTMmc2uJzJnZKnGLdsfgyzgmojbguLt2VbQXYAwgMw64yW5n+kA/wAhblma50Nrtw1Bo8RDo6jfoqnBLyyjXpPGWNvuM/YLVr1xhg5nQ9Y0PisupfvJI6ehuUXJ+SRnWMlSvW82URpicdAM/M8lF2x5pU2wZxLOkr5N7ba4BC3Pq1nYi15n+l3oFGyyFpmq1zGjOCC0u6CfnsjZ9ow5jvO2GyzHWduLtKx7R+zfyN8t/Nao5+KqjDPS823bMe5muq2nHGTdYGQ5DppCN7oaO0a0mO9M8oBz9kPcNVC5pqHV73OPy9EVXDUw1cZbigHLXXLPyn1StRPl12VBRjt0rfd2yne1Q9u/ES5wPPoI9oT6doB1adPGPZNd+LUe92pJJ23TH2poIAz36SphTjEdGFRUX2Ra7MbfKV6s02lx39l6j3DNhhsUzXKOE5q6x5QkUoUYCeFCyG0uzY3m4Hybn9EK3tVmq89cvkies7vYuTXIVtkufJ3g6QhvkFlcCBO5UjNE2qnSiBJAU8u33UTckmnNWiGzdV5Npgh7A6TMyQR0iYIRfc3F9hpx2ljBJIlxGLzDSSueAr1ru94JGbBCfLb+pEd2ujiq73PAFSlRYMzIDC48tMh0WRxXxRStNRtNtVraLTAM5dXZey5QHqQPWH+3wu7YzaHtor2ZvaNpvaRLHsdMTiaGPZ1zZi/xob4sd+E2NMY/6XQsltRTPrYm4HmWzMcvBNjpVCSkmVs8GTR1AiZ8yjO4rkFIdrX+P8rf0+P9XyVa7rfZKMOFEOePzOdn4jYKteF6do/EwuA2EkgeC1OTfAax1y2bdstZcdDGwUYKis1QuA/1Ups06kpZZFUcFXNY7ZK/93bvml90afy+5Usoq07yePzT45q5Z75qHIAH1EeM5KnaLM0fCS455Ng6ZwXbe69sNY4XiMJAOQyOXvKkpJIOEXJ0a1VwLHuAGIZnDqSBMGBnlOvNZDLzC8u+0DsezEse8uGP8uMklmc67eiH7RTqNqEVDDt5PuOcrNOCnLk6Omm4Y01zywlda2qpWtoWKLUNCVFXqOBzHgTMHwKGOE0S1PBqVLeoDeY2BJUNmtH6mSOkFaNOrZD8T3M5iCETSj2BUnLpJL4lrhulhosz1xnwGJFtK0dhZpHx1AZPJvIeOSFLrcMDgwy1mMA82uOJvs4Ldvmi7sWuBHdayAPATPjKyZn+pz3YzLLZjxR7cL8+ZnutHdgFeUqBkqa77E14DpidjoFots2HIecck6uDSpKyAXaevrC8QHeN/VXVXkPIGIgARAAyHsEloWmdHPl/UoJ1ybkL0NTAVICuhuRxKHAL1xTcS8JQtllO83xTcRkYA9SP2KwWjFJO2m5zRld7GHF2jA8ZAAgEehVt4s+nYsj+1o+iVKXJe2zntWmddlGESWmygOc4BjWEEljXFw0OgIyzhZttsga0uAiBJA0ncKe1V0xb4ZQXoCsOsbts06nYHHkEXtI+SFcKM1MLs9CtyhdjRmST6fsta+bvsrKFGrRD21TUpgguLgCHd7XbSPFJepg2o+S7B+nZXup9oGOwfqgx6pgRzb7WHNaxugAk8zGY6iVHdfB/3rE+eyY2ZfEgn9IG558lnjrF/kqCUgMYU+oQpL5oizOILg8SQCBExvB0Xt6Uw2gXCQ6WwebXZgjyn0K0+0TpruFuSKFa1NblEn+ap9jvgN1pg9QRPuCshep21AObYZUrzDhJL2f3D/6n6K/Rsr3M7RuJzf1DTl4hBzq5cA5zh0ARbw055u+0EnIuGEchME+ZkeSBxLUmS2Si55jFHi6P55KWzWKpUPeqMDASMDC50xIlxjPOFh2S8acuxPALYDZAcCI/eVepXxZ//WAPWg8e7XKtpe9Gqy6A0gkMLRJILXtGh/NhAAVai0dq/AG4ZMYDiZnyduE+hftIf7+kfEVm/Qq1YHgkudAnMDmM9OmSTkVIfp+ZA9bbMCwsdDSXd06OyM/XXx5LLr309v4doY2qAIk91/iHBadrv1j3VKfZycX4RIIiN885mVnWuk13xAHqMiPNPhj3x95AyyvFN7H1KNW10CMqdQH/ANxpHu1VqVvc3JpcBynL00V1lyk4iDLQPOfJRNuZ056dEaxVwA9RJ8/Ygfay5v5QZ2a0H1EKu1uI6yVuWW76bc3MmOZPunOs5JDqFIF5/K1ocBlrzAPOUWyhbySn1NG4Lb3XNcILAGkRHRpPpHktx96vfSwEflA0zgRHyWDRo4HFtSBUc1pjuyRnyRncdQigW4ZADgTlIMZgjWJ5Lj6yKi9yXdHVnklLT45PqmZNOsIEHlI0+qt3teraVFx0IbDRzcdB8lllzWROZOyGr0txrvz+BpOEc+ZWnDByka9VnWKHHXsUaNBsCQSfFJWQ5JdCjgWb69lJJUWeymPckkhZAetV4Oc44XEDYAkZKs+udySkkrF2W7sfk8/pA+c//FW7zb3T1IHq4D6pJLJk/k/PQotCmp2MSSWSRRJTbJUV8DKkP+Kz6pJKofvRaCSw3YBS+8157EOwhrfie7l/SMtVctXFTn0zTaxtNoEMDdAEklnSUrbIc04pqzUa3kJ83H/QLxtbHZTP5Ib7gtP0/wARSSXXgl7OPyLMhepJLQQkZp4I2ulxNgAwjMOAMCTD3RnPOUkkE+gUTV+61niG2OzAf14Xg9cmhRs4fqk96yWON8LY9Mwkkl7mHRePCtmOtBoO+ElvyKGbzsLqNctDiSBjpydW/mYeuS8SVN2NgqZmXk0OLa9PLEIqDMawAR0JhNoWoO7rgkktGJ8UJzLkmoVDTJ3a4GOY3210SrWtrsQzBk5+aSSa+okp1S9gnVvMEj2lNo2wgyx2B+oJxR7SkkqfgtDr+tgfWe8ZjQSNIESOWclKwX7Uo6OLgdQ6TtGqSSz7IyW1rgdKTtlunfbDBIf0GUeZ5eStWBloDJY9pABMZbmTqOqSSZixxj0Cy6ieXiXYzX1SSSczukkkm2IP/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 descr="http://news.agc.org/wp-content/uploads/2011/02/Cape-Site-Meeting-686x458.jpg"/>
          <p:cNvPicPr>
            <a:picLocks noChangeAspect="1" noChangeArrowheads="1"/>
          </p:cNvPicPr>
          <p:nvPr/>
        </p:nvPicPr>
        <p:blipFill>
          <a:blip r:embed="rId3" cstate="print"/>
          <a:srcRect/>
          <a:stretch>
            <a:fillRect/>
          </a:stretch>
        </p:blipFill>
        <p:spPr bwMode="auto">
          <a:xfrm>
            <a:off x="643287" y="2596615"/>
            <a:ext cx="6420016" cy="42862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595"/>
            <a:ext cx="6347713" cy="1320800"/>
          </a:xfrm>
        </p:spPr>
        <p:txBody>
          <a:bodyPr/>
          <a:lstStyle/>
          <a:p>
            <a:r>
              <a:rPr lang="en-US" dirty="0" smtClean="0"/>
              <a:t>Keys to Force Account Success</a:t>
            </a:r>
            <a:endParaRPr lang="en-US" dirty="0"/>
          </a:p>
        </p:txBody>
      </p:sp>
      <p:sp>
        <p:nvSpPr>
          <p:cNvPr id="3" name="Content Placeholder 2"/>
          <p:cNvSpPr>
            <a:spLocks noGrp="1"/>
          </p:cNvSpPr>
          <p:nvPr>
            <p:ph idx="1"/>
          </p:nvPr>
        </p:nvSpPr>
        <p:spPr>
          <a:xfrm>
            <a:off x="457199" y="1905000"/>
            <a:ext cx="6347714" cy="3880773"/>
          </a:xfrm>
        </p:spPr>
        <p:txBody>
          <a:bodyPr/>
          <a:lstStyle/>
          <a:p>
            <a:r>
              <a:rPr lang="en-US" dirty="0" smtClean="0"/>
              <a:t>Inspection Personnel onsite </a:t>
            </a:r>
            <a:r>
              <a:rPr lang="en-US" u="sng" dirty="0" smtClean="0"/>
              <a:t>daily</a:t>
            </a:r>
            <a:r>
              <a:rPr lang="en-US" dirty="0" smtClean="0"/>
              <a:t> while contractor is present and active in force account work</a:t>
            </a:r>
          </a:p>
          <a:p>
            <a:pPr>
              <a:buNone/>
            </a:pPr>
            <a:endParaRPr lang="en-US" dirty="0" smtClean="0"/>
          </a:p>
        </p:txBody>
      </p:sp>
      <p:pic>
        <p:nvPicPr>
          <p:cNvPr id="7170" name="Picture 2" descr="https://encrypted-tbn3.gstatic.com/images?q=tbn:ANd9GcQYl4sTaZgShbqdAVlI_YoBwvNp0Q4opzrr3CadAygCGYVqInrH-g"/>
          <p:cNvPicPr>
            <a:picLocks noChangeAspect="1" noChangeArrowheads="1"/>
          </p:cNvPicPr>
          <p:nvPr/>
        </p:nvPicPr>
        <p:blipFill>
          <a:blip r:embed="rId3" cstate="print"/>
          <a:srcRect/>
          <a:stretch>
            <a:fillRect/>
          </a:stretch>
        </p:blipFill>
        <p:spPr bwMode="auto">
          <a:xfrm>
            <a:off x="2819400" y="2667000"/>
            <a:ext cx="6068931" cy="4038600"/>
          </a:xfrm>
          <a:prstGeom prst="rect">
            <a:avLst/>
          </a:prstGeom>
          <a:noFill/>
        </p:spPr>
      </p:pic>
    </p:spTree>
    <p:extLst>
      <p:ext uri="{BB962C8B-B14F-4D97-AF65-F5344CB8AC3E}">
        <p14:creationId xmlns:p14="http://schemas.microsoft.com/office/powerpoint/2010/main" val="4034701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Force Account Success</a:t>
            </a:r>
            <a:endParaRPr lang="en-US" dirty="0"/>
          </a:p>
        </p:txBody>
      </p:sp>
      <p:sp>
        <p:nvSpPr>
          <p:cNvPr id="3" name="Content Placeholder 2"/>
          <p:cNvSpPr>
            <a:spLocks noGrp="1"/>
          </p:cNvSpPr>
          <p:nvPr>
            <p:ph idx="1"/>
          </p:nvPr>
        </p:nvSpPr>
        <p:spPr/>
        <p:txBody>
          <a:bodyPr/>
          <a:lstStyle/>
          <a:p>
            <a:r>
              <a:rPr lang="en-US" dirty="0" smtClean="0"/>
              <a:t>Concurrence </a:t>
            </a:r>
          </a:p>
          <a:p>
            <a:pPr>
              <a:buNone/>
            </a:pPr>
            <a:r>
              <a:rPr lang="en-US" dirty="0" smtClean="0"/>
              <a:t>between contractor</a:t>
            </a:r>
          </a:p>
          <a:p>
            <a:pPr>
              <a:buNone/>
            </a:pPr>
            <a:r>
              <a:rPr lang="en-US" dirty="0" smtClean="0"/>
              <a:t>and ALDOT required daily </a:t>
            </a:r>
          </a:p>
          <a:p>
            <a:pPr>
              <a:buNone/>
            </a:pPr>
            <a:r>
              <a:rPr lang="en-US" dirty="0" smtClean="0"/>
              <a:t>on Daily Work </a:t>
            </a:r>
          </a:p>
          <a:p>
            <a:pPr>
              <a:buNone/>
            </a:pPr>
            <a:r>
              <a:rPr lang="en-US" dirty="0" smtClean="0"/>
              <a:t>Report</a:t>
            </a:r>
          </a:p>
          <a:p>
            <a:pPr>
              <a:buNone/>
            </a:pPr>
            <a:endParaRPr lang="en-US" dirty="0" smtClean="0"/>
          </a:p>
        </p:txBody>
      </p:sp>
      <p:pic>
        <p:nvPicPr>
          <p:cNvPr id="38913" name="Picture 1" descr="C:\Users\aaronb\Desktop\FORCE ACCOUNT FORMS 1.jpg"/>
          <p:cNvPicPr>
            <a:picLocks noChangeAspect="1" noChangeArrowheads="1"/>
          </p:cNvPicPr>
          <p:nvPr/>
        </p:nvPicPr>
        <p:blipFill>
          <a:blip r:embed="rId3" cstate="print"/>
          <a:srcRect t="22222"/>
          <a:stretch>
            <a:fillRect/>
          </a:stretch>
        </p:blipFill>
        <p:spPr bwMode="auto">
          <a:xfrm>
            <a:off x="3505200" y="1371600"/>
            <a:ext cx="5296956" cy="5334000"/>
          </a:xfrm>
          <a:prstGeom prst="rect">
            <a:avLst/>
          </a:prstGeom>
          <a:noFill/>
        </p:spPr>
      </p:pic>
      <p:sp>
        <p:nvSpPr>
          <p:cNvPr id="6" name="Oval 5"/>
          <p:cNvSpPr/>
          <p:nvPr/>
        </p:nvSpPr>
        <p:spPr>
          <a:xfrm>
            <a:off x="3657600" y="5410200"/>
            <a:ext cx="49530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Force Account Success</a:t>
            </a:r>
            <a:endParaRPr lang="en-US" dirty="0"/>
          </a:p>
        </p:txBody>
      </p:sp>
      <p:sp>
        <p:nvSpPr>
          <p:cNvPr id="3" name="Content Placeholder 2"/>
          <p:cNvSpPr>
            <a:spLocks noGrp="1"/>
          </p:cNvSpPr>
          <p:nvPr>
            <p:ph idx="1"/>
          </p:nvPr>
        </p:nvSpPr>
        <p:spPr/>
        <p:txBody>
          <a:bodyPr/>
          <a:lstStyle/>
          <a:p>
            <a:r>
              <a:rPr lang="en-US" dirty="0" smtClean="0"/>
              <a:t>Accurate recording of make, model and year of equipment, preferably before beginning work</a:t>
            </a:r>
          </a:p>
          <a:p>
            <a:r>
              <a:rPr lang="en-US" dirty="0" smtClean="0"/>
              <a:t>Accurate recording of working versus standby time</a:t>
            </a:r>
          </a:p>
          <a:p>
            <a:pPr>
              <a:buNone/>
            </a:pPr>
            <a:endParaRPr lang="en-US" dirty="0" smtClean="0"/>
          </a:p>
        </p:txBody>
      </p:sp>
      <p:pic>
        <p:nvPicPr>
          <p:cNvPr id="3074" name="Picture 2" descr="https://encrypted-tbn1.gstatic.com/images?q=tbn:ANd9GcRHOleKYPvci6t3vDmBV6DBPfb08W3NieIm8r5ZMOugARGYjvoDkA"/>
          <p:cNvPicPr>
            <a:picLocks noChangeAspect="1" noChangeArrowheads="1"/>
          </p:cNvPicPr>
          <p:nvPr/>
        </p:nvPicPr>
        <p:blipFill>
          <a:blip r:embed="rId3" cstate="print"/>
          <a:srcRect/>
          <a:stretch>
            <a:fillRect/>
          </a:stretch>
        </p:blipFill>
        <p:spPr bwMode="auto">
          <a:xfrm>
            <a:off x="3352800" y="3505200"/>
            <a:ext cx="5563061" cy="2971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0273"/>
          <a:stretch/>
        </p:blipFill>
        <p:spPr>
          <a:xfrm>
            <a:off x="228600" y="838200"/>
            <a:ext cx="7498530" cy="4953000"/>
          </a:xfrm>
        </p:spPr>
      </p:pic>
    </p:spTree>
    <p:extLst>
      <p:ext uri="{BB962C8B-B14F-4D97-AF65-F5344CB8AC3E}">
        <p14:creationId xmlns:p14="http://schemas.microsoft.com/office/powerpoint/2010/main" val="327974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457200"/>
            <a:ext cx="6629401" cy="4419600"/>
          </a:xfrm>
          <a:prstGeom prst="rect">
            <a:avLst/>
          </a:prstGeom>
        </p:spPr>
      </p:pic>
      <p:sp>
        <p:nvSpPr>
          <p:cNvPr id="2" name="Title 1"/>
          <p:cNvSpPr>
            <a:spLocks noGrp="1"/>
          </p:cNvSpPr>
          <p:nvPr>
            <p:ph type="title"/>
          </p:nvPr>
        </p:nvSpPr>
        <p:spPr>
          <a:xfrm>
            <a:off x="304800" y="381000"/>
            <a:ext cx="6781800" cy="1320800"/>
          </a:xfrm>
        </p:spPr>
        <p:txBody>
          <a:bodyPr>
            <a:normAutofit fontScale="90000"/>
          </a:bodyPr>
          <a:lstStyle/>
          <a:p>
            <a:r>
              <a:rPr lang="en-US" dirty="0" smtClean="0"/>
              <a:t>Procedural Requirements for </a:t>
            </a:r>
            <a:br>
              <a:rPr lang="en-US" dirty="0" smtClean="0"/>
            </a:br>
            <a:r>
              <a:rPr lang="en-US" dirty="0" smtClean="0"/>
              <a:t>                    Force Account Work…</a:t>
            </a:r>
            <a:endParaRPr lang="en-US" dirty="0"/>
          </a:p>
        </p:txBody>
      </p:sp>
      <p:sp>
        <p:nvSpPr>
          <p:cNvPr id="4" name="Content Placeholder 2"/>
          <p:cNvSpPr txBox="1">
            <a:spLocks/>
          </p:cNvSpPr>
          <p:nvPr/>
        </p:nvSpPr>
        <p:spPr>
          <a:xfrm>
            <a:off x="2362200" y="4876800"/>
            <a:ext cx="3129815" cy="11430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6000" dirty="0" smtClean="0"/>
              <a:t>Brian S. Aaron, P.E.</a:t>
            </a:r>
          </a:p>
          <a:p>
            <a:pPr marL="0" indent="0" algn="ctr">
              <a:buFont typeface="Wingdings 3" charset="2"/>
              <a:buNone/>
            </a:pPr>
            <a:r>
              <a:rPr lang="en-US" sz="6000" dirty="0" smtClean="0"/>
              <a:t>Alabama Dept. of Transportation</a:t>
            </a:r>
          </a:p>
          <a:p>
            <a:pPr marL="0" indent="0" algn="ctr">
              <a:buFont typeface="Wingdings 3" charset="2"/>
              <a:buNone/>
            </a:pPr>
            <a:r>
              <a:rPr lang="en-US" sz="6000" dirty="0" smtClean="0"/>
              <a:t>SW Region Construction Engineer (Mobile Area)</a:t>
            </a:r>
          </a:p>
          <a:p>
            <a:pPr marL="0" indent="0" algn="ctr">
              <a:buFont typeface="Wingdings 3" charset="2"/>
              <a:buNone/>
            </a:pPr>
            <a:r>
              <a:rPr lang="en-US" sz="6000" dirty="0" smtClean="0">
                <a:solidFill>
                  <a:schemeClr val="accent1">
                    <a:lumMod val="50000"/>
                  </a:schemeClr>
                </a:solidFill>
                <a:hlinkClick r:id="rId4"/>
              </a:rPr>
              <a:t>aaronb@dot.state.al.us</a:t>
            </a:r>
            <a:endParaRPr lang="en-US" sz="6000" dirty="0" smtClean="0">
              <a:solidFill>
                <a:schemeClr val="accent1">
                  <a:lumMod val="50000"/>
                </a:schemeClr>
              </a:solidFill>
            </a:endParaRPr>
          </a:p>
          <a:p>
            <a:pPr marL="0" indent="0" algn="ctr">
              <a:buFont typeface="Wingdings 3" charset="2"/>
              <a:buNone/>
            </a:pPr>
            <a:r>
              <a:rPr lang="en-US" sz="6000" dirty="0" smtClean="0"/>
              <a:t>251-470-8250</a:t>
            </a:r>
            <a:endParaRPr lang="en-US" sz="6000" dirty="0"/>
          </a:p>
        </p:txBody>
      </p:sp>
      <p:sp>
        <p:nvSpPr>
          <p:cNvPr id="5" name="AutoShape 2" descr="Image result for questions"/>
          <p:cNvSpPr>
            <a:spLocks noChangeAspect="1" noChangeArrowheads="1"/>
          </p:cNvSpPr>
          <p:nvPr/>
        </p:nvSpPr>
        <p:spPr bwMode="auto">
          <a:xfrm>
            <a:off x="762000" y="609594"/>
            <a:ext cx="2514600" cy="25146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effectLst>
                  <a:outerShdw blurRad="38100" dist="25400" dir="5400000" algn="ctr" rotWithShape="0">
                    <a:srgbClr val="6E747A">
                      <a:alpha val="43000"/>
                    </a:srgbClr>
                  </a:outerShdw>
                </a:effectLst>
              </a:rPr>
              <a:t>Storm Drain Operation</a:t>
            </a:r>
            <a:endParaRPr lang="en-US" dirty="0">
              <a:ln w="0"/>
              <a:effectLst>
                <a:outerShdw blurRad="38100" dist="25400" dir="5400000" algn="ctr" rotWithShape="0">
                  <a:srgbClr val="6E747A">
                    <a:alpha val="43000"/>
                  </a:srgbClr>
                </a:outerShdw>
              </a:effectLst>
            </a:endParaRPr>
          </a:p>
        </p:txBody>
      </p:sp>
      <p:pic>
        <p:nvPicPr>
          <p:cNvPr id="47106" name="Picture 2" descr="C:\Users\aaronb\Local Settings\Temporary Internet Files\Content.Outlook\JHL3TA7T\Force Account 03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C:\Users\aaronb\Local Settings\Temporary Internet Files\Content.Outlook\JHL3TA7T\Force Account 03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347713" cy="1320800"/>
          </a:xfrm>
        </p:spPr>
        <p:txBody>
          <a:bodyPr/>
          <a:lstStyle/>
          <a:p>
            <a:r>
              <a:rPr lang="en-US" dirty="0" smtClean="0">
                <a:ln w="0"/>
                <a:effectLst>
                  <a:outerShdw blurRad="38100" dist="25400" dir="5400000" algn="ctr" rotWithShape="0">
                    <a:srgbClr val="6E747A">
                      <a:alpha val="43000"/>
                    </a:srgbClr>
                  </a:outerShdw>
                </a:effectLst>
                <a:latin typeface="Mongolian Baiti" panose="03000500000000000000" pitchFamily="66" charset="0"/>
                <a:cs typeface="Mongolian Baiti" panose="03000500000000000000" pitchFamily="66" charset="0"/>
              </a:rPr>
              <a:t>Definition of Force </a:t>
            </a:r>
            <a:r>
              <a:rPr lang="en-US" dirty="0">
                <a:ln w="0"/>
                <a:effectLst>
                  <a:outerShdw blurRad="38100" dist="25400" dir="5400000" algn="ctr" rotWithShape="0">
                    <a:srgbClr val="6E747A">
                      <a:alpha val="43000"/>
                    </a:srgbClr>
                  </a:outerShdw>
                </a:effectLst>
                <a:latin typeface="Mongolian Baiti" panose="03000500000000000000" pitchFamily="66" charset="0"/>
                <a:cs typeface="Mongolian Baiti" panose="03000500000000000000" pitchFamily="66" charset="0"/>
              </a:rPr>
              <a:t>Account</a:t>
            </a:r>
          </a:p>
        </p:txBody>
      </p:sp>
      <p:sp>
        <p:nvSpPr>
          <p:cNvPr id="3" name="Content Placeholder 2"/>
          <p:cNvSpPr>
            <a:spLocks noGrp="1"/>
          </p:cNvSpPr>
          <p:nvPr>
            <p:ph idx="1"/>
          </p:nvPr>
        </p:nvSpPr>
        <p:spPr>
          <a:xfrm>
            <a:off x="838200" y="1752600"/>
            <a:ext cx="6347714" cy="3880773"/>
          </a:xfrm>
        </p:spPr>
        <p:txBody>
          <a:bodyPr>
            <a:normAutofit/>
          </a:bodyPr>
          <a:lstStyle/>
          <a:p>
            <a:r>
              <a:rPr lang="en-US" sz="2000" dirty="0" smtClean="0">
                <a:ln w="0"/>
                <a:solidFill>
                  <a:schemeClr val="accent1"/>
                </a:solidFill>
                <a:effectLst>
                  <a:outerShdw blurRad="38100" dist="25400" dir="5400000" algn="ctr" rotWithShape="0">
                    <a:srgbClr val="6E747A">
                      <a:alpha val="43000"/>
                    </a:srgbClr>
                  </a:outerShdw>
                </a:effectLst>
                <a:latin typeface="Mongolian Baiti" panose="03000500000000000000" pitchFamily="66" charset="0"/>
                <a:cs typeface="Mongolian Baiti" panose="03000500000000000000" pitchFamily="66" charset="0"/>
              </a:rPr>
              <a:t>Article 109.04/ Special Provision 12-0769</a:t>
            </a:r>
          </a:p>
          <a:p>
            <a:pPr marL="0" indent="0">
              <a:buNone/>
            </a:pPr>
            <a:r>
              <a:rPr lang="en-US" sz="2000" dirty="0">
                <a:ln w="0"/>
                <a:solidFill>
                  <a:schemeClr val="accent1"/>
                </a:solidFill>
                <a:effectLst>
                  <a:outerShdw blurRad="38100" dist="25400" dir="5400000" algn="ctr" rotWithShape="0">
                    <a:srgbClr val="6E747A">
                      <a:alpha val="43000"/>
                    </a:srgbClr>
                  </a:outerShdw>
                </a:effectLst>
                <a:latin typeface="Mongolian Baiti" panose="03000500000000000000" pitchFamily="66" charset="0"/>
                <a:cs typeface="Mongolian Baiti" panose="03000500000000000000" pitchFamily="66" charset="0"/>
              </a:rPr>
              <a:t> </a:t>
            </a:r>
            <a:r>
              <a:rPr lang="en-US" sz="2000" dirty="0" smtClean="0">
                <a:ln w="0"/>
                <a:solidFill>
                  <a:schemeClr val="accent1"/>
                </a:solidFill>
                <a:effectLst>
                  <a:outerShdw blurRad="38100" dist="25400" dir="5400000" algn="ctr" rotWithShape="0">
                    <a:srgbClr val="6E747A">
                      <a:alpha val="43000"/>
                    </a:srgbClr>
                  </a:outerShdw>
                </a:effectLst>
                <a:latin typeface="Mongolian Baiti" panose="03000500000000000000" pitchFamily="66" charset="0"/>
                <a:cs typeface="Mongolian Baiti" panose="03000500000000000000" pitchFamily="66" charset="0"/>
              </a:rPr>
              <a:t>    Extra &amp; Force Account Work</a:t>
            </a:r>
          </a:p>
          <a:p>
            <a:r>
              <a:rPr lang="en-US" sz="2000" dirty="0" smtClean="0">
                <a:ln w="0"/>
                <a:solidFill>
                  <a:schemeClr val="accent1"/>
                </a:solidFill>
                <a:effectLst>
                  <a:outerShdw blurRad="38100" dist="25400" dir="5400000" algn="ctr" rotWithShape="0">
                    <a:srgbClr val="6E747A">
                      <a:alpha val="43000"/>
                    </a:srgbClr>
                  </a:outerShdw>
                </a:effectLst>
                <a:latin typeface="Mongolian Baiti" panose="03000500000000000000" pitchFamily="66" charset="0"/>
                <a:cs typeface="Mongolian Baiti" panose="03000500000000000000" pitchFamily="66" charset="0"/>
              </a:rPr>
              <a:t>Method of paying contractor forces for extra work encountered and deemed not a part of the original scope of work in the contract.  “Cost plus”</a:t>
            </a:r>
          </a:p>
          <a:p>
            <a:r>
              <a:rPr lang="en-US" sz="2000" dirty="0" smtClean="0">
                <a:ln w="0"/>
                <a:solidFill>
                  <a:schemeClr val="accent1"/>
                </a:solidFill>
                <a:effectLst>
                  <a:outerShdw blurRad="38100" dist="25400" dir="5400000" algn="ctr" rotWithShape="0">
                    <a:srgbClr val="6E747A">
                      <a:alpha val="43000"/>
                    </a:srgbClr>
                  </a:outerShdw>
                </a:effectLst>
                <a:latin typeface="Mongolian Baiti" panose="03000500000000000000" pitchFamily="66" charset="0"/>
                <a:cs typeface="Mongolian Baiti" panose="03000500000000000000" pitchFamily="66" charset="0"/>
              </a:rPr>
              <a:t>Used when pricing cannot be negotiated between both parties</a:t>
            </a:r>
          </a:p>
          <a:p>
            <a:r>
              <a:rPr lang="en-US" sz="2000" dirty="0" smtClean="0">
                <a:ln w="0"/>
                <a:solidFill>
                  <a:schemeClr val="accent1"/>
                </a:solidFill>
                <a:effectLst>
                  <a:outerShdw blurRad="38100" dist="25400" dir="5400000" algn="ctr" rotWithShape="0">
                    <a:srgbClr val="6E747A">
                      <a:alpha val="43000"/>
                    </a:srgbClr>
                  </a:outerShdw>
                </a:effectLst>
                <a:latin typeface="Mongolian Baiti" panose="03000500000000000000" pitchFamily="66" charset="0"/>
                <a:cs typeface="Mongolian Baiti" panose="03000500000000000000" pitchFamily="66" charset="0"/>
              </a:rPr>
              <a:t>Good tool for establishing prices for unique work</a:t>
            </a:r>
          </a:p>
          <a:p>
            <a:endParaRPr lang="en-US"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3842"/>
            <a:ext cx="6347713" cy="1320800"/>
          </a:xfrm>
        </p:spPr>
        <p:txBody>
          <a:bodyPr>
            <a:normAutofit/>
          </a:bodyPr>
          <a:lstStyle/>
          <a:p>
            <a:r>
              <a:rPr lang="en-US" dirty="0" smtClean="0">
                <a:latin typeface="Mongolian Baiti" panose="03000500000000000000" pitchFamily="66" charset="0"/>
                <a:cs typeface="Mongolian Baiti" panose="03000500000000000000" pitchFamily="66" charset="0"/>
              </a:rPr>
              <a:t>Cases for Force Account</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304800" y="1447800"/>
            <a:ext cx="8153400" cy="4495800"/>
          </a:xfrm>
        </p:spPr>
        <p:txBody>
          <a:bodyPr/>
          <a:lstStyle/>
          <a:p>
            <a:r>
              <a:rPr lang="en-US" sz="2400" b="1" dirty="0" smtClean="0">
                <a:latin typeface="Mongolian Baiti" panose="03000500000000000000" pitchFamily="66" charset="0"/>
                <a:cs typeface="Mongolian Baiti" panose="03000500000000000000" pitchFamily="66" charset="0"/>
              </a:rPr>
              <a:t>Unexpected utility conflicts</a:t>
            </a:r>
          </a:p>
          <a:p>
            <a:endParaRPr lang="en-US" dirty="0"/>
          </a:p>
        </p:txBody>
      </p:sp>
      <p:pic>
        <p:nvPicPr>
          <p:cNvPr id="4099" name="Picture 3" descr="Y:\Construction\Charod Jones\PROJECTS\ACAA60255-ATRP(001) Broad St.- Phase II\Pictures\Misc\Wp5.JPG"/>
          <p:cNvPicPr>
            <a:picLocks noChangeAspect="1" noChangeArrowheads="1"/>
          </p:cNvPicPr>
          <p:nvPr/>
        </p:nvPicPr>
        <p:blipFill>
          <a:blip r:embed="rId3" cstate="print"/>
          <a:srcRect t="8889" b="25555"/>
          <a:stretch>
            <a:fillRect/>
          </a:stretch>
        </p:blipFill>
        <p:spPr bwMode="auto">
          <a:xfrm>
            <a:off x="762000" y="2129084"/>
            <a:ext cx="5410200" cy="47289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1025"/>
            <a:ext cx="6347713" cy="1320800"/>
          </a:xfrm>
        </p:spPr>
        <p:txBody>
          <a:bodyPr/>
          <a:lstStyle/>
          <a:p>
            <a:r>
              <a:rPr lang="en-US" dirty="0" smtClean="0">
                <a:latin typeface="Mongolian Baiti" panose="03000500000000000000" pitchFamily="66" charset="0"/>
                <a:cs typeface="Mongolian Baiti" panose="03000500000000000000" pitchFamily="66" charset="0"/>
              </a:rPr>
              <a:t>Cases for Force Account</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419902" y="1393363"/>
            <a:ext cx="6347714" cy="3880773"/>
          </a:xfrm>
        </p:spPr>
        <p:txBody>
          <a:bodyPr/>
          <a:lstStyle/>
          <a:p>
            <a:r>
              <a:rPr lang="en-US" dirty="0" smtClean="0">
                <a:latin typeface="Mongolian Baiti" panose="03000500000000000000" pitchFamily="66" charset="0"/>
                <a:cs typeface="Mongolian Baiti" panose="03000500000000000000" pitchFamily="66" charset="0"/>
              </a:rPr>
              <a:t>Unexpected utility conflicts</a:t>
            </a:r>
          </a:p>
          <a:p>
            <a:r>
              <a:rPr lang="en-US" sz="2400" b="1" dirty="0" smtClean="0">
                <a:latin typeface="Mongolian Baiti" panose="03000500000000000000" pitchFamily="66" charset="0"/>
                <a:cs typeface="Mongolian Baiti" panose="03000500000000000000" pitchFamily="66" charset="0"/>
              </a:rPr>
              <a:t>Emergency events (natural acts of God, accidents, etc…)</a:t>
            </a:r>
          </a:p>
          <a:p>
            <a:endParaRPr lang="en-US" dirty="0"/>
          </a:p>
        </p:txBody>
      </p:sp>
      <p:pic>
        <p:nvPicPr>
          <p:cNvPr id="27652" name="Picture 4" descr="https://encrypted-tbn3.gstatic.com/images?q=tbn:ANd9GcQO8y1fZo7DS0bpe1hHk0RjdrV0_-4XCN8uj9oj_hlOqqevSRHK">
            <a:hlinkClick r:id="rId3"/>
          </p:cNvPr>
          <p:cNvPicPr>
            <a:picLocks noChangeAspect="1" noChangeArrowheads="1"/>
          </p:cNvPicPr>
          <p:nvPr/>
        </p:nvPicPr>
        <p:blipFill>
          <a:blip r:embed="rId4" cstate="print"/>
          <a:srcRect/>
          <a:stretch>
            <a:fillRect/>
          </a:stretch>
        </p:blipFill>
        <p:spPr bwMode="auto">
          <a:xfrm>
            <a:off x="3593759" y="2819400"/>
            <a:ext cx="5550241" cy="3733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8673" name="Picture 1" descr="Y:\Construction\ButlerJ\Delta Bridge\Pictures\Pics from Bridge Crew\2014-5-22 Accident Inspection\P5220224.JPG"/>
          <p:cNvPicPr>
            <a:picLocks noChangeAspect="1" noChangeArrowheads="1"/>
          </p:cNvPicPr>
          <p:nvPr/>
        </p:nvPicPr>
        <p:blipFill>
          <a:blip r:embed="rId5" cstate="print"/>
          <a:srcRect/>
          <a:stretch>
            <a:fillRect/>
          </a:stretch>
        </p:blipFill>
        <p:spPr bwMode="auto">
          <a:xfrm>
            <a:off x="-152400" y="3333750"/>
            <a:ext cx="4699000" cy="3524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golian Baiti" panose="03000500000000000000" pitchFamily="66" charset="0"/>
                <a:cs typeface="Mongolian Baiti" panose="03000500000000000000" pitchFamily="66" charset="0"/>
              </a:rPr>
              <a:t>Cases for Force Account</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696611" y="1676400"/>
            <a:ext cx="6347714" cy="3880773"/>
          </a:xfrm>
        </p:spPr>
        <p:txBody>
          <a:bodyPr/>
          <a:lstStyle/>
          <a:p>
            <a:r>
              <a:rPr lang="en-US" dirty="0" smtClean="0">
                <a:latin typeface="Mongolian Baiti" panose="03000500000000000000" pitchFamily="66" charset="0"/>
                <a:cs typeface="Mongolian Baiti" panose="03000500000000000000" pitchFamily="66" charset="0"/>
              </a:rPr>
              <a:t>Unexpected utility conflicts</a:t>
            </a:r>
          </a:p>
          <a:p>
            <a:r>
              <a:rPr lang="en-US" dirty="0" smtClean="0">
                <a:latin typeface="Mongolian Baiti" panose="03000500000000000000" pitchFamily="66" charset="0"/>
                <a:cs typeface="Mongolian Baiti" panose="03000500000000000000" pitchFamily="66" charset="0"/>
              </a:rPr>
              <a:t>Emergency events (natural acts of God, accidents, etc…)</a:t>
            </a:r>
          </a:p>
          <a:p>
            <a:r>
              <a:rPr lang="en-US" sz="2000" b="1" dirty="0" smtClean="0">
                <a:latin typeface="Mongolian Baiti" panose="03000500000000000000" pitchFamily="66" charset="0"/>
                <a:cs typeface="Mongolian Baiti" panose="03000500000000000000" pitchFamily="66" charset="0"/>
              </a:rPr>
              <a:t>Items for which</a:t>
            </a:r>
          </a:p>
          <a:p>
            <a:pPr>
              <a:buNone/>
            </a:pPr>
            <a:r>
              <a:rPr lang="en-US" sz="2000" b="1" dirty="0" smtClean="0">
                <a:latin typeface="Mongolian Baiti" panose="03000500000000000000" pitchFamily="66" charset="0"/>
                <a:cs typeface="Mongolian Baiti" panose="03000500000000000000" pitchFamily="66" charset="0"/>
              </a:rPr>
              <a:t>    prices cannot be</a:t>
            </a:r>
          </a:p>
          <a:p>
            <a:pPr>
              <a:buNone/>
            </a:pPr>
            <a:r>
              <a:rPr lang="en-US" sz="2000" b="1" dirty="0" smtClean="0">
                <a:latin typeface="Mongolian Baiti" panose="03000500000000000000" pitchFamily="66" charset="0"/>
                <a:cs typeface="Mongolian Baiti" panose="03000500000000000000" pitchFamily="66" charset="0"/>
              </a:rPr>
              <a:t>    agreed upon or</a:t>
            </a:r>
          </a:p>
          <a:p>
            <a:pPr>
              <a:buNone/>
            </a:pPr>
            <a:r>
              <a:rPr lang="en-US" sz="2000" b="1" dirty="0" smtClean="0">
                <a:latin typeface="Mongolian Baiti" panose="03000500000000000000" pitchFamily="66" charset="0"/>
                <a:cs typeface="Mongolian Baiti" panose="03000500000000000000" pitchFamily="66" charset="0"/>
              </a:rPr>
              <a:t>    lack of bid history</a:t>
            </a:r>
          </a:p>
          <a:p>
            <a:pPr>
              <a:buNone/>
            </a:pPr>
            <a:r>
              <a:rPr lang="en-US" sz="2000" b="1" dirty="0" smtClean="0">
                <a:latin typeface="Mongolian Baiti" panose="03000500000000000000" pitchFamily="66" charset="0"/>
                <a:cs typeface="Mongolian Baiti" panose="03000500000000000000" pitchFamily="66" charset="0"/>
              </a:rPr>
              <a:t>    to compare</a:t>
            </a:r>
          </a:p>
          <a:p>
            <a:endParaRPr lang="en-US" dirty="0"/>
          </a:p>
        </p:txBody>
      </p:sp>
      <p:pic>
        <p:nvPicPr>
          <p:cNvPr id="6" name="Picture 2" descr="C:\Users\aaronb\Local Settings\Temporary Internet Files\Content.Outlook\JHL3TA7T\Augering for Signal Pole FDN  (1).JPG"/>
          <p:cNvPicPr>
            <a:picLocks noChangeAspect="1" noChangeArrowheads="1"/>
          </p:cNvPicPr>
          <p:nvPr/>
        </p:nvPicPr>
        <p:blipFill>
          <a:blip r:embed="rId3" cstate="print"/>
          <a:srcRect/>
          <a:stretch>
            <a:fillRect/>
          </a:stretch>
        </p:blipFill>
        <p:spPr bwMode="auto">
          <a:xfrm>
            <a:off x="2971800" y="2732773"/>
            <a:ext cx="5486400" cy="4114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10039</TotalTime>
  <Words>2238</Words>
  <Application>Microsoft Office PowerPoint</Application>
  <PresentationFormat>On-screen Show (4:3)</PresentationFormat>
  <Paragraphs>404</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Andalus</vt:lpstr>
      <vt:lpstr>Arial</vt:lpstr>
      <vt:lpstr>Berlin Sans FB</vt:lpstr>
      <vt:lpstr>Calibri</vt:lpstr>
      <vt:lpstr>Goudy Stout</vt:lpstr>
      <vt:lpstr>Mongolian Baiti</vt:lpstr>
      <vt:lpstr>Trebuchet MS</vt:lpstr>
      <vt:lpstr>Wingdings</vt:lpstr>
      <vt:lpstr>Wingdings 3</vt:lpstr>
      <vt:lpstr>Facet</vt:lpstr>
      <vt:lpstr>Procedural Requirements For  Force Account Work on Federal and State Projects</vt:lpstr>
      <vt:lpstr>PowerPoint Presentation</vt:lpstr>
      <vt:lpstr>PowerPoint Presentation</vt:lpstr>
      <vt:lpstr>Storm Drain Operation</vt:lpstr>
      <vt:lpstr>PowerPoint Presentation</vt:lpstr>
      <vt:lpstr>Definition of Force Account</vt:lpstr>
      <vt:lpstr>Cases for Force Account</vt:lpstr>
      <vt:lpstr>Cases for Force Account</vt:lpstr>
      <vt:lpstr>Cases for Force Account</vt:lpstr>
      <vt:lpstr>Contract Force Account Section 109.04</vt:lpstr>
      <vt:lpstr>Force Account Specifications Special Provision 12-0769 </vt:lpstr>
      <vt:lpstr>Procedural Requirements -Daily Work Reports </vt:lpstr>
      <vt:lpstr>Procedural Requirements -Daily Work Report </vt:lpstr>
      <vt:lpstr>Procedural Requirements -Daily Work Report </vt:lpstr>
      <vt:lpstr>Procedural Requirements -Daily Work Report</vt:lpstr>
      <vt:lpstr>Procedural Requirements -Compiling the Force Account…</vt:lpstr>
      <vt:lpstr>Procedural Requirements -Compiling the Force Account…</vt:lpstr>
      <vt:lpstr>Procedural Requirements -Compiling the Force Account…</vt:lpstr>
      <vt:lpstr>Procedural Requirements -Compiling the Force Account…</vt:lpstr>
      <vt:lpstr>Force  Account  Final Summary  Form C-1-A</vt:lpstr>
      <vt:lpstr>Force  Account  Final Summary  Form C-1-B</vt:lpstr>
      <vt:lpstr>“Dirty” Force Account </vt:lpstr>
      <vt:lpstr> - Recent “DIRTY” Example</vt:lpstr>
      <vt:lpstr>Procedural Requirements -Submission of Documents</vt:lpstr>
      <vt:lpstr>Keys to Force Account Success</vt:lpstr>
      <vt:lpstr>Keys to Force Account Success</vt:lpstr>
      <vt:lpstr>Keys to Force Account Success</vt:lpstr>
      <vt:lpstr>Keys to Force Account Success</vt:lpstr>
      <vt:lpstr>Keys to Force Account Success</vt:lpstr>
      <vt:lpstr>Procedural Requirements for                      Force Account Work…</vt:lpstr>
    </vt:vector>
  </TitlesOfParts>
  <Company>Alabama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 Accounts</dc:title>
  <dc:creator>Brian S. Aaron</dc:creator>
  <cp:lastModifiedBy>Aaron, Brian</cp:lastModifiedBy>
  <cp:revision>636</cp:revision>
  <dcterms:created xsi:type="dcterms:W3CDTF">2014-08-11T19:10:17Z</dcterms:created>
  <dcterms:modified xsi:type="dcterms:W3CDTF">2015-08-19T21:29:24Z</dcterms:modified>
</cp:coreProperties>
</file>