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329" r:id="rId2"/>
    <p:sldId id="367" r:id="rId3"/>
    <p:sldId id="353" r:id="rId4"/>
    <p:sldId id="346" r:id="rId5"/>
    <p:sldId id="347" r:id="rId6"/>
    <p:sldId id="349" r:id="rId7"/>
    <p:sldId id="351" r:id="rId8"/>
    <p:sldId id="352" r:id="rId9"/>
    <p:sldId id="354" r:id="rId10"/>
    <p:sldId id="355" r:id="rId11"/>
    <p:sldId id="356" r:id="rId12"/>
    <p:sldId id="357" r:id="rId13"/>
    <p:sldId id="358" r:id="rId14"/>
    <p:sldId id="359" r:id="rId15"/>
    <p:sldId id="366"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3366CC"/>
    <a:srgbClr val="336699"/>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46" d="100"/>
          <a:sy n="46" d="100"/>
        </p:scale>
        <p:origin x="104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B43B29B8-A6A6-41B5-9665-2FE0D29A265D}" type="slidenum">
              <a:rPr lang="en-US"/>
              <a:pPr>
                <a:defRPr/>
              </a:pPr>
              <a:t>‹#›</a:t>
            </a:fld>
            <a:endParaRPr lang="en-US"/>
          </a:p>
        </p:txBody>
      </p:sp>
    </p:spTree>
    <p:extLst>
      <p:ext uri="{BB962C8B-B14F-4D97-AF65-F5344CB8AC3E}">
        <p14:creationId xmlns:p14="http://schemas.microsoft.com/office/powerpoint/2010/main" val="257852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F156B52D-BA71-41F4-AE4C-BAA71B61B2BE}" type="slidenum">
              <a:rPr lang="en-US"/>
              <a:pPr>
                <a:defRPr/>
              </a:pPr>
              <a:t>‹#›</a:t>
            </a:fld>
            <a:endParaRPr lang="en-US"/>
          </a:p>
        </p:txBody>
      </p:sp>
    </p:spTree>
    <p:extLst>
      <p:ext uri="{BB962C8B-B14F-4D97-AF65-F5344CB8AC3E}">
        <p14:creationId xmlns:p14="http://schemas.microsoft.com/office/powerpoint/2010/main" val="3483561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DB70-A162-4FB9-90E7-E76D09C9B7E6}" type="slidenum">
              <a:rPr lang="en-US"/>
              <a:pPr/>
              <a:t>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999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4718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2955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9535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3259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450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837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522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2907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3523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1121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6708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0661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7673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440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7DD182-1534-43DD-806D-9D0CE85A4C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B31A03-E508-44F0-BC0C-B29574F142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2D88F5-51A7-411F-A707-4A33B91B11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CCB28-182F-4BC7-9AEE-B0B57F526E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A9256-84B4-43E5-823C-5D816CA6E9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79C2CE-0C69-4DAD-80A0-81BCD558F0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92F08D-04A3-4A51-A1A6-BE82638BF1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F0AB9D-9D4D-4987-A58C-674F4B115D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D9C7A1-536D-4581-867E-D5681777FB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31690C-E38D-4699-911F-C858B4ADF7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AB3483-2FE0-4C2E-B84A-9C849B3EF9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D23A4B40-D28C-4E2D-A60C-AA0671711E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dillard@webbele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85800"/>
            <a:ext cx="8686800" cy="2667000"/>
          </a:xfrm>
        </p:spPr>
        <p:txBody>
          <a:bodyPr/>
          <a:lstStyle/>
          <a:p>
            <a:r>
              <a:rPr lang="en-US" b="1" dirty="0" smtClean="0">
                <a:latin typeface="Georgia" pitchFamily="18" charset="0"/>
              </a:rPr>
              <a:t>Investigating Accidents on County Roads</a:t>
            </a:r>
            <a:endParaRPr lang="en-US" b="1" dirty="0">
              <a:latin typeface="Georgia" pitchFamily="18" charset="0"/>
            </a:endParaRPr>
          </a:p>
        </p:txBody>
      </p:sp>
      <p:sp>
        <p:nvSpPr>
          <p:cNvPr id="2051" name="Rectangle 3"/>
          <p:cNvSpPr>
            <a:spLocks noGrp="1" noChangeArrowheads="1"/>
          </p:cNvSpPr>
          <p:nvPr>
            <p:ph type="subTitle" idx="1"/>
          </p:nvPr>
        </p:nvSpPr>
        <p:spPr>
          <a:xfrm>
            <a:off x="914400" y="2895600"/>
            <a:ext cx="7315200" cy="609600"/>
          </a:xfrm>
        </p:spPr>
        <p:txBody>
          <a:bodyPr/>
          <a:lstStyle/>
          <a:p>
            <a:endParaRPr lang="en-US" i="1" dirty="0">
              <a:latin typeface="Georgia" pitchFamily="18" charset="0"/>
            </a:endParaRPr>
          </a:p>
        </p:txBody>
      </p:sp>
      <p:sp>
        <p:nvSpPr>
          <p:cNvPr id="2052" name="Text Box 4"/>
          <p:cNvSpPr txBox="1">
            <a:spLocks noChangeArrowheads="1"/>
          </p:cNvSpPr>
          <p:nvPr/>
        </p:nvSpPr>
        <p:spPr bwMode="auto">
          <a:xfrm>
            <a:off x="2590800" y="3581400"/>
            <a:ext cx="3962400" cy="2474524"/>
          </a:xfrm>
          <a:prstGeom prst="rect">
            <a:avLst/>
          </a:prstGeom>
          <a:noFill/>
          <a:ln w="9525">
            <a:noFill/>
            <a:miter lim="800000"/>
            <a:headEnd/>
            <a:tailEnd/>
          </a:ln>
          <a:effectLst/>
        </p:spPr>
        <p:txBody>
          <a:bodyPr>
            <a:spAutoFit/>
          </a:bodyPr>
          <a:lstStyle/>
          <a:p>
            <a:pPr algn="ctr">
              <a:lnSpc>
                <a:spcPct val="80000"/>
              </a:lnSpc>
              <a:spcBef>
                <a:spcPct val="50000"/>
              </a:spcBef>
            </a:pPr>
            <a:r>
              <a:rPr lang="en-US" dirty="0" smtClean="0">
                <a:latin typeface="Georgia" pitchFamily="18" charset="0"/>
              </a:rPr>
              <a:t>Craig Dillard</a:t>
            </a:r>
          </a:p>
          <a:p>
            <a:pPr algn="ctr">
              <a:lnSpc>
                <a:spcPct val="80000"/>
              </a:lnSpc>
              <a:spcBef>
                <a:spcPct val="50000"/>
              </a:spcBef>
            </a:pPr>
            <a:r>
              <a:rPr lang="en-US" dirty="0" smtClean="0">
                <a:latin typeface="Georgia" pitchFamily="18" charset="0"/>
              </a:rPr>
              <a:t>Webb </a:t>
            </a:r>
            <a:r>
              <a:rPr lang="en-US" dirty="0">
                <a:latin typeface="Georgia" pitchFamily="18" charset="0"/>
              </a:rPr>
              <a:t>&amp; Eley, P.C.</a:t>
            </a:r>
          </a:p>
          <a:p>
            <a:pPr algn="ctr">
              <a:lnSpc>
                <a:spcPct val="80000"/>
              </a:lnSpc>
              <a:spcBef>
                <a:spcPct val="50000"/>
              </a:spcBef>
            </a:pPr>
            <a:r>
              <a:rPr lang="en-US" dirty="0">
                <a:latin typeface="Georgia" pitchFamily="18" charset="0"/>
              </a:rPr>
              <a:t>Post Office Box 240909</a:t>
            </a:r>
          </a:p>
          <a:p>
            <a:pPr algn="ctr">
              <a:lnSpc>
                <a:spcPct val="80000"/>
              </a:lnSpc>
              <a:spcBef>
                <a:spcPct val="50000"/>
              </a:spcBef>
            </a:pPr>
            <a:r>
              <a:rPr lang="en-US" dirty="0">
                <a:latin typeface="Georgia" pitchFamily="18" charset="0"/>
              </a:rPr>
              <a:t>Montgomery, Alabama 36124</a:t>
            </a:r>
          </a:p>
          <a:p>
            <a:pPr algn="ctr">
              <a:lnSpc>
                <a:spcPct val="80000"/>
              </a:lnSpc>
              <a:spcBef>
                <a:spcPct val="50000"/>
              </a:spcBef>
            </a:pPr>
            <a:r>
              <a:rPr lang="en-US" dirty="0">
                <a:latin typeface="Georgia" pitchFamily="18" charset="0"/>
              </a:rPr>
              <a:t>Telephone: (334) </a:t>
            </a:r>
            <a:r>
              <a:rPr lang="en-US" dirty="0" smtClean="0">
                <a:latin typeface="Georgia" pitchFamily="18" charset="0"/>
              </a:rPr>
              <a:t>262-1850</a:t>
            </a:r>
          </a:p>
          <a:p>
            <a:pPr algn="ctr">
              <a:lnSpc>
                <a:spcPct val="80000"/>
              </a:lnSpc>
              <a:spcBef>
                <a:spcPct val="50000"/>
              </a:spcBef>
            </a:pPr>
            <a:r>
              <a:rPr lang="en-US" smtClean="0">
                <a:latin typeface="Georgia" pitchFamily="18" charset="0"/>
                <a:hlinkClick r:id="rId3"/>
              </a:rPr>
              <a:t>cdillard@webbeley.com</a:t>
            </a:r>
            <a:endParaRPr lang="en-US" dirty="0">
              <a:latin typeface="Georgia" pitchFamily="18" charset="0"/>
            </a:endParaRPr>
          </a:p>
          <a:p>
            <a:pPr algn="ctr">
              <a:lnSpc>
                <a:spcPct val="80000"/>
              </a:lnSpc>
              <a:spcBef>
                <a:spcPct val="50000"/>
              </a:spcBef>
            </a:pPr>
            <a:endParaRPr lang="en-US" dirty="0">
              <a:latin typeface="Georgia" pitchFamily="18" charset="0"/>
            </a:endParaRPr>
          </a:p>
        </p:txBody>
      </p:sp>
      <p:pic>
        <p:nvPicPr>
          <p:cNvPr id="2055" name="Picture 7" descr="logo"/>
          <p:cNvPicPr>
            <a:picLocks noChangeAspect="1" noChangeArrowheads="1"/>
          </p:cNvPicPr>
          <p:nvPr/>
        </p:nvPicPr>
        <p:blipFill>
          <a:blip r:embed="rId4" cstate="print"/>
          <a:srcRect/>
          <a:stretch>
            <a:fillRect/>
          </a:stretch>
        </p:blipFill>
        <p:spPr bwMode="auto">
          <a:xfrm>
            <a:off x="457200" y="5943600"/>
            <a:ext cx="1371600" cy="385763"/>
          </a:xfrm>
          <a:prstGeom prst="rect">
            <a:avLst/>
          </a:prstGeom>
          <a:noFill/>
        </p:spPr>
      </p:pic>
      <p:pic>
        <p:nvPicPr>
          <p:cNvPr id="2057" name="Picture 11" descr="ACCAlogo2001"/>
          <p:cNvPicPr>
            <a:picLocks noChangeAspect="1" noChangeArrowheads="1"/>
          </p:cNvPicPr>
          <p:nvPr/>
        </p:nvPicPr>
        <p:blipFill>
          <a:blip r:embed="rId5" cstate="print"/>
          <a:srcRect/>
          <a:stretch>
            <a:fillRect/>
          </a:stretch>
        </p:blipFill>
        <p:spPr bwMode="auto">
          <a:xfrm>
            <a:off x="7467600" y="5410200"/>
            <a:ext cx="144780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4000" dirty="0" smtClean="0">
                <a:solidFill>
                  <a:schemeClr val="tx1"/>
                </a:solidFill>
                <a:effectLst/>
                <a:latin typeface="Georgia" pitchFamily="18" charset="0"/>
              </a:rPr>
              <a:t>Accident Investigation Tips, cont’d.</a:t>
            </a:r>
            <a:endParaRPr lang="en-US" sz="4000" i="1"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524000"/>
            <a:ext cx="8229600" cy="4572000"/>
          </a:xfrm>
          <a:noFill/>
        </p:spPr>
        <p:txBody>
          <a:bodyPr/>
          <a:lstStyle/>
          <a:p>
            <a:pPr lvl="0"/>
            <a:endParaRPr lang="en-US" dirty="0" smtClean="0"/>
          </a:p>
          <a:p>
            <a:pPr lvl="0"/>
            <a:r>
              <a:rPr lang="en-US" dirty="0" smtClean="0"/>
              <a:t>Try to establish the facts surrounding the accident:</a:t>
            </a:r>
          </a:p>
          <a:p>
            <a:pPr lvl="1"/>
            <a:r>
              <a:rPr lang="en-US" dirty="0" smtClean="0"/>
              <a:t>What happened?</a:t>
            </a:r>
          </a:p>
          <a:p>
            <a:pPr lvl="1"/>
            <a:r>
              <a:rPr lang="en-US" dirty="0" smtClean="0"/>
              <a:t>Why the accident happened?</a:t>
            </a:r>
          </a:p>
          <a:p>
            <a:pPr lvl="1"/>
            <a:r>
              <a:rPr lang="en-US" dirty="0" smtClean="0"/>
              <a:t>Who was/were the drivers and occupants?</a:t>
            </a:r>
          </a:p>
          <a:p>
            <a:pPr lvl="1">
              <a:lnSpc>
                <a:spcPct val="90000"/>
              </a:lnSpc>
              <a:buNone/>
            </a:pPr>
            <a:endParaRPr lang="en-US" sz="2400" dirty="0" smtClean="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4000" dirty="0" smtClean="0">
                <a:solidFill>
                  <a:schemeClr val="tx1"/>
                </a:solidFill>
                <a:effectLst/>
                <a:latin typeface="Georgia" pitchFamily="18" charset="0"/>
              </a:rPr>
              <a:t>Accident Investigation Tips, cont’d.</a:t>
            </a:r>
            <a:endParaRPr lang="en-US" sz="4000" i="1"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905000"/>
            <a:ext cx="8229600" cy="4191000"/>
          </a:xfrm>
          <a:noFill/>
        </p:spPr>
        <p:txBody>
          <a:bodyPr/>
          <a:lstStyle/>
          <a:p>
            <a:pPr lvl="0"/>
            <a:r>
              <a:rPr lang="en-US" sz="2600" dirty="0" smtClean="0"/>
              <a:t>Sketch out accident site, direction of travel of vehicles, location of rest of vehicles, and approximate distance to nearby landmarks.</a:t>
            </a:r>
          </a:p>
          <a:p>
            <a:pPr lvl="0"/>
            <a:r>
              <a:rPr lang="en-US" sz="2600" dirty="0" smtClean="0"/>
              <a:t>Describe any signing or traffic control devices at and in advance of each side of the accident site.</a:t>
            </a:r>
          </a:p>
          <a:p>
            <a:pPr lvl="0"/>
            <a:r>
              <a:rPr lang="en-US" sz="2600" dirty="0" smtClean="0"/>
              <a:t>After the law enforcement officer concludes his investigation, try to get his initial assessment of who and what caused accident.</a:t>
            </a:r>
          </a:p>
          <a:p>
            <a:pPr lvl="1">
              <a:lnSpc>
                <a:spcPct val="90000"/>
              </a:lnSpc>
              <a:buNone/>
            </a:pPr>
            <a:endParaRPr lang="en-US" sz="2400" dirty="0" smtClean="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800" dirty="0" smtClean="0">
                <a:solidFill>
                  <a:schemeClr val="tx1"/>
                </a:solidFill>
                <a:effectLst/>
                <a:latin typeface="Georgia" pitchFamily="18" charset="0"/>
              </a:rPr>
              <a:t>Accident Investigation Tips, cont’d.</a:t>
            </a:r>
            <a:endParaRPr lang="en-US" sz="3800" i="1"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905000"/>
            <a:ext cx="8229600" cy="4191000"/>
          </a:xfrm>
          <a:noFill/>
        </p:spPr>
        <p:txBody>
          <a:bodyPr/>
          <a:lstStyle/>
          <a:p>
            <a:pPr lvl="0"/>
            <a:r>
              <a:rPr lang="en-US" sz="2400" dirty="0" smtClean="0">
                <a:latin typeface="Georgia" pitchFamily="18" charset="0"/>
              </a:rPr>
              <a:t>Try to ascertain if there are any road conditions that caused or contributed to the accident.</a:t>
            </a:r>
          </a:p>
          <a:p>
            <a:pPr lvl="0"/>
            <a:r>
              <a:rPr lang="en-US" sz="2400" dirty="0" smtClean="0">
                <a:latin typeface="Georgia" pitchFamily="18" charset="0"/>
              </a:rPr>
              <a:t>If you can obtain the name of the driver and date of accident, you can order a copy of the Accident Report from the Alabama Law Enforcement Agency for $15.00.  </a:t>
            </a:r>
          </a:p>
          <a:p>
            <a:pPr lvl="1"/>
            <a:r>
              <a:rPr lang="en-US" sz="2400" dirty="0" smtClean="0">
                <a:latin typeface="Georgia" pitchFamily="18" charset="0"/>
              </a:rPr>
              <a:t>That document will provide you much of the information referenced above.</a:t>
            </a:r>
          </a:p>
          <a:p>
            <a:pPr lvl="0"/>
            <a:r>
              <a:rPr lang="en-US" sz="2400" dirty="0" smtClean="0">
                <a:latin typeface="Georgia" pitchFamily="18" charset="0"/>
              </a:rPr>
              <a:t>Once you obtain the Accident Report, a proof sheet of the State Trooper photographs can be ordered and then complete prints of selected photographs.</a:t>
            </a:r>
          </a:p>
          <a:p>
            <a:pPr algn="just">
              <a:lnSpc>
                <a:spcPct val="90000"/>
              </a:lnSpc>
            </a:pPr>
            <a:endParaRPr lang="en-US" sz="26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4000" dirty="0" smtClean="0">
                <a:solidFill>
                  <a:schemeClr val="tx1"/>
                </a:solidFill>
                <a:effectLst/>
                <a:latin typeface="Georgia" pitchFamily="18" charset="0"/>
              </a:rPr>
              <a:t>Accident Investigation Tips, cont’d.</a:t>
            </a:r>
            <a:endParaRPr lang="en-US" sz="4000" i="1"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828800"/>
            <a:ext cx="8229600" cy="4267200"/>
          </a:xfrm>
          <a:noFill/>
        </p:spPr>
        <p:txBody>
          <a:bodyPr/>
          <a:lstStyle/>
          <a:p>
            <a:pPr lvl="0" algn="just">
              <a:lnSpc>
                <a:spcPct val="90000"/>
              </a:lnSpc>
            </a:pPr>
            <a:endParaRPr lang="en-US" sz="3000" dirty="0" smtClean="0">
              <a:latin typeface="Georgia" pitchFamily="18" charset="0"/>
            </a:endParaRPr>
          </a:p>
          <a:p>
            <a:pPr lvl="0" algn="just">
              <a:lnSpc>
                <a:spcPct val="90000"/>
              </a:lnSpc>
            </a:pPr>
            <a:r>
              <a:rPr lang="en-US" sz="3000" dirty="0" smtClean="0">
                <a:latin typeface="Georgia" pitchFamily="18" charset="0"/>
              </a:rPr>
              <a:t>Call your insurer if you think a road condition was involved.  </a:t>
            </a:r>
          </a:p>
          <a:p>
            <a:pPr lvl="1" algn="just">
              <a:lnSpc>
                <a:spcPct val="90000"/>
              </a:lnSpc>
            </a:pPr>
            <a:r>
              <a:rPr lang="en-US" sz="2600" dirty="0" smtClean="0">
                <a:latin typeface="Georgia" pitchFamily="18" charset="0"/>
              </a:rPr>
              <a:t>They may want to send a claims representative or accident </a:t>
            </a:r>
            <a:r>
              <a:rPr lang="en-US" sz="2600" dirty="0" err="1" smtClean="0">
                <a:latin typeface="Georgia" pitchFamily="18" charset="0"/>
              </a:rPr>
              <a:t>reconstructionist</a:t>
            </a:r>
            <a:r>
              <a:rPr lang="en-US" sz="2600" dirty="0" smtClean="0">
                <a:latin typeface="Georgia" pitchFamily="18" charset="0"/>
              </a:rPr>
              <a:t> to the scene to investigate, depending on the severity of the injuries.</a:t>
            </a:r>
          </a:p>
          <a:p>
            <a:pPr algn="just">
              <a:lnSpc>
                <a:spcPct val="90000"/>
              </a:lnSpc>
            </a:pPr>
            <a:endParaRPr lang="en-US" sz="28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4000" dirty="0" smtClean="0">
                <a:solidFill>
                  <a:schemeClr val="tx1"/>
                </a:solidFill>
                <a:effectLst/>
                <a:latin typeface="Georgia" pitchFamily="18" charset="0"/>
              </a:rPr>
              <a:t>Accident Investigation Tips, cont’d.</a:t>
            </a:r>
            <a:endParaRPr lang="en-US" sz="4000" i="1"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828800"/>
            <a:ext cx="8229600" cy="4267200"/>
          </a:xfrm>
          <a:noFill/>
        </p:spPr>
        <p:txBody>
          <a:bodyPr/>
          <a:lstStyle/>
          <a:p>
            <a:pPr lvl="0"/>
            <a:r>
              <a:rPr lang="en-US" sz="2400" dirty="0" smtClean="0">
                <a:latin typeface="Georgia" pitchFamily="18" charset="0"/>
              </a:rPr>
              <a:t>Check county records to ascertain if any recent complaints were made to the county re: any alleged problem with the road.</a:t>
            </a:r>
          </a:p>
          <a:p>
            <a:pPr lvl="0"/>
            <a:r>
              <a:rPr lang="en-US" sz="2400" dirty="0" smtClean="0">
                <a:latin typeface="Georgia" pitchFamily="18" charset="0"/>
              </a:rPr>
              <a:t>Check county records to ascertain any recent maintenance/signing activity on road.</a:t>
            </a:r>
          </a:p>
          <a:p>
            <a:pPr lvl="0"/>
            <a:r>
              <a:rPr lang="en-US" sz="2400" dirty="0" smtClean="0">
                <a:latin typeface="Georgia" pitchFamily="18" charset="0"/>
              </a:rPr>
              <a:t>Check any accident frequency reports from the State Department of Transportation to ascertain if other accidents have occurred at that location.  If there have been frequent accidents, the other Accident Reports can be obtained to compare with current Accident Report.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4000" dirty="0" smtClean="0">
                <a:solidFill>
                  <a:schemeClr val="tx1"/>
                </a:solidFill>
                <a:effectLst/>
                <a:latin typeface="Georgia" pitchFamily="18" charset="0"/>
              </a:rPr>
              <a:t>Accident Investigation Tips, cont’d.</a:t>
            </a:r>
            <a:endParaRPr lang="en-US" sz="4000" i="1"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524000"/>
            <a:ext cx="8229600" cy="4572000"/>
          </a:xfrm>
          <a:noFill/>
        </p:spPr>
        <p:txBody>
          <a:bodyPr/>
          <a:lstStyle/>
          <a:p>
            <a:pPr algn="just">
              <a:lnSpc>
                <a:spcPct val="90000"/>
              </a:lnSpc>
            </a:pPr>
            <a:endParaRPr lang="en-US" sz="2800" dirty="0" smtClean="0">
              <a:effectLst/>
              <a:latin typeface="Georgia" pitchFamily="18" charset="0"/>
            </a:endParaRPr>
          </a:p>
          <a:p>
            <a:pPr lvl="0"/>
            <a:r>
              <a:rPr lang="en-US" sz="2800" dirty="0" smtClean="0">
                <a:latin typeface="Georgia" pitchFamily="18" charset="0"/>
              </a:rPr>
              <a:t>Note names, addresses, and contact information on witnesses to accident.</a:t>
            </a:r>
          </a:p>
          <a:p>
            <a:pPr lvl="0"/>
            <a:r>
              <a:rPr lang="en-US" sz="2800" dirty="0" smtClean="0">
                <a:latin typeface="Georgia" pitchFamily="18" charset="0"/>
              </a:rPr>
              <a:t>Make a description of all damage to vehicle and property.</a:t>
            </a:r>
          </a:p>
          <a:p>
            <a:pPr lvl="0"/>
            <a:r>
              <a:rPr lang="en-US" sz="2800" dirty="0" smtClean="0">
                <a:latin typeface="Georgia" pitchFamily="18" charset="0"/>
              </a:rPr>
              <a:t>Try to obtain insurance information on drivers.</a:t>
            </a:r>
          </a:p>
          <a:p>
            <a:pPr algn="just">
              <a:lnSpc>
                <a:spcPct val="90000"/>
              </a:lnSpc>
            </a:pPr>
            <a:endParaRPr lang="en-US" sz="28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Introduction</a:t>
            </a:r>
            <a:endParaRPr lang="en-US" dirty="0">
              <a:latin typeface="Georgia" pitchFamily="18" charset="0"/>
            </a:endParaRPr>
          </a:p>
        </p:txBody>
      </p:sp>
      <p:sp>
        <p:nvSpPr>
          <p:cNvPr id="3" name="Content Placeholder 2"/>
          <p:cNvSpPr>
            <a:spLocks noGrp="1"/>
          </p:cNvSpPr>
          <p:nvPr>
            <p:ph idx="1"/>
          </p:nvPr>
        </p:nvSpPr>
        <p:spPr/>
        <p:txBody>
          <a:bodyPr/>
          <a:lstStyle/>
          <a:p>
            <a:pPr>
              <a:buNone/>
            </a:pPr>
            <a:endParaRPr lang="en-US" dirty="0"/>
          </a:p>
        </p:txBody>
      </p:sp>
      <p:graphicFrame>
        <p:nvGraphicFramePr>
          <p:cNvPr id="2051" name="Object 3"/>
          <p:cNvGraphicFramePr>
            <a:graphicFrameLocks noChangeAspect="1"/>
          </p:cNvGraphicFramePr>
          <p:nvPr/>
        </p:nvGraphicFramePr>
        <p:xfrm>
          <a:off x="4824506" y="2057400"/>
          <a:ext cx="3771805" cy="3886200"/>
        </p:xfrm>
        <a:graphic>
          <a:graphicData uri="http://schemas.openxmlformats.org/presentationml/2006/ole">
            <mc:AlternateContent xmlns:mc="http://schemas.openxmlformats.org/markup-compatibility/2006">
              <mc:Choice xmlns:v="urn:schemas-microsoft-com:vml" Requires="v">
                <p:oleObj spid="_x0000_s2053" name="Acrobat Document" r:id="rId3" imgW="4302000" imgH="3672000" progId="AcroExch.Document.11">
                  <p:embed/>
                </p:oleObj>
              </mc:Choice>
              <mc:Fallback>
                <p:oleObj name="Acrobat Document" r:id="rId3" imgW="4302000" imgH="3672000" progId="AcroExch.Document.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06" y="2057400"/>
                        <a:ext cx="377180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609600" y="2057400"/>
          <a:ext cx="4123142" cy="3886200"/>
        </p:xfrm>
        <a:graphic>
          <a:graphicData uri="http://schemas.openxmlformats.org/presentationml/2006/ole">
            <mc:AlternateContent xmlns:mc="http://schemas.openxmlformats.org/markup-compatibility/2006">
              <mc:Choice xmlns:v="urn:schemas-microsoft-com:vml" Requires="v">
                <p:oleObj spid="_x0000_s2054" name="Acrobat Document" r:id="rId5" imgW="4295880" imgH="3672000" progId="AcroExch.Document.11">
                  <p:embed/>
                </p:oleObj>
              </mc:Choice>
              <mc:Fallback>
                <p:oleObj name="Acrobat Document" r:id="rId5" imgW="4295880" imgH="3672000" progId="AcroExch.Document.11">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057400"/>
                        <a:ext cx="412314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600" dirty="0" smtClean="0">
                <a:effectLst/>
                <a:latin typeface="Georgia" pitchFamily="18" charset="0"/>
              </a:rPr>
              <a:t>Most accidents on public roads involve one or more of the following factors:   </a:t>
            </a:r>
            <a:endParaRPr lang="en-US" sz="3600" i="1" u="sng"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676400"/>
            <a:ext cx="8229600" cy="4572000"/>
          </a:xfrm>
          <a:noFill/>
        </p:spPr>
        <p:txBody>
          <a:bodyPr/>
          <a:lstStyle/>
          <a:p>
            <a:pPr lvl="2">
              <a:lnSpc>
                <a:spcPct val="150000"/>
              </a:lnSpc>
            </a:pPr>
            <a:endParaRPr lang="en-US" dirty="0" smtClean="0">
              <a:effectLst>
                <a:outerShdw blurRad="38100" dist="38100" dir="2700000" algn="tl">
                  <a:srgbClr val="000000">
                    <a:alpha val="43137"/>
                  </a:srgbClr>
                </a:outerShdw>
              </a:effectLst>
              <a:latin typeface="Georgia" pitchFamily="18" charset="0"/>
            </a:endParaRPr>
          </a:p>
          <a:p>
            <a:pPr lvl="2">
              <a:lnSpc>
                <a:spcPct val="150000"/>
              </a:lnSpc>
            </a:pPr>
            <a:r>
              <a:rPr lang="en-US" sz="3200" dirty="0" smtClean="0">
                <a:effectLst>
                  <a:outerShdw blurRad="38100" dist="38100" dir="2700000" algn="tl">
                    <a:srgbClr val="000000">
                      <a:alpha val="43137"/>
                    </a:srgbClr>
                  </a:outerShdw>
                </a:effectLst>
                <a:latin typeface="Georgia" pitchFamily="18" charset="0"/>
              </a:rPr>
              <a:t>Road conditions; </a:t>
            </a:r>
          </a:p>
          <a:p>
            <a:pPr lvl="2">
              <a:lnSpc>
                <a:spcPct val="150000"/>
              </a:lnSpc>
            </a:pPr>
            <a:r>
              <a:rPr lang="en-US" sz="3200" dirty="0" smtClean="0">
                <a:effectLst>
                  <a:outerShdw blurRad="38100" dist="38100" dir="2700000" algn="tl">
                    <a:srgbClr val="000000">
                      <a:alpha val="43137"/>
                    </a:srgbClr>
                  </a:outerShdw>
                </a:effectLst>
                <a:latin typeface="Georgia" pitchFamily="18" charset="0"/>
              </a:rPr>
              <a:t>Human behavior factors; and </a:t>
            </a:r>
          </a:p>
          <a:p>
            <a:pPr lvl="2">
              <a:lnSpc>
                <a:spcPct val="150000"/>
              </a:lnSpc>
            </a:pPr>
            <a:r>
              <a:rPr lang="en-US" sz="3200" dirty="0" smtClean="0">
                <a:effectLst>
                  <a:outerShdw blurRad="38100" dist="38100" dir="2700000" algn="tl">
                    <a:srgbClr val="000000">
                      <a:alpha val="43137"/>
                    </a:srgbClr>
                  </a:outerShdw>
                </a:effectLst>
                <a:latin typeface="Georgia" pitchFamily="18" charset="0"/>
              </a:rPr>
              <a:t>Vehicle issues.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1447800"/>
          </a:xfrm>
          <a:noFill/>
        </p:spPr>
        <p:txBody>
          <a:bodyPr/>
          <a:lstStyle/>
          <a:p>
            <a:r>
              <a:rPr lang="en-US" sz="3000" dirty="0" smtClean="0">
                <a:solidFill>
                  <a:schemeClr val="tx1"/>
                </a:solidFill>
                <a:effectLst/>
                <a:latin typeface="Georgia" pitchFamily="18" charset="0"/>
              </a:rPr>
              <a:t>Accident investigation is the key to obtaining a good result in a roadway liability case </a:t>
            </a:r>
            <a:br>
              <a:rPr lang="en-US" sz="3000" dirty="0" smtClean="0">
                <a:solidFill>
                  <a:schemeClr val="tx1"/>
                </a:solidFill>
                <a:effectLst/>
                <a:latin typeface="Georgia" pitchFamily="18" charset="0"/>
              </a:rPr>
            </a:br>
            <a:r>
              <a:rPr lang="en-US" sz="3000" dirty="0" smtClean="0">
                <a:solidFill>
                  <a:schemeClr val="tx1"/>
                </a:solidFill>
                <a:effectLst/>
                <a:latin typeface="Georgia" pitchFamily="18" charset="0"/>
              </a:rPr>
              <a:t>filed against a County.</a:t>
            </a:r>
          </a:p>
        </p:txBody>
      </p:sp>
      <p:sp>
        <p:nvSpPr>
          <p:cNvPr id="219139" name="Rectangle 3"/>
          <p:cNvSpPr>
            <a:spLocks noGrp="1" noChangeArrowheads="1"/>
          </p:cNvSpPr>
          <p:nvPr>
            <p:ph type="body" idx="1"/>
          </p:nvPr>
        </p:nvSpPr>
        <p:spPr>
          <a:xfrm>
            <a:off x="381000" y="1828800"/>
            <a:ext cx="8229600" cy="4419600"/>
          </a:xfrm>
          <a:noFill/>
        </p:spPr>
        <p:txBody>
          <a:bodyPr/>
          <a:lstStyle/>
          <a:p>
            <a:pPr algn="just">
              <a:lnSpc>
                <a:spcPct val="90000"/>
              </a:lnSpc>
            </a:pPr>
            <a:endParaRPr lang="en-US" sz="2800" dirty="0" smtClean="0">
              <a:effectLst/>
              <a:latin typeface="Georgia" pitchFamily="18" charset="0"/>
            </a:endParaRPr>
          </a:p>
          <a:p>
            <a:pPr algn="just">
              <a:lnSpc>
                <a:spcPct val="90000"/>
              </a:lnSpc>
            </a:pPr>
            <a:r>
              <a:rPr lang="en-US" sz="2800" dirty="0" smtClean="0">
                <a:effectLst>
                  <a:outerShdw blurRad="38100" dist="38100" dir="2700000" algn="tl">
                    <a:srgbClr val="000000">
                      <a:alpha val="43137"/>
                    </a:srgbClr>
                  </a:outerShdw>
                </a:effectLst>
                <a:latin typeface="Georgia" pitchFamily="18" charset="0"/>
              </a:rPr>
              <a:t>Traffic accidents are extremely confusing events.</a:t>
            </a:r>
          </a:p>
          <a:p>
            <a:pPr algn="just">
              <a:lnSpc>
                <a:spcPct val="90000"/>
              </a:lnSpc>
            </a:pPr>
            <a:r>
              <a:rPr lang="en-US" sz="2800" dirty="0" smtClean="0">
                <a:effectLst>
                  <a:outerShdw blurRad="38100" dist="38100" dir="2700000" algn="tl">
                    <a:srgbClr val="000000">
                      <a:alpha val="43137"/>
                    </a:srgbClr>
                  </a:outerShdw>
                </a:effectLst>
                <a:latin typeface="Georgia" pitchFamily="18" charset="0"/>
              </a:rPr>
              <a:t>Facts that law enforcement must determine: </a:t>
            </a:r>
          </a:p>
          <a:p>
            <a:pPr lvl="1" algn="just">
              <a:lnSpc>
                <a:spcPct val="90000"/>
              </a:lnSpc>
            </a:pPr>
            <a:r>
              <a:rPr lang="en-US" sz="2200" dirty="0" smtClean="0">
                <a:effectLst>
                  <a:outerShdw blurRad="38100" dist="38100" dir="2700000" algn="tl">
                    <a:srgbClr val="000000">
                      <a:alpha val="43137"/>
                    </a:srgbClr>
                  </a:outerShdw>
                </a:effectLst>
                <a:latin typeface="Georgia" pitchFamily="18" charset="0"/>
              </a:rPr>
              <a:t>How the accident occurred;</a:t>
            </a:r>
          </a:p>
          <a:p>
            <a:pPr lvl="1" algn="just">
              <a:lnSpc>
                <a:spcPct val="90000"/>
              </a:lnSpc>
            </a:pPr>
            <a:r>
              <a:rPr lang="en-US" sz="2200" dirty="0" smtClean="0">
                <a:effectLst>
                  <a:outerShdw blurRad="38100" dist="38100" dir="2700000" algn="tl">
                    <a:srgbClr val="000000">
                      <a:alpha val="43137"/>
                    </a:srgbClr>
                  </a:outerShdw>
                </a:effectLst>
                <a:latin typeface="Georgia" pitchFamily="18" charset="0"/>
              </a:rPr>
              <a:t>Who or what caused the accident; and </a:t>
            </a:r>
          </a:p>
          <a:p>
            <a:pPr lvl="1" algn="just">
              <a:lnSpc>
                <a:spcPct val="90000"/>
              </a:lnSpc>
            </a:pPr>
            <a:r>
              <a:rPr lang="en-US" sz="2200" dirty="0" smtClean="0">
                <a:effectLst>
                  <a:outerShdw blurRad="38100" dist="38100" dir="2700000" algn="tl">
                    <a:srgbClr val="000000">
                      <a:alpha val="43137"/>
                    </a:srgbClr>
                  </a:outerShdw>
                </a:effectLst>
                <a:latin typeface="Georgia" pitchFamily="18" charset="0"/>
              </a:rPr>
              <a:t>Why the accident occurred.  </a:t>
            </a:r>
          </a:p>
          <a:p>
            <a:pPr algn="just">
              <a:lnSpc>
                <a:spcPct val="90000"/>
              </a:lnSpc>
            </a:pPr>
            <a:r>
              <a:rPr lang="en-US" sz="2400" dirty="0" smtClean="0">
                <a:effectLst>
                  <a:outerShdw blurRad="38100" dist="38100" dir="2700000" algn="tl">
                    <a:srgbClr val="000000">
                      <a:alpha val="43137"/>
                    </a:srgbClr>
                  </a:outerShdw>
                </a:effectLst>
                <a:latin typeface="Georgia" pitchFamily="18" charset="0"/>
              </a:rPr>
              <a:t>Although the investigating law enforcement agency will investigate and prepare a report, typically they do not adequately document or photograph roadway conditions.  </a:t>
            </a:r>
          </a:p>
          <a:p>
            <a:pPr algn="just">
              <a:lnSpc>
                <a:spcPct val="90000"/>
              </a:lnSpc>
            </a:pPr>
            <a:endParaRPr lang="en-US" sz="2800" dirty="0" smtClean="0">
              <a:effectLst/>
              <a:latin typeface="Georgia" pitchFamily="18" charset="0"/>
            </a:endParaRPr>
          </a:p>
          <a:p>
            <a:pPr algn="just">
              <a:lnSpc>
                <a:spcPct val="90000"/>
              </a:lnSpc>
            </a:pPr>
            <a:endParaRPr lang="en-US" sz="28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800" dirty="0" smtClean="0">
                <a:solidFill>
                  <a:schemeClr val="tx1"/>
                </a:solidFill>
                <a:effectLst/>
                <a:latin typeface="Georgia" pitchFamily="18" charset="0"/>
              </a:rPr>
              <a:t>Accident Investigation Tips</a:t>
            </a:r>
          </a:p>
        </p:txBody>
      </p:sp>
      <p:sp>
        <p:nvSpPr>
          <p:cNvPr id="219139" name="Rectangle 3"/>
          <p:cNvSpPr>
            <a:spLocks noGrp="1" noChangeArrowheads="1"/>
          </p:cNvSpPr>
          <p:nvPr>
            <p:ph type="body" idx="1"/>
          </p:nvPr>
        </p:nvSpPr>
        <p:spPr>
          <a:xfrm>
            <a:off x="381000" y="1676400"/>
            <a:ext cx="8229600" cy="4572000"/>
          </a:xfrm>
          <a:noFill/>
        </p:spPr>
        <p:txBody>
          <a:bodyPr/>
          <a:lstStyle/>
          <a:p>
            <a:pPr lvl="0"/>
            <a:r>
              <a:rPr lang="en-US" sz="2400" dirty="0" smtClean="0">
                <a:latin typeface="Georgia" pitchFamily="18" charset="0"/>
              </a:rPr>
              <a:t>If you learn of an accident on a county road, go to the accident site.</a:t>
            </a:r>
          </a:p>
          <a:p>
            <a:pPr lvl="0"/>
            <a:r>
              <a:rPr lang="en-US" sz="2400" dirty="0" smtClean="0">
                <a:latin typeface="Georgia" pitchFamily="18" charset="0"/>
              </a:rPr>
              <a:t>Prompt arrival at the accident scene is desired.</a:t>
            </a:r>
          </a:p>
          <a:p>
            <a:pPr lvl="0" algn="just">
              <a:lnSpc>
                <a:spcPct val="90000"/>
              </a:lnSpc>
            </a:pPr>
            <a:r>
              <a:rPr lang="en-US" sz="2400" dirty="0" smtClean="0">
                <a:latin typeface="Georgia" pitchFamily="18" charset="0"/>
              </a:rPr>
              <a:t>Be careful on the way to the accident site.  You are an outsider to the investigation.  Law enforcement will want you to stay out of the way.  Sometimes letting law enforcement know that you are the County Engineer or Assistant Engineer will help you have access to the accident.</a:t>
            </a:r>
          </a:p>
          <a:p>
            <a:pPr lvl="0" algn="just">
              <a:lnSpc>
                <a:spcPct val="90000"/>
              </a:lnSpc>
            </a:pPr>
            <a:r>
              <a:rPr lang="en-US" sz="2400" dirty="0" smtClean="0">
                <a:latin typeface="Georgia" pitchFamily="18" charset="0"/>
              </a:rPr>
              <a:t>Note the road number.</a:t>
            </a:r>
          </a:p>
          <a:p>
            <a:pPr lvl="0" algn="just">
              <a:lnSpc>
                <a:spcPct val="90000"/>
              </a:lnSpc>
            </a:pPr>
            <a:r>
              <a:rPr lang="en-US" sz="2400" dirty="0" smtClean="0">
                <a:latin typeface="Georgia" pitchFamily="18" charset="0"/>
              </a:rPr>
              <a:t>Note the GPS location if possible.</a:t>
            </a:r>
          </a:p>
          <a:p>
            <a:pPr algn="just">
              <a:lnSpc>
                <a:spcPct val="90000"/>
              </a:lnSpc>
              <a:buNone/>
            </a:pPr>
            <a:endParaRPr lang="en-US" sz="24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800" dirty="0" smtClean="0">
                <a:solidFill>
                  <a:schemeClr val="tx1"/>
                </a:solidFill>
                <a:effectLst/>
                <a:latin typeface="Georgia" pitchFamily="18" charset="0"/>
              </a:rPr>
              <a:t>Accident Investigation Tips, cont’d.</a:t>
            </a:r>
          </a:p>
        </p:txBody>
      </p:sp>
      <p:sp>
        <p:nvSpPr>
          <p:cNvPr id="219139" name="Rectangle 3"/>
          <p:cNvSpPr>
            <a:spLocks noGrp="1" noChangeArrowheads="1"/>
          </p:cNvSpPr>
          <p:nvPr>
            <p:ph type="body" idx="1"/>
          </p:nvPr>
        </p:nvSpPr>
        <p:spPr>
          <a:xfrm>
            <a:off x="381000" y="1524000"/>
            <a:ext cx="8229600" cy="4572000"/>
          </a:xfrm>
          <a:noFill/>
        </p:spPr>
        <p:txBody>
          <a:bodyPr/>
          <a:lstStyle/>
          <a:p>
            <a:pPr lvl="0"/>
            <a:r>
              <a:rPr lang="en-US" sz="2400" dirty="0" smtClean="0">
                <a:latin typeface="Georgia" pitchFamily="18" charset="0"/>
              </a:rPr>
              <a:t>Note the weather conditions at the accident site.</a:t>
            </a:r>
          </a:p>
          <a:p>
            <a:pPr lvl="0"/>
            <a:r>
              <a:rPr lang="en-US" sz="2400" dirty="0" smtClean="0">
                <a:latin typeface="Georgia" pitchFamily="18" charset="0"/>
              </a:rPr>
              <a:t>Note visibility at accident site (i.e., fog or mist).</a:t>
            </a:r>
          </a:p>
          <a:p>
            <a:pPr lvl="0"/>
            <a:r>
              <a:rPr lang="en-US" sz="2400" dirty="0" smtClean="0">
                <a:latin typeface="Georgia" pitchFamily="18" charset="0"/>
              </a:rPr>
              <a:t>Note the time of the accident as close as you can and the lighting conditions.</a:t>
            </a:r>
          </a:p>
          <a:p>
            <a:pPr lvl="0"/>
            <a:r>
              <a:rPr lang="en-US" sz="2400" dirty="0" smtClean="0">
                <a:latin typeface="Georgia" pitchFamily="18" charset="0"/>
              </a:rPr>
              <a:t>Note the roadway condition at the place of accident (i.e., dirt, paved, tar and gravel/wet or dry).</a:t>
            </a:r>
          </a:p>
          <a:p>
            <a:pPr lvl="0"/>
            <a:r>
              <a:rPr lang="en-US" sz="2400" dirty="0" smtClean="0">
                <a:latin typeface="Georgia" pitchFamily="18" charset="0"/>
              </a:rPr>
              <a:t>Note the road design in the area of the accident (i.e., curve, straight, hillcrest, on incline or decline).</a:t>
            </a:r>
          </a:p>
          <a:p>
            <a:pPr lvl="0"/>
            <a:r>
              <a:rPr lang="en-US" sz="2400" dirty="0" smtClean="0">
                <a:latin typeface="Georgia" pitchFamily="18" charset="0"/>
              </a:rPr>
              <a:t>Note width of road.</a:t>
            </a:r>
          </a:p>
          <a:p>
            <a:pPr lvl="0"/>
            <a:r>
              <a:rPr lang="en-US" sz="2400" dirty="0" smtClean="0">
                <a:latin typeface="Georgia" pitchFamily="18" charset="0"/>
              </a:rPr>
              <a:t>Note shoulder condition (smooth, broken, low shoulder).</a:t>
            </a:r>
          </a:p>
          <a:p>
            <a:pPr lvl="0">
              <a:buNone/>
            </a:pPr>
            <a:endParaRPr lang="en-US" sz="2400" dirty="0" smtClean="0">
              <a:latin typeface="Georgia" pitchFamily="18" charset="0"/>
            </a:endParaRPr>
          </a:p>
          <a:p>
            <a:pPr lvl="1">
              <a:lnSpc>
                <a:spcPct val="90000"/>
              </a:lnSpc>
              <a:buNone/>
            </a:pPr>
            <a:endParaRPr lang="en-US" sz="24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800" dirty="0" smtClean="0">
                <a:solidFill>
                  <a:schemeClr val="tx1"/>
                </a:solidFill>
                <a:effectLst/>
                <a:latin typeface="Georgia" pitchFamily="18" charset="0"/>
              </a:rPr>
              <a:t>Accident Investigation Tips, cont’d.</a:t>
            </a:r>
            <a:endParaRPr lang="en-US" sz="3800" i="1" u="sng"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524000"/>
            <a:ext cx="8229600" cy="4572000"/>
          </a:xfrm>
          <a:noFill/>
        </p:spPr>
        <p:txBody>
          <a:bodyPr/>
          <a:lstStyle/>
          <a:p>
            <a:pPr lvl="0"/>
            <a:r>
              <a:rPr lang="en-US" sz="2400" dirty="0" smtClean="0">
                <a:latin typeface="Georgia" pitchFamily="18" charset="0"/>
              </a:rPr>
              <a:t>Note condition of surface of dirt road – smooth, washboard, rutting, potholes.</a:t>
            </a:r>
          </a:p>
          <a:p>
            <a:pPr lvl="0"/>
            <a:r>
              <a:rPr lang="en-US" sz="2400" dirty="0" smtClean="0">
                <a:latin typeface="Georgia" pitchFamily="18" charset="0"/>
              </a:rPr>
              <a:t>Note condition of paved or tar and gravel road at or near accident site, i.e. smooth, potholes, rutted.</a:t>
            </a:r>
          </a:p>
          <a:p>
            <a:pPr lvl="0"/>
            <a:r>
              <a:rPr lang="en-US" sz="2400" dirty="0" smtClean="0">
                <a:latin typeface="Georgia" pitchFamily="18" charset="0"/>
              </a:rPr>
              <a:t>If wet, note if road surface retains water.</a:t>
            </a:r>
          </a:p>
          <a:p>
            <a:pPr lvl="0"/>
            <a:r>
              <a:rPr lang="en-US" sz="2400" dirty="0" smtClean="0">
                <a:latin typeface="Georgia" pitchFamily="18" charset="0"/>
              </a:rPr>
              <a:t>If in a curve, note generally </a:t>
            </a:r>
            <a:r>
              <a:rPr lang="en-US" sz="2400" dirty="0" err="1" smtClean="0">
                <a:latin typeface="Georgia" pitchFamily="18" charset="0"/>
              </a:rPr>
              <a:t>superelevation</a:t>
            </a:r>
            <a:r>
              <a:rPr lang="en-US" sz="2400" dirty="0" smtClean="0">
                <a:latin typeface="Georgia" pitchFamily="18" charset="0"/>
              </a:rPr>
              <a:t>.</a:t>
            </a:r>
          </a:p>
          <a:p>
            <a:pPr lvl="0"/>
            <a:r>
              <a:rPr lang="en-US" sz="2400" dirty="0" smtClean="0">
                <a:latin typeface="Georgia" pitchFamily="18" charset="0"/>
              </a:rPr>
              <a:t>Take photographs and videotapes of accident site, preferably with vehicles present (Remember, law enforcement doesn’t want you there.  Stay out of the 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800" dirty="0" smtClean="0">
                <a:solidFill>
                  <a:schemeClr val="tx1"/>
                </a:solidFill>
                <a:effectLst/>
                <a:latin typeface="Georgia" pitchFamily="18" charset="0"/>
              </a:rPr>
              <a:t>Accident Investigation Tips, cont’d.</a:t>
            </a:r>
            <a:endParaRPr lang="en-US" sz="3800" i="1" u="sng"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828800"/>
            <a:ext cx="8229600" cy="4267200"/>
          </a:xfrm>
          <a:noFill/>
        </p:spPr>
        <p:txBody>
          <a:bodyPr/>
          <a:lstStyle/>
          <a:p>
            <a:pPr lvl="0"/>
            <a:r>
              <a:rPr lang="en-US" sz="2600" dirty="0" smtClean="0">
                <a:latin typeface="Georgia" pitchFamily="18" charset="0"/>
              </a:rPr>
              <a:t>Identify all vehicles involved, i.e., make of car, color of vehicle, and license plate number.</a:t>
            </a:r>
          </a:p>
          <a:p>
            <a:pPr lvl="0"/>
            <a:r>
              <a:rPr lang="en-US" sz="2600" dirty="0" smtClean="0">
                <a:latin typeface="Georgia" pitchFamily="18" charset="0"/>
              </a:rPr>
              <a:t>If possible, try to get determine direction of travel of vehicles.</a:t>
            </a:r>
          </a:p>
          <a:p>
            <a:pPr lvl="0"/>
            <a:r>
              <a:rPr lang="en-US" sz="2600" dirty="0" smtClean="0">
                <a:latin typeface="Georgia" pitchFamily="18" charset="0"/>
              </a:rPr>
              <a:t>If drivers/occupants of vehicle/vehicles are still present, note a description of each and physical issues they exhibit.</a:t>
            </a:r>
          </a:p>
          <a:p>
            <a:pPr>
              <a:lnSpc>
                <a:spcPct val="90000"/>
              </a:lnSpc>
              <a:buNone/>
            </a:pPr>
            <a:endParaRPr lang="en-US" sz="2600" dirty="0" smtClean="0">
              <a:effectLst/>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sz="3800" dirty="0" smtClean="0">
                <a:solidFill>
                  <a:schemeClr val="tx1"/>
                </a:solidFill>
                <a:effectLst/>
                <a:latin typeface="Georgia" pitchFamily="18" charset="0"/>
              </a:rPr>
              <a:t>Accident Investigation Tips, cont’d.</a:t>
            </a:r>
            <a:endParaRPr lang="en-US" sz="3800" i="1" u="sng" dirty="0" smtClean="0">
              <a:solidFill>
                <a:schemeClr val="tx1"/>
              </a:solidFill>
              <a:effectLst/>
              <a:latin typeface="Georgia" pitchFamily="18" charset="0"/>
            </a:endParaRPr>
          </a:p>
        </p:txBody>
      </p:sp>
      <p:sp>
        <p:nvSpPr>
          <p:cNvPr id="219139" name="Rectangle 3"/>
          <p:cNvSpPr>
            <a:spLocks noGrp="1" noChangeArrowheads="1"/>
          </p:cNvSpPr>
          <p:nvPr>
            <p:ph type="body" idx="1"/>
          </p:nvPr>
        </p:nvSpPr>
        <p:spPr>
          <a:xfrm>
            <a:off x="381000" y="1524000"/>
            <a:ext cx="8229600" cy="4572000"/>
          </a:xfrm>
          <a:noFill/>
        </p:spPr>
        <p:txBody>
          <a:bodyPr/>
          <a:lstStyle/>
          <a:p>
            <a:pPr lvl="0">
              <a:buNone/>
            </a:pPr>
            <a:endParaRPr lang="en-US" sz="2400" dirty="0" smtClean="0"/>
          </a:p>
          <a:p>
            <a:r>
              <a:rPr lang="en-US" sz="2800" dirty="0" smtClean="0"/>
              <a:t>Note the conduct and statements of drivers/occupants at scene if possible as well as any signs showing sobriety, impairment, fatigue or exhaustion.</a:t>
            </a:r>
          </a:p>
          <a:p>
            <a:pPr lvl="0"/>
            <a:r>
              <a:rPr lang="en-US" sz="2800" dirty="0" smtClean="0"/>
              <a:t>Note speed limit (posted or </a:t>
            </a:r>
            <a:r>
              <a:rPr lang="en-US" sz="2800" dirty="0" err="1" smtClean="0"/>
              <a:t>unposted</a:t>
            </a:r>
            <a:r>
              <a:rPr lang="en-US" sz="2800" dirty="0" smtClean="0"/>
              <a:t>).</a:t>
            </a:r>
          </a:p>
          <a:p>
            <a:pPr lvl="0"/>
            <a:r>
              <a:rPr lang="en-US" sz="2800" dirty="0" smtClean="0"/>
              <a:t>Note any debris from the vehicles on or off road.</a:t>
            </a:r>
          </a:p>
          <a:p>
            <a:pPr lvl="1">
              <a:lnSpc>
                <a:spcPct val="90000"/>
              </a:lnSpc>
              <a:buNone/>
            </a:pPr>
            <a:endParaRPr lang="en-US" dirty="0" smtClean="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2446</TotalTime>
  <Words>885</Words>
  <Application>Microsoft Office PowerPoint</Application>
  <PresentationFormat>On-screen Show (4:3)</PresentationFormat>
  <Paragraphs>79</Paragraphs>
  <Slides>15</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Georgia</vt:lpstr>
      <vt:lpstr>Tahoma</vt:lpstr>
      <vt:lpstr>Wingdings</vt:lpstr>
      <vt:lpstr>Textured</vt:lpstr>
      <vt:lpstr>Acrobat Document</vt:lpstr>
      <vt:lpstr>Investigating Accidents on County Roads</vt:lpstr>
      <vt:lpstr>Introduction</vt:lpstr>
      <vt:lpstr>Most accidents on public roads involve one or more of the following factors:   </vt:lpstr>
      <vt:lpstr>Accident investigation is the key to obtaining a good result in a roadway liability case  filed against a County.</vt:lpstr>
      <vt:lpstr>Accident Investigation Tips</vt:lpstr>
      <vt:lpstr>Accident Investigation Tips, cont’d.</vt:lpstr>
      <vt:lpstr>Accident Investigation Tips, cont’d.</vt:lpstr>
      <vt:lpstr>Accident Investigation Tips, cont’d.</vt:lpstr>
      <vt:lpstr>Accident Investigation Tips, cont’d.</vt:lpstr>
      <vt:lpstr>Accident Investigation Tips, cont’d.</vt:lpstr>
      <vt:lpstr>Accident Investigation Tips, cont’d.</vt:lpstr>
      <vt:lpstr>Accident Investigation Tips, cont’d.</vt:lpstr>
      <vt:lpstr>Accident Investigation Tips, cont’d.</vt:lpstr>
      <vt:lpstr>Accident Investigation Tips, cont’d.</vt:lpstr>
      <vt:lpstr>Accident Investigation Tips, cont’d.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the Expense of the County:”</dc:title>
  <dc:creator>Jamie Hill</dc:creator>
  <cp:lastModifiedBy>Donna Key</cp:lastModifiedBy>
  <cp:revision>163</cp:revision>
  <dcterms:created xsi:type="dcterms:W3CDTF">2009-05-19T04:03:27Z</dcterms:created>
  <dcterms:modified xsi:type="dcterms:W3CDTF">2015-08-20T18:50:51Z</dcterms:modified>
</cp:coreProperties>
</file>