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30"/>
  </p:handoutMasterIdLst>
  <p:sldIdLst>
    <p:sldId id="256" r:id="rId2"/>
    <p:sldId id="277" r:id="rId3"/>
    <p:sldId id="275" r:id="rId4"/>
    <p:sldId id="276" r:id="rId5"/>
    <p:sldId id="264" r:id="rId6"/>
    <p:sldId id="298" r:id="rId7"/>
    <p:sldId id="266" r:id="rId8"/>
    <p:sldId id="279" r:id="rId9"/>
    <p:sldId id="278" r:id="rId10"/>
    <p:sldId id="280" r:id="rId11"/>
    <p:sldId id="281" r:id="rId12"/>
    <p:sldId id="299" r:id="rId13"/>
    <p:sldId id="300" r:id="rId14"/>
    <p:sldId id="265" r:id="rId15"/>
    <p:sldId id="282" r:id="rId16"/>
    <p:sldId id="283" r:id="rId17"/>
    <p:sldId id="285" r:id="rId18"/>
    <p:sldId id="286" r:id="rId19"/>
    <p:sldId id="287" r:id="rId20"/>
    <p:sldId id="288" r:id="rId21"/>
    <p:sldId id="289" r:id="rId22"/>
    <p:sldId id="290" r:id="rId23"/>
    <p:sldId id="292" r:id="rId24"/>
    <p:sldId id="295" r:id="rId25"/>
    <p:sldId id="296" r:id="rId26"/>
    <p:sldId id="297" r:id="rId27"/>
    <p:sldId id="293" r:id="rId28"/>
    <p:sldId id="294" r:id="rId29"/>
  </p:sldIdLst>
  <p:sldSz cx="10058400" cy="7772400"/>
  <p:notesSz cx="7005638" cy="9288463"/>
  <p:defaultTextStyle>
    <a:defPPr>
      <a:defRPr lang="en-US"/>
    </a:defPPr>
    <a:lvl1pPr marL="0" algn="l" defTabSz="418452" rtl="0" eaLnBrk="1" latinLnBrk="0" hangingPunct="1">
      <a:defRPr sz="800" kern="1200">
        <a:solidFill>
          <a:schemeClr val="tx1"/>
        </a:solidFill>
        <a:latin typeface="+mn-lt"/>
        <a:ea typeface="+mn-ea"/>
        <a:cs typeface="+mn-cs"/>
      </a:defRPr>
    </a:lvl1pPr>
    <a:lvl2pPr marL="209226" algn="l" defTabSz="418452" rtl="0" eaLnBrk="1" latinLnBrk="0" hangingPunct="1">
      <a:defRPr sz="800" kern="1200">
        <a:solidFill>
          <a:schemeClr val="tx1"/>
        </a:solidFill>
        <a:latin typeface="+mn-lt"/>
        <a:ea typeface="+mn-ea"/>
        <a:cs typeface="+mn-cs"/>
      </a:defRPr>
    </a:lvl2pPr>
    <a:lvl3pPr marL="418452" algn="l" defTabSz="418452" rtl="0" eaLnBrk="1" latinLnBrk="0" hangingPunct="1">
      <a:defRPr sz="800" kern="1200">
        <a:solidFill>
          <a:schemeClr val="tx1"/>
        </a:solidFill>
        <a:latin typeface="+mn-lt"/>
        <a:ea typeface="+mn-ea"/>
        <a:cs typeface="+mn-cs"/>
      </a:defRPr>
    </a:lvl3pPr>
    <a:lvl4pPr marL="627678" algn="l" defTabSz="418452" rtl="0" eaLnBrk="1" latinLnBrk="0" hangingPunct="1">
      <a:defRPr sz="800" kern="1200">
        <a:solidFill>
          <a:schemeClr val="tx1"/>
        </a:solidFill>
        <a:latin typeface="+mn-lt"/>
        <a:ea typeface="+mn-ea"/>
        <a:cs typeface="+mn-cs"/>
      </a:defRPr>
    </a:lvl4pPr>
    <a:lvl5pPr marL="836904" algn="l" defTabSz="418452" rtl="0" eaLnBrk="1" latinLnBrk="0" hangingPunct="1">
      <a:defRPr sz="800" kern="1200">
        <a:solidFill>
          <a:schemeClr val="tx1"/>
        </a:solidFill>
        <a:latin typeface="+mn-lt"/>
        <a:ea typeface="+mn-ea"/>
        <a:cs typeface="+mn-cs"/>
      </a:defRPr>
    </a:lvl5pPr>
    <a:lvl6pPr marL="1046129" algn="l" defTabSz="418452" rtl="0" eaLnBrk="1" latinLnBrk="0" hangingPunct="1">
      <a:defRPr sz="800" kern="1200">
        <a:solidFill>
          <a:schemeClr val="tx1"/>
        </a:solidFill>
        <a:latin typeface="+mn-lt"/>
        <a:ea typeface="+mn-ea"/>
        <a:cs typeface="+mn-cs"/>
      </a:defRPr>
    </a:lvl6pPr>
    <a:lvl7pPr marL="1255355" algn="l" defTabSz="418452" rtl="0" eaLnBrk="1" latinLnBrk="0" hangingPunct="1">
      <a:defRPr sz="800" kern="1200">
        <a:solidFill>
          <a:schemeClr val="tx1"/>
        </a:solidFill>
        <a:latin typeface="+mn-lt"/>
        <a:ea typeface="+mn-ea"/>
        <a:cs typeface="+mn-cs"/>
      </a:defRPr>
    </a:lvl7pPr>
    <a:lvl8pPr marL="1464582" algn="l" defTabSz="418452" rtl="0" eaLnBrk="1" latinLnBrk="0" hangingPunct="1">
      <a:defRPr sz="800" kern="1200">
        <a:solidFill>
          <a:schemeClr val="tx1"/>
        </a:solidFill>
        <a:latin typeface="+mn-lt"/>
        <a:ea typeface="+mn-ea"/>
        <a:cs typeface="+mn-cs"/>
      </a:defRPr>
    </a:lvl8pPr>
    <a:lvl9pPr marL="1673808" algn="l" defTabSz="418452" rtl="0" eaLnBrk="1" latinLnBrk="0" hangingPunct="1">
      <a:defRPr sz="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29" autoAdjust="0"/>
  </p:normalViewPr>
  <p:slideViewPr>
    <p:cSldViewPr>
      <p:cViewPr varScale="1">
        <p:scale>
          <a:sx n="72" d="100"/>
          <a:sy n="72" d="100"/>
        </p:scale>
        <p:origin x="1070" y="58"/>
      </p:cViewPr>
      <p:guideLst>
        <p:guide orient="horz" pos="2448"/>
        <p:guide pos="316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6411" cy="464741"/>
          </a:xfrm>
          <a:prstGeom prst="rect">
            <a:avLst/>
          </a:prstGeom>
        </p:spPr>
        <p:txBody>
          <a:bodyPr vert="horz" lIns="91367" tIns="45683" rIns="91367" bIns="45683" rtlCol="0"/>
          <a:lstStyle>
            <a:lvl1pPr algn="l">
              <a:defRPr sz="1200"/>
            </a:lvl1pPr>
          </a:lstStyle>
          <a:p>
            <a:endParaRPr lang="en-US"/>
          </a:p>
        </p:txBody>
      </p:sp>
      <p:sp>
        <p:nvSpPr>
          <p:cNvPr id="3" name="Date Placeholder 2"/>
          <p:cNvSpPr>
            <a:spLocks noGrp="1"/>
          </p:cNvSpPr>
          <p:nvPr>
            <p:ph type="dt" sz="quarter" idx="1"/>
          </p:nvPr>
        </p:nvSpPr>
        <p:spPr>
          <a:xfrm>
            <a:off x="3967642" y="0"/>
            <a:ext cx="3036411" cy="464741"/>
          </a:xfrm>
          <a:prstGeom prst="rect">
            <a:avLst/>
          </a:prstGeom>
        </p:spPr>
        <p:txBody>
          <a:bodyPr vert="horz" lIns="91367" tIns="45683" rIns="91367" bIns="45683" rtlCol="0"/>
          <a:lstStyle>
            <a:lvl1pPr algn="r">
              <a:defRPr sz="1200"/>
            </a:lvl1pPr>
          </a:lstStyle>
          <a:p>
            <a:fld id="{667F1EDA-ADC1-4784-9954-7E0BDA8E24B9}" type="datetimeFigureOut">
              <a:rPr lang="en-US" smtClean="0"/>
              <a:t>8/7/2015</a:t>
            </a:fld>
            <a:endParaRPr lang="en-US"/>
          </a:p>
        </p:txBody>
      </p:sp>
      <p:sp>
        <p:nvSpPr>
          <p:cNvPr id="4" name="Footer Placeholder 3"/>
          <p:cNvSpPr>
            <a:spLocks noGrp="1"/>
          </p:cNvSpPr>
          <p:nvPr>
            <p:ph type="ftr" sz="quarter" idx="2"/>
          </p:nvPr>
        </p:nvSpPr>
        <p:spPr>
          <a:xfrm>
            <a:off x="1" y="8822136"/>
            <a:ext cx="3036411" cy="464741"/>
          </a:xfrm>
          <a:prstGeom prst="rect">
            <a:avLst/>
          </a:prstGeom>
        </p:spPr>
        <p:txBody>
          <a:bodyPr vert="horz" lIns="91367" tIns="45683" rIns="91367" bIns="45683" rtlCol="0" anchor="b"/>
          <a:lstStyle>
            <a:lvl1pPr algn="l">
              <a:defRPr sz="1200"/>
            </a:lvl1pPr>
          </a:lstStyle>
          <a:p>
            <a:endParaRPr lang="en-US"/>
          </a:p>
        </p:txBody>
      </p:sp>
      <p:sp>
        <p:nvSpPr>
          <p:cNvPr id="5" name="Slide Number Placeholder 4"/>
          <p:cNvSpPr>
            <a:spLocks noGrp="1"/>
          </p:cNvSpPr>
          <p:nvPr>
            <p:ph type="sldNum" sz="quarter" idx="3"/>
          </p:nvPr>
        </p:nvSpPr>
        <p:spPr>
          <a:xfrm>
            <a:off x="3967642" y="8822136"/>
            <a:ext cx="3036411" cy="464741"/>
          </a:xfrm>
          <a:prstGeom prst="rect">
            <a:avLst/>
          </a:prstGeom>
        </p:spPr>
        <p:txBody>
          <a:bodyPr vert="horz" lIns="91367" tIns="45683" rIns="91367" bIns="45683" rtlCol="0" anchor="b"/>
          <a:lstStyle>
            <a:lvl1pPr algn="r">
              <a:defRPr sz="1200"/>
            </a:lvl1pPr>
          </a:lstStyle>
          <a:p>
            <a:fld id="{7F771955-B382-43B3-8197-DD89D822D3F6}" type="slidenum">
              <a:rPr lang="en-US" smtClean="0"/>
              <a:t>‹#›</a:t>
            </a:fld>
            <a:endParaRPr lang="en-US"/>
          </a:p>
        </p:txBody>
      </p:sp>
    </p:spTree>
    <p:extLst>
      <p:ext uri="{BB962C8B-B14F-4D97-AF65-F5344CB8AC3E}">
        <p14:creationId xmlns:p14="http://schemas.microsoft.com/office/powerpoint/2010/main" val="3303786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0058400" cy="77724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6E9766E7-E575-4CB1-8BE7-644B95E2511D}" type="datetimeFigureOut">
              <a:rPr lang="en-US" smtClean="0"/>
              <a:t>8/7/2015</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918DB2-9021-467D-8180-4C3470EF9DC6}" type="slidenum">
              <a:rPr lang="en-US" smtClean="0"/>
              <a:t>‹#›</a:t>
            </a:fld>
            <a:endParaRPr lang="en-US"/>
          </a:p>
        </p:txBody>
      </p:sp>
      <p:grpSp>
        <p:nvGrpSpPr>
          <p:cNvPr id="8" name="Group 7"/>
          <p:cNvGrpSpPr/>
          <p:nvPr/>
        </p:nvGrpSpPr>
        <p:grpSpPr>
          <a:xfrm>
            <a:off x="1313511" y="3272533"/>
            <a:ext cx="7457021" cy="1015663"/>
            <a:chOff x="1172584" y="1381459"/>
            <a:chExt cx="6779110" cy="896174"/>
          </a:xfrm>
          <a:effectLst>
            <a:outerShdw blurRad="38100" dist="12700" dir="16200000" rotWithShape="0">
              <a:prstClr val="black">
                <a:alpha val="30000"/>
              </a:prstClr>
            </a:outerShdw>
          </a:effectLst>
        </p:grpSpPr>
        <p:sp>
          <p:nvSpPr>
            <p:cNvPr id="9" name="TextBox 8"/>
            <p:cNvSpPr txBox="1"/>
            <p:nvPr/>
          </p:nvSpPr>
          <p:spPr>
            <a:xfrm>
              <a:off x="4147073" y="1381459"/>
              <a:ext cx="867370" cy="896174"/>
            </a:xfrm>
            <a:prstGeom prst="rect">
              <a:avLst/>
            </a:prstGeom>
            <a:noFill/>
          </p:spPr>
          <p:txBody>
            <a:bodyPr wrap="none" rtlCol="0">
              <a:spAutoFit/>
            </a:bodyPr>
            <a:lstStyle/>
            <a:p>
              <a:r>
                <a:rPr lang="en-US" sz="60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60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01675" y="1572769"/>
            <a:ext cx="7455050" cy="1962913"/>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508760" y="4270244"/>
            <a:ext cx="7040880" cy="198628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509374" indent="0" algn="ctr">
              <a:buNone/>
              <a:defRPr>
                <a:solidFill>
                  <a:schemeClr val="tx1">
                    <a:tint val="75000"/>
                  </a:schemeClr>
                </a:solidFill>
              </a:defRPr>
            </a:lvl2pPr>
            <a:lvl3pPr marL="1018749" indent="0" algn="ctr">
              <a:buNone/>
              <a:defRPr>
                <a:solidFill>
                  <a:schemeClr val="tx1">
                    <a:tint val="75000"/>
                  </a:schemeClr>
                </a:solidFill>
              </a:defRPr>
            </a:lvl3pPr>
            <a:lvl4pPr marL="1528123" indent="0" algn="ctr">
              <a:buNone/>
              <a:defRPr>
                <a:solidFill>
                  <a:schemeClr val="tx1">
                    <a:tint val="75000"/>
                  </a:schemeClr>
                </a:solidFill>
              </a:defRPr>
            </a:lvl4pPr>
            <a:lvl5pPr marL="2037497" indent="0" algn="ctr">
              <a:buNone/>
              <a:defRPr>
                <a:solidFill>
                  <a:schemeClr val="tx1">
                    <a:tint val="75000"/>
                  </a:schemeClr>
                </a:solidFill>
              </a:defRPr>
            </a:lvl5pPr>
            <a:lvl6pPr marL="2546872" indent="0" algn="ctr">
              <a:buNone/>
              <a:defRPr>
                <a:solidFill>
                  <a:schemeClr val="tx1">
                    <a:tint val="75000"/>
                  </a:schemeClr>
                </a:solidFill>
              </a:defRPr>
            </a:lvl6pPr>
            <a:lvl7pPr marL="3056246" indent="0" algn="ctr">
              <a:buNone/>
              <a:defRPr>
                <a:solidFill>
                  <a:schemeClr val="tx1">
                    <a:tint val="75000"/>
                  </a:schemeClr>
                </a:solidFill>
              </a:defRPr>
            </a:lvl7pPr>
            <a:lvl8pPr marL="3565620" indent="0" algn="ctr">
              <a:buNone/>
              <a:defRPr>
                <a:solidFill>
                  <a:schemeClr val="tx1">
                    <a:tint val="75000"/>
                  </a:schemeClr>
                </a:solidFill>
              </a:defRPr>
            </a:lvl8pPr>
            <a:lvl9pPr marL="4074994"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766E7-E575-4CB1-8BE7-644B95E2511D}" type="datetimeFigureOut">
              <a:rPr lang="en-US" smtClean="0"/>
              <a:t>8/7/2015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18DB2-9021-467D-8180-4C3470EF9DC6}" type="slidenum">
              <a:rPr lang="en-US" smtClean="0"/>
              <a:t>‹#›</a:t>
            </a:fld>
            <a:endParaRPr lang="en-US"/>
          </a:p>
        </p:txBody>
      </p:sp>
      <p:grpSp>
        <p:nvGrpSpPr>
          <p:cNvPr id="11" name="Group 10"/>
          <p:cNvGrpSpPr/>
          <p:nvPr/>
        </p:nvGrpSpPr>
        <p:grpSpPr>
          <a:xfrm>
            <a:off x="1289842" y="1577845"/>
            <a:ext cx="7457021" cy="1015663"/>
            <a:chOff x="1172584" y="1381459"/>
            <a:chExt cx="6779110" cy="896174"/>
          </a:xfrm>
        </p:grpSpPr>
        <p:sp>
          <p:nvSpPr>
            <p:cNvPr id="15" name="TextBox 14"/>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43217" y="633985"/>
            <a:ext cx="1846012" cy="6309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57338" y="963168"/>
            <a:ext cx="6058709" cy="56936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766E7-E575-4CB1-8BE7-644B95E2511D}" type="datetimeFigureOut">
              <a:rPr lang="en-US" smtClean="0"/>
              <a:t>8/7/2015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18DB2-9021-467D-8180-4C3470EF9DC6}" type="slidenum">
              <a:rPr lang="en-US" smtClean="0"/>
              <a:t>‹#›</a:t>
            </a:fld>
            <a:endParaRPr lang="en-US"/>
          </a:p>
        </p:txBody>
      </p:sp>
      <p:grpSp>
        <p:nvGrpSpPr>
          <p:cNvPr id="11" name="Group 10"/>
          <p:cNvGrpSpPr/>
          <p:nvPr/>
        </p:nvGrpSpPr>
        <p:grpSpPr>
          <a:xfrm rot="5400000">
            <a:off x="4208620" y="3280322"/>
            <a:ext cx="6210841" cy="1015663"/>
            <a:chOff x="1815339" y="1381458"/>
            <a:chExt cx="5480154" cy="923330"/>
          </a:xfrm>
        </p:grpSpPr>
        <p:sp>
          <p:nvSpPr>
            <p:cNvPr id="12" name="TextBox 11"/>
            <p:cNvSpPr txBox="1"/>
            <p:nvPr/>
          </p:nvSpPr>
          <p:spPr>
            <a:xfrm>
              <a:off x="4164725" y="1381458"/>
              <a:ext cx="841859" cy="923330"/>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766E7-E575-4CB1-8BE7-644B95E2511D}" type="datetimeFigureOut">
              <a:rPr lang="en-US" smtClean="0"/>
              <a:t>8/7/2015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18DB2-9021-467D-8180-4C3470EF9DC6}"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289842" y="1577845"/>
            <a:ext cx="7457021" cy="1015663"/>
            <a:chOff x="1172584" y="1381459"/>
            <a:chExt cx="6779110" cy="896174"/>
          </a:xfrm>
        </p:grpSpPr>
        <p:sp>
          <p:nvSpPr>
            <p:cNvPr id="13" name="TextBox 12"/>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0058400" cy="7772400"/>
          </a:xfrm>
          <a:prstGeom prst="rect">
            <a:avLst/>
          </a:prstGeom>
        </p:spPr>
      </p:pic>
      <p:grpSp>
        <p:nvGrpSpPr>
          <p:cNvPr id="7" name="Group 7"/>
          <p:cNvGrpSpPr/>
          <p:nvPr/>
        </p:nvGrpSpPr>
        <p:grpSpPr>
          <a:xfrm>
            <a:off x="1289842" y="3272589"/>
            <a:ext cx="7457021" cy="1015663"/>
            <a:chOff x="1172584" y="1381459"/>
            <a:chExt cx="6779110" cy="896174"/>
          </a:xfrm>
        </p:grpSpPr>
        <p:sp>
          <p:nvSpPr>
            <p:cNvPr id="9" name="TextBox 8"/>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759045" y="1365505"/>
            <a:ext cx="8530184" cy="2165478"/>
          </a:xfrm>
        </p:spPr>
        <p:txBody>
          <a:bodyPr anchor="b"/>
          <a:lstStyle>
            <a:lvl1pPr algn="ctr">
              <a:defRPr sz="60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9173" y="4269625"/>
            <a:ext cx="8508222" cy="1700212"/>
          </a:xfrm>
        </p:spPr>
        <p:txBody>
          <a:bodyPr anchor="t"/>
          <a:lstStyle>
            <a:lvl1pPr marL="0" indent="0" algn="ctr">
              <a:buNone/>
              <a:defRPr sz="2200">
                <a:solidFill>
                  <a:schemeClr val="tx2"/>
                </a:solidFill>
              </a:defRPr>
            </a:lvl1pPr>
            <a:lvl2pPr marL="509374" indent="0">
              <a:buNone/>
              <a:defRPr sz="2000">
                <a:solidFill>
                  <a:schemeClr val="tx1">
                    <a:tint val="75000"/>
                  </a:schemeClr>
                </a:solidFill>
              </a:defRPr>
            </a:lvl2pPr>
            <a:lvl3pPr marL="1018749" indent="0">
              <a:buNone/>
              <a:defRPr sz="1800">
                <a:solidFill>
                  <a:schemeClr val="tx1">
                    <a:tint val="75000"/>
                  </a:schemeClr>
                </a:solidFill>
              </a:defRPr>
            </a:lvl3pPr>
            <a:lvl4pPr marL="1528123" indent="0">
              <a:buNone/>
              <a:defRPr sz="1600">
                <a:solidFill>
                  <a:schemeClr val="tx1">
                    <a:tint val="75000"/>
                  </a:schemeClr>
                </a:solidFill>
              </a:defRPr>
            </a:lvl4pPr>
            <a:lvl5pPr marL="2037497" indent="0">
              <a:buNone/>
              <a:defRPr sz="1600">
                <a:solidFill>
                  <a:schemeClr val="tx1">
                    <a:tint val="75000"/>
                  </a:schemeClr>
                </a:solidFill>
              </a:defRPr>
            </a:lvl5pPr>
            <a:lvl6pPr marL="2546872" indent="0">
              <a:buNone/>
              <a:defRPr sz="1600">
                <a:solidFill>
                  <a:schemeClr val="tx1">
                    <a:tint val="75000"/>
                  </a:schemeClr>
                </a:solidFill>
              </a:defRPr>
            </a:lvl6pPr>
            <a:lvl7pPr marL="3056246" indent="0">
              <a:buNone/>
              <a:defRPr sz="1600">
                <a:solidFill>
                  <a:schemeClr val="tx1">
                    <a:tint val="75000"/>
                  </a:schemeClr>
                </a:solidFill>
              </a:defRPr>
            </a:lvl7pPr>
            <a:lvl8pPr marL="3565620" indent="0">
              <a:buNone/>
              <a:defRPr sz="1600">
                <a:solidFill>
                  <a:schemeClr val="tx1">
                    <a:tint val="75000"/>
                  </a:schemeClr>
                </a:solidFill>
              </a:defRPr>
            </a:lvl8pPr>
            <a:lvl9pPr marL="4074994"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9766E7-E575-4CB1-8BE7-644B95E2511D}" type="datetimeFigureOut">
              <a:rPr lang="en-US" smtClean="0"/>
              <a:t>8/7/2015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18DB2-9021-467D-8180-4C3470EF9D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E9766E7-E575-4CB1-8BE7-644B95E2511D}" type="datetimeFigureOut">
              <a:rPr lang="en-US" smtClean="0"/>
              <a:t>8/7/2015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18DB2-9021-467D-8180-4C3470EF9DC6}"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289842" y="1577845"/>
            <a:ext cx="7457021" cy="1015663"/>
            <a:chOff x="1172584" y="1381459"/>
            <a:chExt cx="6779110" cy="896174"/>
          </a:xfrm>
        </p:grpSpPr>
        <p:sp>
          <p:nvSpPr>
            <p:cNvPr id="14" name="TextBox 13"/>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754380" y="2538984"/>
            <a:ext cx="4184294" cy="439399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5109667" y="2538984"/>
            <a:ext cx="4184294" cy="439399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156716" y="2538984"/>
            <a:ext cx="3786691" cy="746150"/>
          </a:xfrm>
        </p:spPr>
        <p:txBody>
          <a:bodyPr anchor="b"/>
          <a:lstStyle>
            <a:lvl1pPr marL="0" indent="0" algn="ctr">
              <a:buNone/>
              <a:defRPr sz="2700" b="0">
                <a:solidFill>
                  <a:schemeClr val="tx2"/>
                </a:solidFill>
              </a:defRPr>
            </a:lvl1pPr>
            <a:lvl2pPr marL="509374" indent="0">
              <a:buNone/>
              <a:defRPr sz="2200" b="1"/>
            </a:lvl2pPr>
            <a:lvl3pPr marL="1018749" indent="0">
              <a:buNone/>
              <a:defRPr sz="2000" b="1"/>
            </a:lvl3pPr>
            <a:lvl4pPr marL="1528123" indent="0">
              <a:buNone/>
              <a:defRPr sz="1800" b="1"/>
            </a:lvl4pPr>
            <a:lvl5pPr marL="2037497" indent="0">
              <a:buNone/>
              <a:defRPr sz="1800" b="1"/>
            </a:lvl5pPr>
            <a:lvl6pPr marL="2546872" indent="0">
              <a:buNone/>
              <a:defRPr sz="1800" b="1"/>
            </a:lvl6pPr>
            <a:lvl7pPr marL="3056246" indent="0">
              <a:buNone/>
              <a:defRPr sz="1800" b="1"/>
            </a:lvl7pPr>
            <a:lvl8pPr marL="3565620" indent="0">
              <a:buNone/>
              <a:defRPr sz="1800" b="1"/>
            </a:lvl8pPr>
            <a:lvl9pPr marL="4074994"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757337" y="3340608"/>
            <a:ext cx="4184294" cy="3596030"/>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502537" y="2538984"/>
            <a:ext cx="3792017" cy="746150"/>
          </a:xfrm>
        </p:spPr>
        <p:txBody>
          <a:bodyPr anchor="b"/>
          <a:lstStyle>
            <a:lvl1pPr marL="0" indent="0" algn="ctr">
              <a:buNone/>
              <a:defRPr sz="2700" b="0">
                <a:solidFill>
                  <a:schemeClr val="tx2"/>
                </a:solidFill>
              </a:defRPr>
            </a:lvl1pPr>
            <a:lvl2pPr marL="509374" indent="0">
              <a:buNone/>
              <a:defRPr sz="2200" b="1"/>
            </a:lvl2pPr>
            <a:lvl3pPr marL="1018749" indent="0">
              <a:buNone/>
              <a:defRPr sz="2000" b="1"/>
            </a:lvl3pPr>
            <a:lvl4pPr marL="1528123" indent="0">
              <a:buNone/>
              <a:defRPr sz="1800" b="1"/>
            </a:lvl4pPr>
            <a:lvl5pPr marL="2037497" indent="0">
              <a:buNone/>
              <a:defRPr sz="1800" b="1"/>
            </a:lvl5pPr>
            <a:lvl6pPr marL="2546872" indent="0">
              <a:buNone/>
              <a:defRPr sz="1800" b="1"/>
            </a:lvl6pPr>
            <a:lvl7pPr marL="3056246" indent="0">
              <a:buNone/>
              <a:defRPr sz="1800" b="1"/>
            </a:lvl7pPr>
            <a:lvl8pPr marL="3565620" indent="0">
              <a:buNone/>
              <a:defRPr sz="1800" b="1"/>
            </a:lvl8pPr>
            <a:lvl9pPr marL="4074994"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9" y="3336951"/>
            <a:ext cx="4179701" cy="3596030"/>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9766E7-E575-4CB1-8BE7-644B95E2511D}" type="datetimeFigureOut">
              <a:rPr lang="en-US" smtClean="0"/>
              <a:t>8/7/2015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918DB2-9021-467D-8180-4C3470EF9DC6}" type="slidenum">
              <a:rPr lang="en-US" smtClean="0"/>
              <a:t>‹#›</a:t>
            </a:fld>
            <a:endParaRPr lang="en-US"/>
          </a:p>
        </p:txBody>
      </p:sp>
      <p:grpSp>
        <p:nvGrpSpPr>
          <p:cNvPr id="14" name="Group 13"/>
          <p:cNvGrpSpPr/>
          <p:nvPr/>
        </p:nvGrpSpPr>
        <p:grpSpPr>
          <a:xfrm>
            <a:off x="1289842" y="1577845"/>
            <a:ext cx="7457021" cy="1015663"/>
            <a:chOff x="1172584" y="1381459"/>
            <a:chExt cx="6779110" cy="896174"/>
          </a:xfrm>
        </p:grpSpPr>
        <p:sp>
          <p:nvSpPr>
            <p:cNvPr id="16" name="TextBox 15"/>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9766E7-E575-4CB1-8BE7-644B95E2511D}" type="datetimeFigureOut">
              <a:rPr lang="en-US" smtClean="0"/>
              <a:t>8/7/2015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18DB2-9021-467D-8180-4C3470EF9DC6}" type="slidenum">
              <a:rPr lang="en-US" smtClean="0"/>
              <a:t>‹#›</a:t>
            </a:fld>
            <a:endParaRPr lang="en-US"/>
          </a:p>
        </p:txBody>
      </p:sp>
      <p:grpSp>
        <p:nvGrpSpPr>
          <p:cNvPr id="10" name="Group 9"/>
          <p:cNvGrpSpPr/>
          <p:nvPr/>
        </p:nvGrpSpPr>
        <p:grpSpPr>
          <a:xfrm>
            <a:off x="1289842" y="1577845"/>
            <a:ext cx="7457021" cy="1015663"/>
            <a:chOff x="1172584" y="1381459"/>
            <a:chExt cx="6779110" cy="896174"/>
          </a:xfrm>
        </p:grpSpPr>
        <p:sp>
          <p:nvSpPr>
            <p:cNvPr id="14" name="TextBox 13"/>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9766E7-E575-4CB1-8BE7-644B95E2511D}" type="datetimeFigureOut">
              <a:rPr lang="en-US" smtClean="0"/>
              <a:t>8/7/2015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918DB2-9021-467D-8180-4C3470EF9D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038" y="1901956"/>
            <a:ext cx="3764731" cy="2138510"/>
          </a:xfrm>
        </p:spPr>
        <p:txBody>
          <a:bodyPr anchor="b"/>
          <a:lstStyle>
            <a:lvl1pPr algn="l">
              <a:defRPr sz="3100" b="0"/>
            </a:lvl1pPr>
          </a:lstStyle>
          <a:p>
            <a:r>
              <a:rPr lang="en-US" smtClean="0"/>
              <a:t>Click to edit Master title style</a:t>
            </a:r>
            <a:endParaRPr lang="en-US"/>
          </a:p>
        </p:txBody>
      </p:sp>
      <p:sp>
        <p:nvSpPr>
          <p:cNvPr id="3" name="Content Placeholder 2"/>
          <p:cNvSpPr>
            <a:spLocks noGrp="1"/>
          </p:cNvSpPr>
          <p:nvPr>
            <p:ph idx="1"/>
          </p:nvPr>
        </p:nvSpPr>
        <p:spPr>
          <a:xfrm>
            <a:off x="761202" y="633985"/>
            <a:ext cx="4528334" cy="6309000"/>
          </a:xfrm>
        </p:spPr>
        <p:txBody>
          <a:bodyPr anchor="ctr"/>
          <a:lstStyle>
            <a:lvl1pPr>
              <a:defRPr sz="2700"/>
            </a:lvl1pPr>
            <a:lvl2pPr>
              <a:defRPr sz="2500"/>
            </a:lvl2pPr>
            <a:lvl3pPr>
              <a:defRPr sz="2200"/>
            </a:lvl3pPr>
            <a:lvl4pPr>
              <a:defRPr sz="2000"/>
            </a:lvl4pPr>
            <a:lvl5pPr>
              <a:defRPr sz="18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538037" y="4084321"/>
            <a:ext cx="3752898" cy="2852928"/>
          </a:xfrm>
        </p:spPr>
        <p:txBody>
          <a:bodyPr>
            <a:normAutofit/>
          </a:bodyPr>
          <a:lstStyle>
            <a:lvl1pPr marL="0" indent="0">
              <a:buNone/>
              <a:defRPr sz="1800"/>
            </a:lvl1pPr>
            <a:lvl2pPr marL="509374" indent="0">
              <a:buNone/>
              <a:defRPr sz="1400"/>
            </a:lvl2pPr>
            <a:lvl3pPr marL="1018749" indent="0">
              <a:buNone/>
              <a:defRPr sz="1100"/>
            </a:lvl3pPr>
            <a:lvl4pPr marL="1528123" indent="0">
              <a:buNone/>
              <a:defRPr sz="1000"/>
            </a:lvl4pPr>
            <a:lvl5pPr marL="2037497" indent="0">
              <a:buNone/>
              <a:defRPr sz="1000"/>
            </a:lvl5pPr>
            <a:lvl6pPr marL="2546872" indent="0">
              <a:buNone/>
              <a:defRPr sz="1000"/>
            </a:lvl6pPr>
            <a:lvl7pPr marL="3056246" indent="0">
              <a:buNone/>
              <a:defRPr sz="1000"/>
            </a:lvl7pPr>
            <a:lvl8pPr marL="3565620" indent="0">
              <a:buNone/>
              <a:defRPr sz="1000"/>
            </a:lvl8pPr>
            <a:lvl9pPr marL="407499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9766E7-E575-4CB1-8BE7-644B95E2511D}" type="datetimeFigureOut">
              <a:rPr lang="en-US" smtClean="0"/>
              <a:t>8/7/2015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18DB2-9021-467D-8180-4C3470EF9D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5505" y="5291328"/>
            <a:ext cx="8543723" cy="730693"/>
          </a:xfrm>
        </p:spPr>
        <p:txBody>
          <a:bodyPr anchor="b"/>
          <a:lstStyle>
            <a:lvl1pPr algn="ctr">
              <a:defRPr sz="31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402171" y="755894"/>
            <a:ext cx="5249372" cy="4077751"/>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500"/>
            </a:lvl1pPr>
            <a:lvl2pPr marL="509374" indent="0">
              <a:buNone/>
              <a:defRPr sz="3100"/>
            </a:lvl2pPr>
            <a:lvl3pPr marL="1018749" indent="0">
              <a:buNone/>
              <a:defRPr sz="2700"/>
            </a:lvl3pPr>
            <a:lvl4pPr marL="1528123" indent="0">
              <a:buNone/>
              <a:defRPr sz="2200"/>
            </a:lvl4pPr>
            <a:lvl5pPr marL="2037497" indent="0">
              <a:buNone/>
              <a:defRPr sz="2200"/>
            </a:lvl5pPr>
            <a:lvl6pPr marL="2546872" indent="0">
              <a:buNone/>
              <a:defRPr sz="2200"/>
            </a:lvl6pPr>
            <a:lvl7pPr marL="3056246" indent="0">
              <a:buNone/>
              <a:defRPr sz="2200"/>
            </a:lvl7pPr>
            <a:lvl8pPr marL="3565620" indent="0">
              <a:buNone/>
              <a:defRPr sz="2200"/>
            </a:lvl8pPr>
            <a:lvl9pPr marL="4074994" indent="0">
              <a:buNone/>
              <a:defRPr sz="2200"/>
            </a:lvl9pPr>
          </a:lstStyle>
          <a:p>
            <a:r>
              <a:rPr lang="en-US" smtClean="0"/>
              <a:t>Click icon to add picture</a:t>
            </a:r>
            <a:endParaRPr lang="en-US" dirty="0"/>
          </a:p>
        </p:txBody>
      </p:sp>
      <p:sp>
        <p:nvSpPr>
          <p:cNvPr id="4" name="Text Placeholder 3"/>
          <p:cNvSpPr>
            <a:spLocks noGrp="1"/>
          </p:cNvSpPr>
          <p:nvPr>
            <p:ph type="body" sz="half" idx="2"/>
          </p:nvPr>
        </p:nvSpPr>
        <p:spPr>
          <a:xfrm>
            <a:off x="757338" y="6034214"/>
            <a:ext cx="8531890" cy="912177"/>
          </a:xfrm>
        </p:spPr>
        <p:txBody>
          <a:bodyPr>
            <a:normAutofit/>
          </a:bodyPr>
          <a:lstStyle>
            <a:lvl1pPr marL="0" indent="0" algn="ctr">
              <a:buNone/>
              <a:defRPr sz="1800"/>
            </a:lvl1pPr>
            <a:lvl2pPr marL="509374" indent="0">
              <a:buNone/>
              <a:defRPr sz="1400"/>
            </a:lvl2pPr>
            <a:lvl3pPr marL="1018749" indent="0">
              <a:buNone/>
              <a:defRPr sz="1100"/>
            </a:lvl3pPr>
            <a:lvl4pPr marL="1528123" indent="0">
              <a:buNone/>
              <a:defRPr sz="1000"/>
            </a:lvl4pPr>
            <a:lvl5pPr marL="2037497" indent="0">
              <a:buNone/>
              <a:defRPr sz="1000"/>
            </a:lvl5pPr>
            <a:lvl6pPr marL="2546872" indent="0">
              <a:buNone/>
              <a:defRPr sz="1000"/>
            </a:lvl6pPr>
            <a:lvl7pPr marL="3056246" indent="0">
              <a:buNone/>
              <a:defRPr sz="1000"/>
            </a:lvl7pPr>
            <a:lvl8pPr marL="3565620" indent="0">
              <a:buNone/>
              <a:defRPr sz="1000"/>
            </a:lvl8pPr>
            <a:lvl9pPr marL="407499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9766E7-E575-4CB1-8BE7-644B95E2511D}" type="datetimeFigureOut">
              <a:rPr lang="en-US" smtClean="0"/>
              <a:t>8/7/2015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18DB2-9021-467D-8180-4C3470EF9D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0058400" cy="77724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1875" tIns="50937" rIns="101875" bIns="50937" rtlCol="0" anchor="ctr"/>
          <a:lstStyle/>
          <a:p>
            <a:pPr algn="ctr"/>
            <a:endParaRPr lang="en-US"/>
          </a:p>
        </p:txBody>
      </p:sp>
      <p:sp>
        <p:nvSpPr>
          <p:cNvPr id="2" name="Title Placeholder 1"/>
          <p:cNvSpPr>
            <a:spLocks noGrp="1"/>
          </p:cNvSpPr>
          <p:nvPr>
            <p:ph type="title"/>
          </p:nvPr>
        </p:nvSpPr>
        <p:spPr>
          <a:xfrm>
            <a:off x="757340" y="646177"/>
            <a:ext cx="8531889" cy="1194817"/>
          </a:xfrm>
          <a:prstGeom prst="rect">
            <a:avLst/>
          </a:prstGeom>
        </p:spPr>
        <p:txBody>
          <a:bodyPr vert="horz" lIns="101875" tIns="50937" rIns="101875" bIns="50937"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769173" y="2548127"/>
            <a:ext cx="8520055" cy="4394857"/>
          </a:xfrm>
          <a:prstGeom prst="rect">
            <a:avLst/>
          </a:prstGeom>
        </p:spPr>
        <p:txBody>
          <a:bodyPr vert="horz" lIns="101875" tIns="50937" rIns="101875" bIns="5093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96416" y="6982968"/>
            <a:ext cx="2346960" cy="413808"/>
          </a:xfrm>
          <a:prstGeom prst="rect">
            <a:avLst/>
          </a:prstGeom>
        </p:spPr>
        <p:txBody>
          <a:bodyPr vert="horz" lIns="101875" tIns="50937" rIns="101875" bIns="50937" rtlCol="0" anchor="ctr"/>
          <a:lstStyle>
            <a:lvl1pPr algn="l">
              <a:defRPr sz="1400">
                <a:solidFill>
                  <a:schemeClr val="tx2"/>
                </a:solidFill>
              </a:defRPr>
            </a:lvl1pPr>
          </a:lstStyle>
          <a:p>
            <a:fld id="{6E9766E7-E575-4CB1-8BE7-644B95E2511D}" type="datetimeFigureOut">
              <a:rPr lang="en-US" smtClean="0"/>
              <a:t>8/7/2015</a:t>
            </a:fld>
            <a:endParaRPr lang="en-US"/>
          </a:p>
        </p:txBody>
      </p:sp>
      <p:sp>
        <p:nvSpPr>
          <p:cNvPr id="5" name="Footer Placeholder 4"/>
          <p:cNvSpPr>
            <a:spLocks noGrp="1"/>
          </p:cNvSpPr>
          <p:nvPr>
            <p:ph type="ftr" sz="quarter" idx="3"/>
          </p:nvPr>
        </p:nvSpPr>
        <p:spPr>
          <a:xfrm>
            <a:off x="3436620" y="6982968"/>
            <a:ext cx="3185160" cy="413808"/>
          </a:xfrm>
          <a:prstGeom prst="rect">
            <a:avLst/>
          </a:prstGeom>
        </p:spPr>
        <p:txBody>
          <a:bodyPr vert="horz" lIns="101875" tIns="50937" rIns="101875" bIns="50937" rtlCol="0" anchor="ctr"/>
          <a:lstStyle>
            <a:lvl1pPr algn="ctr">
              <a:defRPr sz="1400">
                <a:solidFill>
                  <a:schemeClr val="tx2"/>
                </a:solidFill>
              </a:defRPr>
            </a:lvl1pPr>
          </a:lstStyle>
          <a:p>
            <a:endParaRPr lang="en-US"/>
          </a:p>
        </p:txBody>
      </p:sp>
      <p:sp>
        <p:nvSpPr>
          <p:cNvPr id="6" name="Slide Number Placeholder 5"/>
          <p:cNvSpPr>
            <a:spLocks noGrp="1"/>
          </p:cNvSpPr>
          <p:nvPr>
            <p:ph type="sldNum" sz="quarter" idx="4"/>
          </p:nvPr>
        </p:nvSpPr>
        <p:spPr>
          <a:xfrm>
            <a:off x="7303190" y="6982968"/>
            <a:ext cx="2346960" cy="413808"/>
          </a:xfrm>
          <a:prstGeom prst="rect">
            <a:avLst/>
          </a:prstGeom>
        </p:spPr>
        <p:txBody>
          <a:bodyPr vert="horz" lIns="101875" tIns="50937" rIns="101875" bIns="50937" rtlCol="0" anchor="ctr"/>
          <a:lstStyle>
            <a:lvl1pPr algn="r">
              <a:defRPr sz="1400">
                <a:solidFill>
                  <a:schemeClr val="tx2"/>
                </a:solidFill>
              </a:defRPr>
            </a:lvl1pPr>
          </a:lstStyle>
          <a:p>
            <a:fld id="{F3918DB2-9021-467D-8180-4C3470EF9D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1018749" rtl="0" eaLnBrk="1" latinLnBrk="0" hangingPunct="1">
        <a:spcBef>
          <a:spcPct val="0"/>
        </a:spcBef>
        <a:buNone/>
        <a:defRPr sz="6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07499" indent="-407499" algn="l" defTabSz="1018749" rtl="0" eaLnBrk="1" latinLnBrk="0" hangingPunct="1">
        <a:spcBef>
          <a:spcPct val="20000"/>
        </a:spcBef>
        <a:buClr>
          <a:schemeClr val="accent1"/>
        </a:buClr>
        <a:buFont typeface="Wingdings" pitchFamily="2" charset="2"/>
        <a:buChar char=""/>
        <a:defRPr sz="2700" kern="1200">
          <a:solidFill>
            <a:schemeClr val="tx1">
              <a:lumMod val="85000"/>
              <a:lumOff val="15000"/>
            </a:schemeClr>
          </a:solidFill>
          <a:latin typeface="+mn-lt"/>
          <a:ea typeface="+mn-ea"/>
          <a:cs typeface="+mn-cs"/>
        </a:defRPr>
      </a:lvl1pPr>
      <a:lvl2pPr marL="865936" indent="-407499" algn="l" defTabSz="1018749" rtl="0" eaLnBrk="1" latinLnBrk="0" hangingPunct="1">
        <a:spcBef>
          <a:spcPct val="20000"/>
        </a:spcBef>
        <a:buClr>
          <a:schemeClr val="accent1"/>
        </a:buClr>
        <a:buFont typeface="Wingdings" pitchFamily="2" charset="2"/>
        <a:buChar char=""/>
        <a:defRPr sz="2500" kern="1200">
          <a:solidFill>
            <a:schemeClr val="tx1">
              <a:lumMod val="85000"/>
              <a:lumOff val="15000"/>
            </a:schemeClr>
          </a:solidFill>
          <a:latin typeface="+mn-lt"/>
          <a:ea typeface="+mn-ea"/>
          <a:cs typeface="+mn-cs"/>
        </a:defRPr>
      </a:lvl2pPr>
      <a:lvl3pPr marL="1273436" indent="-407499" algn="l" defTabSz="1018749"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3pPr>
      <a:lvl4pPr marL="1680935" indent="-356562" algn="l" defTabSz="1018749"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4pPr>
      <a:lvl5pPr marL="2037497" indent="-356562" algn="l" defTabSz="1018749"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5pPr>
      <a:lvl6pPr marL="2394059" indent="-305624" algn="l" defTabSz="1018749" rtl="0" eaLnBrk="1" latinLnBrk="0" hangingPunct="1">
        <a:spcBef>
          <a:spcPts val="446"/>
        </a:spcBef>
        <a:buClr>
          <a:schemeClr val="accent1"/>
        </a:buClr>
        <a:buFont typeface="Wingdings" pitchFamily="2" charset="2"/>
        <a:buChar char=""/>
        <a:defRPr sz="1600" kern="1200">
          <a:solidFill>
            <a:schemeClr val="tx1"/>
          </a:solidFill>
          <a:latin typeface="+mn-lt"/>
          <a:ea typeface="+mn-ea"/>
          <a:cs typeface="+mn-cs"/>
        </a:defRPr>
      </a:lvl6pPr>
      <a:lvl7pPr marL="2750621" indent="-305624" algn="l" defTabSz="1018749" rtl="0" eaLnBrk="1" latinLnBrk="0" hangingPunct="1">
        <a:spcBef>
          <a:spcPts val="446"/>
        </a:spcBef>
        <a:buClr>
          <a:schemeClr val="accent1"/>
        </a:buClr>
        <a:buFont typeface="Wingdings" pitchFamily="2" charset="2"/>
        <a:buChar char=""/>
        <a:defRPr sz="1600" kern="1200">
          <a:solidFill>
            <a:schemeClr val="tx1"/>
          </a:solidFill>
          <a:latin typeface="+mn-lt"/>
          <a:ea typeface="+mn-ea"/>
          <a:cs typeface="+mn-cs"/>
        </a:defRPr>
      </a:lvl7pPr>
      <a:lvl8pPr marL="3107183" indent="-305624" algn="l" defTabSz="1018749" rtl="0" eaLnBrk="1" latinLnBrk="0" hangingPunct="1">
        <a:spcBef>
          <a:spcPts val="446"/>
        </a:spcBef>
        <a:buClr>
          <a:schemeClr val="accent1"/>
        </a:buClr>
        <a:buFont typeface="Wingdings" pitchFamily="2" charset="2"/>
        <a:buChar char=""/>
        <a:defRPr sz="1600" kern="1200">
          <a:solidFill>
            <a:schemeClr val="tx1"/>
          </a:solidFill>
          <a:latin typeface="+mn-lt"/>
          <a:ea typeface="+mn-ea"/>
          <a:cs typeface="+mn-cs"/>
        </a:defRPr>
      </a:lvl8pPr>
      <a:lvl9pPr marL="3463745" indent="-305624" algn="l" defTabSz="1018749" rtl="0" eaLnBrk="1" latinLnBrk="0" hangingPunct="1">
        <a:spcBef>
          <a:spcPts val="446"/>
        </a:spcBef>
        <a:buClr>
          <a:schemeClr val="accent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1018749" rtl="0" eaLnBrk="1" latinLnBrk="0" hangingPunct="1">
        <a:defRPr sz="2000" kern="1200">
          <a:solidFill>
            <a:schemeClr val="tx1"/>
          </a:solidFill>
          <a:latin typeface="+mn-lt"/>
          <a:ea typeface="+mn-ea"/>
          <a:cs typeface="+mn-cs"/>
        </a:defRPr>
      </a:lvl1pPr>
      <a:lvl2pPr marL="509374" algn="l" defTabSz="1018749" rtl="0" eaLnBrk="1" latinLnBrk="0" hangingPunct="1">
        <a:defRPr sz="2000" kern="1200">
          <a:solidFill>
            <a:schemeClr val="tx1"/>
          </a:solidFill>
          <a:latin typeface="+mn-lt"/>
          <a:ea typeface="+mn-ea"/>
          <a:cs typeface="+mn-cs"/>
        </a:defRPr>
      </a:lvl2pPr>
      <a:lvl3pPr marL="1018749" algn="l" defTabSz="1018749" rtl="0" eaLnBrk="1" latinLnBrk="0" hangingPunct="1">
        <a:defRPr sz="2000" kern="1200">
          <a:solidFill>
            <a:schemeClr val="tx1"/>
          </a:solidFill>
          <a:latin typeface="+mn-lt"/>
          <a:ea typeface="+mn-ea"/>
          <a:cs typeface="+mn-cs"/>
        </a:defRPr>
      </a:lvl3pPr>
      <a:lvl4pPr marL="1528123" algn="l" defTabSz="1018749" rtl="0" eaLnBrk="1" latinLnBrk="0" hangingPunct="1">
        <a:defRPr sz="2000" kern="1200">
          <a:solidFill>
            <a:schemeClr val="tx1"/>
          </a:solidFill>
          <a:latin typeface="+mn-lt"/>
          <a:ea typeface="+mn-ea"/>
          <a:cs typeface="+mn-cs"/>
        </a:defRPr>
      </a:lvl4pPr>
      <a:lvl5pPr marL="2037497" algn="l" defTabSz="1018749" rtl="0" eaLnBrk="1" latinLnBrk="0" hangingPunct="1">
        <a:defRPr sz="2000" kern="1200">
          <a:solidFill>
            <a:schemeClr val="tx1"/>
          </a:solidFill>
          <a:latin typeface="+mn-lt"/>
          <a:ea typeface="+mn-ea"/>
          <a:cs typeface="+mn-cs"/>
        </a:defRPr>
      </a:lvl5pPr>
      <a:lvl6pPr marL="2546872" algn="l" defTabSz="1018749" rtl="0" eaLnBrk="1" latinLnBrk="0" hangingPunct="1">
        <a:defRPr sz="2000" kern="1200">
          <a:solidFill>
            <a:schemeClr val="tx1"/>
          </a:solidFill>
          <a:latin typeface="+mn-lt"/>
          <a:ea typeface="+mn-ea"/>
          <a:cs typeface="+mn-cs"/>
        </a:defRPr>
      </a:lvl6pPr>
      <a:lvl7pPr marL="3056246" algn="l" defTabSz="1018749" rtl="0" eaLnBrk="1" latinLnBrk="0" hangingPunct="1">
        <a:defRPr sz="2000" kern="1200">
          <a:solidFill>
            <a:schemeClr val="tx1"/>
          </a:solidFill>
          <a:latin typeface="+mn-lt"/>
          <a:ea typeface="+mn-ea"/>
          <a:cs typeface="+mn-cs"/>
        </a:defRPr>
      </a:lvl7pPr>
      <a:lvl8pPr marL="3565620" algn="l" defTabSz="1018749" rtl="0" eaLnBrk="1" latinLnBrk="0" hangingPunct="1">
        <a:defRPr sz="2000" kern="1200">
          <a:solidFill>
            <a:schemeClr val="tx1"/>
          </a:solidFill>
          <a:latin typeface="+mn-lt"/>
          <a:ea typeface="+mn-ea"/>
          <a:cs typeface="+mn-cs"/>
        </a:defRPr>
      </a:lvl8pPr>
      <a:lvl9pPr marL="4074994" algn="l" defTabSz="101874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37" y="533400"/>
            <a:ext cx="9906000" cy="1828800"/>
          </a:xfrm>
        </p:spPr>
        <p:txBody>
          <a:bodyPr>
            <a:normAutofit fontScale="90000"/>
          </a:bodyPr>
          <a:lstStyle/>
          <a:p>
            <a:r>
              <a:rPr lang="en-US" b="1" dirty="0" smtClean="0"/>
              <a:t>Saving Money Through Reappraisal</a:t>
            </a:r>
            <a:endParaRPr lang="en-US" b="1" dirty="0"/>
          </a:p>
        </p:txBody>
      </p:sp>
      <p:sp>
        <p:nvSpPr>
          <p:cNvPr id="3" name="Subtitle 2"/>
          <p:cNvSpPr>
            <a:spLocks noGrp="1"/>
          </p:cNvSpPr>
          <p:nvPr>
            <p:ph type="subTitle" idx="1"/>
          </p:nvPr>
        </p:nvSpPr>
        <p:spPr>
          <a:xfrm>
            <a:off x="381000" y="2590800"/>
            <a:ext cx="9344027" cy="3657600"/>
          </a:xfrm>
        </p:spPr>
        <p:txBody>
          <a:bodyPr>
            <a:noAutofit/>
          </a:bodyPr>
          <a:lstStyle/>
          <a:p>
            <a:pPr algn="ctr"/>
            <a:r>
              <a:rPr lang="en-US" sz="2400" dirty="0" smtClean="0"/>
              <a:t>ACCA Annual Convention</a:t>
            </a:r>
            <a:endParaRPr lang="en-US" sz="2400" dirty="0"/>
          </a:p>
          <a:p>
            <a:pPr algn="ctr"/>
            <a:r>
              <a:rPr lang="en-US" sz="2400" dirty="0" smtClean="0"/>
              <a:t>August 20, </a:t>
            </a:r>
            <a:r>
              <a:rPr lang="en-US" sz="2400" dirty="0"/>
              <a:t>2015</a:t>
            </a:r>
          </a:p>
          <a:p>
            <a:pPr algn="ctr"/>
            <a:endParaRPr lang="en-US" sz="1800" dirty="0"/>
          </a:p>
          <a:p>
            <a:pPr algn="ctr"/>
            <a:endParaRPr lang="en-US" sz="1800" dirty="0"/>
          </a:p>
          <a:p>
            <a:pPr algn="l"/>
            <a:endParaRPr lang="en-US" sz="1800" dirty="0"/>
          </a:p>
          <a:p>
            <a:r>
              <a:rPr lang="en-US" sz="2400" dirty="0"/>
              <a:t>Don Armstrong, ACTA</a:t>
            </a:r>
          </a:p>
          <a:p>
            <a:r>
              <a:rPr lang="en-US" sz="2400" dirty="0"/>
              <a:t>Property Tax Commissioner</a:t>
            </a:r>
          </a:p>
          <a:p>
            <a:r>
              <a:rPr lang="en-US" sz="2400" dirty="0"/>
              <a:t>Shelby County, AL</a:t>
            </a:r>
          </a:p>
        </p:txBody>
      </p:sp>
    </p:spTree>
    <p:extLst>
      <p:ext uri="{BB962C8B-B14F-4D97-AF65-F5344CB8AC3E}">
        <p14:creationId xmlns:p14="http://schemas.microsoft.com/office/powerpoint/2010/main" val="3940900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a:bodyPr>
          <a:lstStyle/>
          <a:p>
            <a:pPr marL="0" indent="0" algn="ctr">
              <a:lnSpc>
                <a:spcPts val="2634"/>
              </a:lnSpc>
              <a:spcBef>
                <a:spcPts val="0"/>
              </a:spcBef>
              <a:buNone/>
            </a:pPr>
            <a:r>
              <a:rPr lang="en-US" sz="3200" b="1" dirty="0" smtClean="0">
                <a:solidFill>
                  <a:schemeClr val="accent1"/>
                </a:solidFill>
              </a:rPr>
              <a:t>Line Item Budget:</a:t>
            </a:r>
          </a:p>
          <a:p>
            <a:pPr>
              <a:buFont typeface="Wingdings" pitchFamily="2" charset="2"/>
              <a:buChar char="§"/>
            </a:pPr>
            <a:r>
              <a:rPr lang="en-US" sz="3000" b="1" dirty="0" smtClean="0"/>
              <a:t>Supernumerary Salaries:</a:t>
            </a:r>
          </a:p>
          <a:p>
            <a:pPr marL="0" indent="0" algn="just">
              <a:buNone/>
            </a:pPr>
            <a:r>
              <a:rPr lang="en-US" sz="3000" b="1" dirty="0"/>
              <a:t>	</a:t>
            </a:r>
            <a:r>
              <a:rPr lang="en-US" sz="3000" b="1" dirty="0" smtClean="0"/>
              <a:t>If a county has a supernumerary official that was charged with assessing or collecting or both of Ad Valorem taxes, the collector </a:t>
            </a:r>
            <a:r>
              <a:rPr lang="en-US" sz="3000" b="1" u="sng" dirty="0" smtClean="0"/>
              <a:t>shall</a:t>
            </a:r>
            <a:r>
              <a:rPr lang="en-US" sz="3000" b="1" dirty="0" smtClean="0"/>
              <a:t> from the first money collected by the official, pay to the county governing body the sum which shall be paid to the supernumerary official as heretofore set forth.</a:t>
            </a:r>
          </a:p>
          <a:p>
            <a:pPr marL="0" indent="0" algn="just">
              <a:buNone/>
            </a:pPr>
            <a:endParaRPr lang="en-US" sz="3000" b="1" dirty="0" smtClean="0"/>
          </a:p>
          <a:p>
            <a:pPr marL="0" lvl="0" indent="0">
              <a:buNone/>
            </a:pPr>
            <a:r>
              <a:rPr lang="en-US" sz="3000" b="1" dirty="0" smtClean="0"/>
              <a:t>			</a:t>
            </a:r>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3210577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a:bodyPr>
          <a:lstStyle/>
          <a:p>
            <a:pPr marL="0" indent="0" algn="ctr">
              <a:lnSpc>
                <a:spcPts val="2634"/>
              </a:lnSpc>
              <a:spcBef>
                <a:spcPts val="0"/>
              </a:spcBef>
              <a:buNone/>
            </a:pPr>
            <a:r>
              <a:rPr lang="en-US" sz="3200" b="1" dirty="0" smtClean="0">
                <a:solidFill>
                  <a:schemeClr val="accent1"/>
                </a:solidFill>
              </a:rPr>
              <a:t>Line Item Budget:</a:t>
            </a:r>
          </a:p>
          <a:p>
            <a:pPr marL="0" indent="0" algn="ctr">
              <a:lnSpc>
                <a:spcPts val="2634"/>
              </a:lnSpc>
              <a:spcBef>
                <a:spcPts val="0"/>
              </a:spcBef>
              <a:buNone/>
            </a:pPr>
            <a:endParaRPr lang="en-US" sz="3200" b="1" dirty="0" smtClean="0">
              <a:solidFill>
                <a:schemeClr val="accent1"/>
              </a:solidFill>
            </a:endParaRPr>
          </a:p>
          <a:p>
            <a:pPr>
              <a:buFont typeface="Wingdings" pitchFamily="2" charset="2"/>
              <a:buChar char="§"/>
            </a:pPr>
            <a:r>
              <a:rPr lang="en-US" sz="3000" b="1" dirty="0" smtClean="0"/>
              <a:t>Supernumerary Salaries: (continued)</a:t>
            </a:r>
          </a:p>
          <a:p>
            <a:pPr marL="0" indent="0" algn="just">
              <a:buNone/>
            </a:pPr>
            <a:r>
              <a:rPr lang="en-US" sz="3000" b="1" dirty="0"/>
              <a:t>	</a:t>
            </a:r>
            <a:r>
              <a:rPr lang="en-US" sz="3000" b="1" dirty="0" smtClean="0"/>
              <a:t>The sum </a:t>
            </a:r>
            <a:r>
              <a:rPr lang="en-US" sz="3000" b="1" u="sng" dirty="0" smtClean="0"/>
              <a:t>shall</a:t>
            </a:r>
            <a:r>
              <a:rPr lang="en-US" sz="3000" b="1" dirty="0" smtClean="0"/>
              <a:t> be deducted on a pro rata millage basis from payments to the state, county and all subdivisions and agencies except municipalities. </a:t>
            </a:r>
          </a:p>
          <a:p>
            <a:pPr marL="0" indent="0" algn="just">
              <a:buNone/>
            </a:pPr>
            <a:endParaRPr lang="en-US" sz="3000" b="1" dirty="0" smtClean="0"/>
          </a:p>
          <a:p>
            <a:pPr marL="0" indent="0">
              <a:buNone/>
            </a:pPr>
            <a:r>
              <a:rPr lang="en-US" sz="3000" b="1" dirty="0" smtClean="0"/>
              <a:t>			</a:t>
            </a:r>
          </a:p>
          <a:p>
            <a:pPr marL="0" indent="0">
              <a:buNone/>
            </a:pPr>
            <a:r>
              <a:rPr lang="en-US" sz="3000" b="1" i="1" dirty="0"/>
              <a:t>	</a:t>
            </a:r>
            <a:r>
              <a:rPr lang="en-US" sz="3000" b="1" i="1" dirty="0" smtClean="0"/>
              <a:t>		</a:t>
            </a:r>
            <a:r>
              <a:rPr lang="en-US" sz="3000" b="1" i="1" u="sng" dirty="0" smtClean="0"/>
              <a:t>Code </a:t>
            </a:r>
            <a:r>
              <a:rPr lang="en-US" sz="3000" b="1" i="1" u="sng" dirty="0"/>
              <a:t>of Alabama – 1975  (40-6-3)</a:t>
            </a:r>
          </a:p>
          <a:p>
            <a:pPr marL="0" lvl="0" indent="0">
              <a:buNone/>
            </a:pPr>
            <a:endParaRPr lang="en-US" sz="3000" b="1" dirty="0" smtClean="0"/>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Expenses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405255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a:bodyPr>
          <a:lstStyle/>
          <a:p>
            <a:pPr marL="0" indent="0" algn="ctr">
              <a:lnSpc>
                <a:spcPts val="2634"/>
              </a:lnSpc>
              <a:spcBef>
                <a:spcPts val="0"/>
              </a:spcBef>
              <a:buNone/>
            </a:pPr>
            <a:r>
              <a:rPr lang="en-US" sz="3200" b="1" dirty="0" smtClean="0">
                <a:solidFill>
                  <a:schemeClr val="accent1"/>
                </a:solidFill>
              </a:rPr>
              <a:t>Line Item Budget:</a:t>
            </a:r>
          </a:p>
          <a:p>
            <a:pPr>
              <a:buFont typeface="Wingdings" pitchFamily="2" charset="2"/>
              <a:buChar char="§"/>
            </a:pPr>
            <a:r>
              <a:rPr lang="en-US" sz="3000" b="1" dirty="0" smtClean="0"/>
              <a:t>Supernumerary Pay Based on 7% Deduction:</a:t>
            </a:r>
          </a:p>
          <a:p>
            <a:pPr marL="0" indent="0" algn="just">
              <a:buNone/>
            </a:pPr>
            <a:r>
              <a:rPr lang="en-US" sz="3000" b="1" dirty="0"/>
              <a:t>	</a:t>
            </a:r>
            <a:r>
              <a:rPr lang="en-US" sz="3000" b="1" dirty="0" smtClean="0"/>
              <a:t>The governing body shall deduct from the salary of the tax official charged with the assessment or collection, or both, of any ad valorem taxes of the county, if the officials are paid by salary, an amount equal to 7%. </a:t>
            </a:r>
          </a:p>
          <a:p>
            <a:pPr marL="0" indent="0" algn="just">
              <a:buNone/>
            </a:pPr>
            <a:endParaRPr lang="en-US" sz="3000" b="1" dirty="0" smtClean="0"/>
          </a:p>
          <a:p>
            <a:pPr marL="0" indent="0">
              <a:buNone/>
            </a:pPr>
            <a:r>
              <a:rPr lang="en-US" sz="3000" b="1" dirty="0" smtClean="0"/>
              <a:t>			</a:t>
            </a:r>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2450225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lnSpcReduction="10000"/>
          </a:bodyPr>
          <a:lstStyle/>
          <a:p>
            <a:pPr marL="0" indent="0" algn="ctr">
              <a:lnSpc>
                <a:spcPts val="2634"/>
              </a:lnSpc>
              <a:spcBef>
                <a:spcPts val="0"/>
              </a:spcBef>
              <a:buNone/>
            </a:pPr>
            <a:r>
              <a:rPr lang="en-US" sz="3200" b="1" dirty="0" smtClean="0">
                <a:solidFill>
                  <a:schemeClr val="accent1"/>
                </a:solidFill>
              </a:rPr>
              <a:t>Line Item Budget:</a:t>
            </a:r>
          </a:p>
          <a:p>
            <a:pPr marL="0" indent="0" algn="ctr">
              <a:lnSpc>
                <a:spcPts val="2634"/>
              </a:lnSpc>
              <a:spcBef>
                <a:spcPts val="0"/>
              </a:spcBef>
              <a:buNone/>
            </a:pPr>
            <a:endParaRPr lang="en-US" sz="3200" b="1" dirty="0" smtClean="0">
              <a:solidFill>
                <a:schemeClr val="accent1"/>
              </a:solidFill>
            </a:endParaRPr>
          </a:p>
          <a:p>
            <a:pPr>
              <a:buFont typeface="Wingdings" pitchFamily="2" charset="2"/>
              <a:buChar char="§"/>
            </a:pPr>
            <a:r>
              <a:rPr lang="en-US" sz="2900" b="1" dirty="0"/>
              <a:t>Supernumerary Pay Based on 7% Deduction</a:t>
            </a:r>
            <a:r>
              <a:rPr lang="en-US" sz="2900" b="1" dirty="0" smtClean="0"/>
              <a:t>:</a:t>
            </a:r>
            <a:r>
              <a:rPr lang="en-US" sz="2100" b="1" dirty="0" smtClean="0"/>
              <a:t>(continued)</a:t>
            </a:r>
          </a:p>
          <a:p>
            <a:pPr marL="0" indent="0" algn="just">
              <a:buNone/>
            </a:pPr>
            <a:r>
              <a:rPr lang="en-US" sz="3000" b="1" dirty="0"/>
              <a:t>	 </a:t>
            </a:r>
            <a:endParaRPr lang="en-US" sz="3000" b="1" dirty="0" smtClean="0"/>
          </a:p>
          <a:p>
            <a:pPr marL="0" indent="0" algn="just">
              <a:buNone/>
            </a:pPr>
            <a:r>
              <a:rPr lang="en-US" sz="3000" b="1" dirty="0"/>
              <a:t>	</a:t>
            </a:r>
            <a:r>
              <a:rPr lang="en-US" sz="3000" b="1" dirty="0" smtClean="0"/>
              <a:t>This </a:t>
            </a:r>
            <a:r>
              <a:rPr lang="en-US" sz="3000" b="1" dirty="0"/>
              <a:t>deduction </a:t>
            </a:r>
            <a:r>
              <a:rPr lang="en-US" sz="3000" b="1" dirty="0" smtClean="0"/>
              <a:t>is withheld each pay period by the County Commission and is paid back to the tax collector or disbursement official in late September of each year and he pro-rates it to the different agencies on the October 15</a:t>
            </a:r>
            <a:r>
              <a:rPr lang="en-US" sz="3000" b="1" baseline="30000" dirty="0" smtClean="0"/>
              <a:t>th</a:t>
            </a:r>
            <a:r>
              <a:rPr lang="en-US" sz="3000" b="1" dirty="0" smtClean="0"/>
              <a:t> disbursement.</a:t>
            </a:r>
          </a:p>
          <a:p>
            <a:pPr marL="0" indent="0" algn="just">
              <a:buNone/>
            </a:pPr>
            <a:endParaRPr lang="en-US" sz="3000" b="1" dirty="0" smtClean="0"/>
          </a:p>
          <a:p>
            <a:pPr marL="0" indent="0">
              <a:buNone/>
            </a:pPr>
            <a:r>
              <a:rPr lang="en-US" sz="3000" b="1" dirty="0" smtClean="0"/>
              <a:t>			</a:t>
            </a:r>
            <a:r>
              <a:rPr lang="en-US" sz="3000" b="1" i="1" u="sng" dirty="0" smtClean="0"/>
              <a:t>Code </a:t>
            </a:r>
            <a:r>
              <a:rPr lang="en-US" sz="3000" b="1" i="1" u="sng" dirty="0"/>
              <a:t>of Alabama – 1975  (40-6-4)</a:t>
            </a:r>
          </a:p>
          <a:p>
            <a:pPr marL="0" lvl="0" indent="0">
              <a:buNone/>
            </a:pPr>
            <a:endParaRPr lang="en-US" sz="3000" b="1" dirty="0" smtClean="0"/>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Expenses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669293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228600"/>
            <a:ext cx="8531889" cy="1138835"/>
          </a:xfrm>
        </p:spPr>
        <p:txBody>
          <a:bodyPr/>
          <a:lstStyle/>
          <a:p>
            <a:r>
              <a:rPr lang="en-US" sz="3500" b="1" dirty="0"/>
              <a:t>Shelby County </a:t>
            </a:r>
            <a:r>
              <a:rPr lang="en-US" sz="3500" b="1" dirty="0" smtClean="0"/>
              <a:t/>
            </a:r>
            <a:br>
              <a:rPr lang="en-US" sz="3500" b="1" dirty="0" smtClean="0"/>
            </a:br>
            <a:r>
              <a:rPr lang="en-US" sz="3500" b="1" dirty="0" smtClean="0"/>
              <a:t>2014 Supernumerary Budget</a:t>
            </a:r>
            <a:endParaRPr lang="en-US" sz="35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600200"/>
            <a:ext cx="36576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4763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fontScale="85000" lnSpcReduction="10000"/>
          </a:bodyPr>
          <a:lstStyle/>
          <a:p>
            <a:pPr marL="0" indent="0" algn="ctr">
              <a:lnSpc>
                <a:spcPts val="2634"/>
              </a:lnSpc>
              <a:spcBef>
                <a:spcPts val="0"/>
              </a:spcBef>
              <a:buNone/>
            </a:pPr>
            <a:r>
              <a:rPr lang="en-US" sz="3200" b="1" dirty="0" smtClean="0">
                <a:solidFill>
                  <a:schemeClr val="accent1"/>
                </a:solidFill>
              </a:rPr>
              <a:t>Line Item Budget:</a:t>
            </a:r>
          </a:p>
          <a:p>
            <a:pPr marL="0" indent="0" algn="ctr">
              <a:lnSpc>
                <a:spcPts val="2634"/>
              </a:lnSpc>
              <a:spcBef>
                <a:spcPts val="0"/>
              </a:spcBef>
              <a:buNone/>
            </a:pPr>
            <a:endParaRPr lang="en-US" sz="3200" b="1" dirty="0" smtClean="0">
              <a:solidFill>
                <a:schemeClr val="accent1"/>
              </a:solidFill>
            </a:endParaRPr>
          </a:p>
          <a:p>
            <a:pPr>
              <a:buFont typeface="Wingdings" pitchFamily="2" charset="2"/>
              <a:buChar char="§"/>
            </a:pPr>
            <a:r>
              <a:rPr lang="en-US" sz="3500" b="1" dirty="0" smtClean="0"/>
              <a:t>Tax Official Salary:</a:t>
            </a:r>
            <a:r>
              <a:rPr lang="en-US" sz="3000" b="1" dirty="0" smtClean="0"/>
              <a:t> </a:t>
            </a:r>
          </a:p>
          <a:p>
            <a:pPr marL="0" indent="0" algn="just">
              <a:buNone/>
            </a:pPr>
            <a:r>
              <a:rPr lang="en-US" sz="3000" b="1" dirty="0"/>
              <a:t>	</a:t>
            </a:r>
            <a:r>
              <a:rPr lang="en-US" sz="3200" b="1" dirty="0" smtClean="0"/>
              <a:t>The tax official </a:t>
            </a:r>
            <a:r>
              <a:rPr lang="en-US" sz="3200" b="1" u="sng" dirty="0" smtClean="0"/>
              <a:t>shall</a:t>
            </a:r>
            <a:r>
              <a:rPr lang="en-US" sz="3200" b="1" dirty="0" smtClean="0"/>
              <a:t> be paid on a pro rata basis out of the money collected into the General Fund. The pro rata share is to be paid by each agency receiving Ad Valorem taxes. The pro rata share shall be determined in each county by computing the percentage that the total collections for each fund or agency bears to the total collections of Ad Valorem taxes.</a:t>
            </a:r>
          </a:p>
          <a:p>
            <a:pPr marL="0" indent="0" algn="just">
              <a:buNone/>
            </a:pPr>
            <a:endParaRPr lang="en-US" sz="3200" b="1" dirty="0" smtClean="0"/>
          </a:p>
          <a:p>
            <a:pPr marL="0" lvl="0" indent="0">
              <a:buNone/>
            </a:pPr>
            <a:r>
              <a:rPr lang="en-US" sz="3000" b="1" dirty="0" smtClean="0"/>
              <a:t>			</a:t>
            </a:r>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Expenses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20154273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a:bodyPr>
          <a:lstStyle/>
          <a:p>
            <a:pPr marL="0" indent="0" algn="ctr">
              <a:lnSpc>
                <a:spcPts val="2634"/>
              </a:lnSpc>
              <a:spcBef>
                <a:spcPts val="0"/>
              </a:spcBef>
              <a:buNone/>
            </a:pPr>
            <a:r>
              <a:rPr lang="en-US" sz="3200" b="1" dirty="0" smtClean="0">
                <a:solidFill>
                  <a:schemeClr val="accent1"/>
                </a:solidFill>
              </a:rPr>
              <a:t>Line Item Budget:</a:t>
            </a:r>
          </a:p>
          <a:p>
            <a:pPr marL="0" indent="0" algn="ctr">
              <a:lnSpc>
                <a:spcPts val="2634"/>
              </a:lnSpc>
              <a:spcBef>
                <a:spcPts val="0"/>
              </a:spcBef>
              <a:buNone/>
            </a:pPr>
            <a:endParaRPr lang="en-US" sz="3200" b="1" dirty="0" smtClean="0">
              <a:solidFill>
                <a:schemeClr val="accent1"/>
              </a:solidFill>
            </a:endParaRPr>
          </a:p>
          <a:p>
            <a:pPr>
              <a:buFont typeface="Wingdings" pitchFamily="2" charset="2"/>
              <a:buChar char="§"/>
            </a:pPr>
            <a:r>
              <a:rPr lang="en-US" sz="3000" b="1" dirty="0" smtClean="0"/>
              <a:t>Tax Official Salary: (continued)</a:t>
            </a:r>
          </a:p>
          <a:p>
            <a:pPr marL="0" indent="0" algn="just">
              <a:buNone/>
            </a:pPr>
            <a:r>
              <a:rPr lang="en-US" sz="3000" b="1" dirty="0"/>
              <a:t>	</a:t>
            </a:r>
            <a:r>
              <a:rPr lang="en-US" sz="3000" b="1" dirty="0" smtClean="0"/>
              <a:t>With the exception to municipalities. In respect to a municipality, they pay the lessor of the pro rata share on fees and commissions. </a:t>
            </a:r>
          </a:p>
          <a:p>
            <a:pPr marL="0" indent="0" algn="just">
              <a:buNone/>
            </a:pPr>
            <a:endParaRPr lang="en-US" sz="3000" b="1" dirty="0" smtClean="0"/>
          </a:p>
          <a:p>
            <a:pPr marL="0" lvl="0" indent="0">
              <a:buNone/>
            </a:pPr>
            <a:r>
              <a:rPr lang="en-US" sz="3000" b="1" dirty="0" smtClean="0"/>
              <a:t>			</a:t>
            </a:r>
          </a:p>
          <a:p>
            <a:pPr marL="0" lvl="0" indent="0">
              <a:buNone/>
            </a:pPr>
            <a:r>
              <a:rPr lang="en-US" sz="3000" b="1" dirty="0" smtClean="0"/>
              <a:t>			</a:t>
            </a:r>
            <a:r>
              <a:rPr lang="en-US" sz="3000" b="1" i="1" u="sng" dirty="0" smtClean="0"/>
              <a:t>Code </a:t>
            </a:r>
            <a:r>
              <a:rPr lang="en-US" sz="3000" b="1" i="1" u="sng" dirty="0"/>
              <a:t>of Alabama – 1975  (40-6A-2)</a:t>
            </a:r>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Expenses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4121014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300037"/>
            <a:ext cx="3695700" cy="717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609600" y="2514600"/>
            <a:ext cx="5029200" cy="1169551"/>
          </a:xfrm>
          <a:prstGeom prst="rect">
            <a:avLst/>
          </a:prstGeom>
        </p:spPr>
        <p:txBody>
          <a:bodyPr>
            <a:spAutoFit/>
          </a:bodyPr>
          <a:lstStyle/>
          <a:p>
            <a:pPr algn="ctr"/>
            <a:r>
              <a:rPr lang="en-US" sz="3500" b="1" dirty="0">
                <a:solidFill>
                  <a:srgbClr val="895D1D"/>
                </a:solidFill>
                <a:ea typeface="+mj-ea"/>
                <a:cs typeface="+mj-cs"/>
              </a:rPr>
              <a:t>Shelby County </a:t>
            </a:r>
            <a:br>
              <a:rPr lang="en-US" sz="3500" b="1" dirty="0">
                <a:solidFill>
                  <a:srgbClr val="895D1D"/>
                </a:solidFill>
                <a:ea typeface="+mj-ea"/>
                <a:cs typeface="+mj-cs"/>
              </a:rPr>
            </a:br>
            <a:r>
              <a:rPr lang="en-US" sz="3500" b="1" dirty="0">
                <a:solidFill>
                  <a:srgbClr val="895D1D"/>
                </a:solidFill>
                <a:ea typeface="+mj-ea"/>
                <a:cs typeface="+mj-cs"/>
              </a:rPr>
              <a:t>2014 Tax Official Salary</a:t>
            </a:r>
            <a:endParaRPr lang="en-US" dirty="0"/>
          </a:p>
        </p:txBody>
      </p:sp>
    </p:spTree>
    <p:extLst>
      <p:ext uri="{BB962C8B-B14F-4D97-AF65-F5344CB8AC3E}">
        <p14:creationId xmlns:p14="http://schemas.microsoft.com/office/powerpoint/2010/main" val="323624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fontScale="32500" lnSpcReduction="20000"/>
          </a:bodyPr>
          <a:lstStyle/>
          <a:p>
            <a:pPr marL="0" indent="0" algn="ctr">
              <a:lnSpc>
                <a:spcPts val="2634"/>
              </a:lnSpc>
              <a:spcBef>
                <a:spcPts val="0"/>
              </a:spcBef>
              <a:buNone/>
            </a:pPr>
            <a:r>
              <a:rPr lang="en-US" sz="9800" b="1" dirty="0" smtClean="0">
                <a:solidFill>
                  <a:schemeClr val="accent1"/>
                </a:solidFill>
              </a:rPr>
              <a:t>Line Item Budget:</a:t>
            </a:r>
          </a:p>
          <a:p>
            <a:pPr marL="742950" indent="-742950">
              <a:lnSpc>
                <a:spcPct val="170000"/>
              </a:lnSpc>
              <a:buFont typeface="+mj-lt"/>
              <a:buAutoNum type="arabicPeriod"/>
            </a:pPr>
            <a:r>
              <a:rPr lang="en-US" sz="9200" b="1" dirty="0" smtClean="0"/>
              <a:t>Personnel Salaries</a:t>
            </a:r>
          </a:p>
          <a:p>
            <a:pPr marL="742950" indent="-742950">
              <a:lnSpc>
                <a:spcPct val="170000"/>
              </a:lnSpc>
              <a:buFont typeface="+mj-lt"/>
              <a:buAutoNum type="arabicPeriod"/>
            </a:pPr>
            <a:r>
              <a:rPr lang="en-US" sz="9200" b="1" dirty="0"/>
              <a:t>Fringe Benefits </a:t>
            </a:r>
            <a:r>
              <a:rPr lang="en-US" sz="6500" b="1" dirty="0"/>
              <a:t>(Retirement, Health/Dental Ins., Social Security, etc</a:t>
            </a:r>
            <a:r>
              <a:rPr lang="en-US" sz="6500" b="1" dirty="0" smtClean="0"/>
              <a:t>.)</a:t>
            </a:r>
          </a:p>
          <a:p>
            <a:pPr marL="742950" indent="-742950">
              <a:lnSpc>
                <a:spcPct val="170000"/>
              </a:lnSpc>
              <a:buFont typeface="+mj-lt"/>
              <a:buAutoNum type="arabicPeriod"/>
            </a:pPr>
            <a:r>
              <a:rPr lang="en-US" sz="9200" b="1" dirty="0"/>
              <a:t>Miscellaneous Expenditures </a:t>
            </a:r>
            <a:r>
              <a:rPr lang="en-US" sz="6500" b="1" dirty="0"/>
              <a:t>(3 general categories</a:t>
            </a:r>
            <a:r>
              <a:rPr lang="en-US" sz="6500" b="1" dirty="0" smtClean="0"/>
              <a:t>)</a:t>
            </a:r>
          </a:p>
          <a:p>
            <a:pPr marL="742950" indent="-742950">
              <a:lnSpc>
                <a:spcPct val="170000"/>
              </a:lnSpc>
              <a:buFont typeface="+mj-lt"/>
              <a:buAutoNum type="arabicPeriod"/>
            </a:pPr>
            <a:r>
              <a:rPr lang="en-US" sz="9200" b="1" dirty="0"/>
              <a:t>Capital Expenditures</a:t>
            </a:r>
          </a:p>
          <a:p>
            <a:pPr marL="742950" indent="-742950">
              <a:lnSpc>
                <a:spcPct val="170000"/>
              </a:lnSpc>
              <a:buFont typeface="+mj-lt"/>
              <a:buAutoNum type="arabicPeriod"/>
            </a:pPr>
            <a:r>
              <a:rPr lang="en-US" sz="9200" b="1" dirty="0"/>
              <a:t>Travel </a:t>
            </a:r>
            <a:r>
              <a:rPr lang="en-US" sz="9200" b="1" dirty="0" smtClean="0"/>
              <a:t>Expenses</a:t>
            </a:r>
            <a:endParaRPr lang="en-US" sz="92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781514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1524000"/>
            <a:ext cx="9790746" cy="6019801"/>
          </a:xfrm>
        </p:spPr>
        <p:txBody>
          <a:bodyPr>
            <a:normAutofit fontScale="40000" lnSpcReduction="20000"/>
          </a:bodyPr>
          <a:lstStyle/>
          <a:p>
            <a:pPr marL="0" indent="0" algn="ctr">
              <a:lnSpc>
                <a:spcPts val="2634"/>
              </a:lnSpc>
              <a:spcBef>
                <a:spcPts val="0"/>
              </a:spcBef>
              <a:buNone/>
            </a:pPr>
            <a:r>
              <a:rPr lang="en-US" sz="8000" b="1" dirty="0" smtClean="0">
                <a:solidFill>
                  <a:schemeClr val="accent1"/>
                </a:solidFill>
              </a:rPr>
              <a:t>Line Item Budget: </a:t>
            </a:r>
          </a:p>
          <a:p>
            <a:pPr marL="514350" indent="-514350">
              <a:lnSpc>
                <a:spcPct val="170000"/>
              </a:lnSpc>
              <a:buFont typeface="+mj-lt"/>
              <a:buAutoNum type="arabicPeriod" startAt="6"/>
            </a:pPr>
            <a:r>
              <a:rPr lang="en-US" sz="7500" b="1" dirty="0" smtClean="0"/>
              <a:t>Education</a:t>
            </a:r>
            <a:r>
              <a:rPr lang="en-US" sz="3000" b="1" dirty="0" smtClean="0"/>
              <a:t>  </a:t>
            </a:r>
            <a:r>
              <a:rPr lang="en-US" sz="5300" b="1" dirty="0" smtClean="0"/>
              <a:t>(Job related courses only.)</a:t>
            </a:r>
          </a:p>
          <a:p>
            <a:pPr marL="514350" indent="-514350">
              <a:lnSpc>
                <a:spcPct val="170000"/>
              </a:lnSpc>
              <a:buFont typeface="+mj-lt"/>
              <a:buAutoNum type="arabicPeriod" startAt="6"/>
            </a:pPr>
            <a:r>
              <a:rPr lang="en-US" sz="6300" b="1" dirty="0" smtClean="0"/>
              <a:t>Purchases, Repairs &amp; Maintenance </a:t>
            </a:r>
            <a:r>
              <a:rPr lang="en-US" sz="5300" b="1" dirty="0" smtClean="0"/>
              <a:t>(appraisal </a:t>
            </a:r>
            <a:r>
              <a:rPr lang="en-US" sz="5300" b="1" dirty="0"/>
              <a:t>and mapping </a:t>
            </a:r>
            <a:r>
              <a:rPr lang="en-US" sz="5300" b="1" dirty="0" smtClean="0"/>
              <a:t>equip.)</a:t>
            </a:r>
            <a:endParaRPr lang="en-US" sz="5300" b="1" dirty="0"/>
          </a:p>
          <a:p>
            <a:pPr marL="514350" indent="-514350">
              <a:lnSpc>
                <a:spcPct val="170000"/>
              </a:lnSpc>
              <a:buFont typeface="+mj-lt"/>
              <a:buAutoNum type="arabicPeriod" startAt="6"/>
            </a:pPr>
            <a:r>
              <a:rPr lang="en-US" sz="7500" b="1" dirty="0" smtClean="0"/>
              <a:t>Motor Vehicle Cost </a:t>
            </a:r>
            <a:r>
              <a:rPr lang="en-US" sz="5300" b="1" dirty="0" smtClean="0"/>
              <a:t>(purchase &amp; maintenance)</a:t>
            </a:r>
          </a:p>
          <a:p>
            <a:pPr marL="514350" indent="-514350">
              <a:lnSpc>
                <a:spcPct val="170000"/>
              </a:lnSpc>
              <a:buFont typeface="+mj-lt"/>
              <a:buAutoNum type="arabicPeriod" startAt="6"/>
            </a:pPr>
            <a:r>
              <a:rPr lang="en-US" sz="7500" b="1" dirty="0" smtClean="0"/>
              <a:t>Communication Equipment</a:t>
            </a:r>
          </a:p>
          <a:p>
            <a:pPr marL="514350" indent="-514350">
              <a:lnSpc>
                <a:spcPct val="170000"/>
              </a:lnSpc>
              <a:buFont typeface="+mj-lt"/>
              <a:buAutoNum type="arabicPeriod" startAt="6"/>
            </a:pPr>
            <a:r>
              <a:rPr lang="en-US" sz="7500" b="1" dirty="0" smtClean="0"/>
              <a:t>Utilities for Mapping &amp; Appraisal Office</a:t>
            </a:r>
          </a:p>
          <a:p>
            <a:pPr marL="514350" indent="-514350">
              <a:lnSpc>
                <a:spcPct val="170000"/>
              </a:lnSpc>
              <a:buFont typeface="+mj-lt"/>
              <a:buAutoNum type="arabicPeriod" startAt="6"/>
            </a:pPr>
            <a:r>
              <a:rPr lang="en-US" sz="7500" b="1" dirty="0" smtClean="0"/>
              <a:t>IAAO &amp; AAAO Membership Dues</a:t>
            </a:r>
            <a:endParaRPr lang="en-US" sz="2100" b="1" dirty="0" smtClean="0"/>
          </a:p>
          <a:p>
            <a:pPr marL="0" lvl="0" indent="0">
              <a:buNone/>
            </a:pPr>
            <a:endParaRPr lang="en-US" sz="3000" b="1" dirty="0" smtClean="0"/>
          </a:p>
          <a:p>
            <a:pPr marL="0" indent="0">
              <a:buNone/>
            </a:pPr>
            <a:endParaRPr lang="en-US" sz="3000" b="1" dirty="0" smtClean="0"/>
          </a:p>
          <a:p>
            <a:pPr marL="0" indent="0">
              <a:buNone/>
            </a:pPr>
            <a:endParaRPr lang="en-US" sz="3000" b="1" dirty="0"/>
          </a:p>
          <a:p>
            <a:pPr marL="0" lvl="0" indent="0">
              <a:buNone/>
            </a:pPr>
            <a:r>
              <a:rPr lang="en-US" sz="1400" b="1" dirty="0" smtClean="0"/>
              <a:t>				</a:t>
            </a:r>
            <a:r>
              <a:rPr lang="en-US" sz="6300" b="1" i="1" u="sng" dirty="0" smtClean="0"/>
              <a:t>Code </a:t>
            </a:r>
            <a:r>
              <a:rPr lang="en-US" sz="6300" b="1" i="1" u="sng" dirty="0"/>
              <a:t>of Alabama – 1975  (</a:t>
            </a:r>
            <a:r>
              <a:rPr lang="en-US" sz="6300" b="1" i="1" u="sng" dirty="0" smtClean="0"/>
              <a:t>40-6A-5)</a:t>
            </a:r>
          </a:p>
          <a:p>
            <a:pPr marL="0" lvl="0" indent="0">
              <a:buNone/>
            </a:pPr>
            <a:r>
              <a:rPr lang="en-US" sz="1400" b="1" i="1" u="sng" dirty="0" smtClean="0"/>
              <a:t>)</a:t>
            </a:r>
            <a:endParaRPr lang="en-US" sz="1400" b="1" i="1" u="sng"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62000" y="381000"/>
            <a:ext cx="8531889" cy="1069119"/>
          </a:xfrm>
        </p:spPr>
        <p:txBody>
          <a:bodyPr>
            <a:normAutofit fontScale="90000"/>
          </a:bodyPr>
          <a:lstStyle/>
          <a:p>
            <a:pPr algn="ctr"/>
            <a:r>
              <a:rPr lang="en-US" sz="5500" b="1" dirty="0" smtClean="0"/>
              <a:t>Expenses</a:t>
            </a:r>
            <a:br>
              <a:rPr lang="en-US" sz="5500" b="1" dirty="0" smtClean="0"/>
            </a:br>
            <a:r>
              <a:rPr lang="en-US" sz="2300" b="1" dirty="0" smtClean="0"/>
              <a:t>(Continued)</a:t>
            </a:r>
            <a:endParaRPr lang="en-US" sz="2300" b="1" dirty="0"/>
          </a:p>
        </p:txBody>
      </p:sp>
    </p:spTree>
    <p:extLst>
      <p:ext uri="{BB962C8B-B14F-4D97-AF65-F5344CB8AC3E}">
        <p14:creationId xmlns:p14="http://schemas.microsoft.com/office/powerpoint/2010/main" val="297102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265" y="646177"/>
            <a:ext cx="9217630" cy="1194817"/>
          </a:xfrm>
        </p:spPr>
        <p:txBody>
          <a:bodyPr/>
          <a:lstStyle/>
          <a:p>
            <a:pPr lvl="0"/>
            <a:r>
              <a:rPr lang="en-US" sz="5400" b="1" dirty="0"/>
              <a:t>Property Tax Plan for Equalization</a:t>
            </a:r>
          </a:p>
        </p:txBody>
      </p:sp>
      <p:sp>
        <p:nvSpPr>
          <p:cNvPr id="3" name="Content Placeholder 2"/>
          <p:cNvSpPr>
            <a:spLocks noGrp="1"/>
          </p:cNvSpPr>
          <p:nvPr>
            <p:ph idx="1"/>
          </p:nvPr>
        </p:nvSpPr>
        <p:spPr>
          <a:xfrm>
            <a:off x="228600" y="2667000"/>
            <a:ext cx="9552694" cy="4343400"/>
          </a:xfrm>
        </p:spPr>
        <p:txBody>
          <a:bodyPr>
            <a:normAutofit fontScale="85000" lnSpcReduction="20000"/>
          </a:bodyPr>
          <a:lstStyle/>
          <a:p>
            <a:pPr marL="0" lvl="0" indent="0">
              <a:buNone/>
            </a:pPr>
            <a:r>
              <a:rPr lang="en-US" sz="3800" b="1" dirty="0" smtClean="0"/>
              <a:t>-</a:t>
            </a:r>
            <a:r>
              <a:rPr lang="en-US" sz="3500" b="1" dirty="0"/>
              <a:t>Alabama Legislature passed House Bill 59 signed by Governor George C. Wallace on January 19, 1972. Act 160 created the statewide property reappraisal program.</a:t>
            </a:r>
          </a:p>
          <a:p>
            <a:pPr marL="0" lvl="0" indent="0">
              <a:buNone/>
            </a:pPr>
            <a:r>
              <a:rPr lang="en-US" sz="3200" b="1" i="1" dirty="0" smtClean="0"/>
              <a:t>				</a:t>
            </a:r>
            <a:r>
              <a:rPr lang="en-US" sz="3200" b="1" i="1" u="sng" dirty="0" smtClean="0"/>
              <a:t>Code </a:t>
            </a:r>
            <a:r>
              <a:rPr lang="en-US" sz="3200" b="1" i="1" u="sng" dirty="0"/>
              <a:t>of Alabama – 1975  (40-7-60)</a:t>
            </a:r>
          </a:p>
          <a:p>
            <a:pPr marL="0" indent="0" algn="just">
              <a:buNone/>
            </a:pPr>
            <a:endParaRPr lang="en-US" dirty="0" smtClean="0">
              <a:latin typeface="+mj-lt"/>
              <a:cs typeface="Tunga" pitchFamily="34" charset="0"/>
            </a:endParaRPr>
          </a:p>
          <a:p>
            <a:pPr marL="0" indent="0" algn="just">
              <a:buNone/>
            </a:pPr>
            <a:endParaRPr lang="en-US" dirty="0" smtClean="0">
              <a:latin typeface="+mj-lt"/>
              <a:cs typeface="Tunga" pitchFamily="34" charset="0"/>
            </a:endParaRPr>
          </a:p>
          <a:p>
            <a:pPr marL="0" lvl="0" indent="0" algn="just">
              <a:buNone/>
            </a:pPr>
            <a:r>
              <a:rPr lang="en-US" sz="3600" b="1" dirty="0" smtClean="0"/>
              <a:t>-</a:t>
            </a:r>
            <a:r>
              <a:rPr lang="en-US" sz="3500" b="1" dirty="0"/>
              <a:t>Fair and reasonable market value is the basis for valuation of properties for Ad Valorem taxation in the State of Alabama. 	</a:t>
            </a:r>
          </a:p>
          <a:p>
            <a:pPr marL="0" lvl="0" indent="0">
              <a:buNone/>
            </a:pPr>
            <a:r>
              <a:rPr lang="en-US" sz="3200" b="1" i="1" dirty="0"/>
              <a:t>				</a:t>
            </a:r>
            <a:r>
              <a:rPr lang="en-US" sz="3200" b="1" i="1" u="sng" dirty="0"/>
              <a:t>Code of Alabama – 1975  (</a:t>
            </a:r>
            <a:r>
              <a:rPr lang="en-US" sz="3200" b="1" i="1" u="sng" dirty="0" smtClean="0"/>
              <a:t>40-7-62)</a:t>
            </a:r>
            <a:endParaRPr lang="en-US" sz="3200" b="1" i="1" u="sng" dirty="0"/>
          </a:p>
          <a:p>
            <a:pPr lvl="1"/>
            <a:endParaRPr lang="en-US" sz="2700" b="1" dirty="0"/>
          </a:p>
          <a:p>
            <a:endParaRPr lang="en-US" dirty="0"/>
          </a:p>
        </p:txBody>
      </p:sp>
    </p:spTree>
    <p:extLst>
      <p:ext uri="{BB962C8B-B14F-4D97-AF65-F5344CB8AC3E}">
        <p14:creationId xmlns:p14="http://schemas.microsoft.com/office/powerpoint/2010/main" val="2698662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lnSpcReduction="10000"/>
          </a:bodyPr>
          <a:lstStyle/>
          <a:p>
            <a:pPr marL="0" indent="0" algn="ctr">
              <a:lnSpc>
                <a:spcPts val="2634"/>
              </a:lnSpc>
              <a:spcBef>
                <a:spcPts val="0"/>
              </a:spcBef>
              <a:buNone/>
            </a:pPr>
            <a:r>
              <a:rPr lang="en-US" sz="3200" b="1" dirty="0" smtClean="0">
                <a:solidFill>
                  <a:schemeClr val="accent1"/>
                </a:solidFill>
              </a:rPr>
              <a:t>SHALL NOT INCLUDE:</a:t>
            </a:r>
          </a:p>
          <a:p>
            <a:pPr marL="0" indent="0" algn="ctr">
              <a:lnSpc>
                <a:spcPts val="2634"/>
              </a:lnSpc>
              <a:spcBef>
                <a:spcPts val="0"/>
              </a:spcBef>
              <a:buNone/>
            </a:pPr>
            <a:endParaRPr lang="en-US" sz="3200" b="1" dirty="0" smtClean="0">
              <a:solidFill>
                <a:schemeClr val="accent1"/>
              </a:solidFill>
            </a:endParaRPr>
          </a:p>
          <a:p>
            <a:pPr marL="457200" indent="-457200">
              <a:buFont typeface="+mj-lt"/>
              <a:buAutoNum type="arabicPeriod"/>
            </a:pPr>
            <a:r>
              <a:rPr lang="en-US" sz="3000" b="1" dirty="0" smtClean="0"/>
              <a:t>Rent on satellite office space or prorated rents on courthouse space.</a:t>
            </a:r>
          </a:p>
          <a:p>
            <a:pPr marL="457200" indent="-457200">
              <a:buFont typeface="+mj-lt"/>
              <a:buAutoNum type="arabicPeriod"/>
            </a:pPr>
            <a:r>
              <a:rPr lang="en-US" sz="3000" b="1" dirty="0" smtClean="0"/>
              <a:t>Cost for repairs, maintenance, upkeep or insurance on office or building space and grounds.</a:t>
            </a:r>
          </a:p>
          <a:p>
            <a:pPr marL="457200" indent="-457200" algn="just">
              <a:buFont typeface="+mj-lt"/>
              <a:buAutoNum type="arabicPeriod"/>
            </a:pPr>
            <a:r>
              <a:rPr lang="en-US" sz="3000" b="1" dirty="0" smtClean="0"/>
              <a:t>Dues, fees or other charges for membership in organizations for any person not under the criteria specified in 1.a. (11). (IAAO and AAAO membership fees for employees certified under the Alabama Department of Revenue Education and Certification Program. </a:t>
            </a:r>
            <a:endParaRPr lang="en-US" sz="30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1089534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a:bodyPr>
          <a:lstStyle/>
          <a:p>
            <a:pPr marL="0" indent="0" algn="ctr">
              <a:lnSpc>
                <a:spcPts val="2634"/>
              </a:lnSpc>
              <a:spcBef>
                <a:spcPts val="0"/>
              </a:spcBef>
              <a:buNone/>
            </a:pPr>
            <a:r>
              <a:rPr lang="en-US" sz="3200" b="1" dirty="0" smtClean="0">
                <a:solidFill>
                  <a:schemeClr val="accent1"/>
                </a:solidFill>
              </a:rPr>
              <a:t>SHALL NOT INCLUDE:</a:t>
            </a:r>
          </a:p>
          <a:p>
            <a:pPr marL="0" indent="0" algn="ctr">
              <a:lnSpc>
                <a:spcPts val="2634"/>
              </a:lnSpc>
              <a:spcBef>
                <a:spcPts val="0"/>
              </a:spcBef>
              <a:buNone/>
            </a:pPr>
            <a:endParaRPr lang="en-US" sz="3200" b="1" dirty="0" smtClean="0">
              <a:solidFill>
                <a:schemeClr val="accent1"/>
              </a:solidFill>
            </a:endParaRPr>
          </a:p>
          <a:p>
            <a:pPr marL="457200" indent="-457200" algn="just">
              <a:buFont typeface="+mj-lt"/>
              <a:buAutoNum type="arabicPeriod" startAt="3"/>
            </a:pPr>
            <a:r>
              <a:rPr lang="en-US" sz="3000" b="1" dirty="0" smtClean="0"/>
              <a:t>(continued) Note: The certification must be current and the employee must be eligible for the annual Certification Incentive Award.) This includes but is not limited to, the Appraisal Institute, IAAO or AAAO. (The Property Tax Division Director will consider funding on a case-by-case basis, when individual membership in a local board of realtors is required as a condition of legitimately subscribing to a multiple listing service.)</a:t>
            </a:r>
          </a:p>
          <a:p>
            <a:pPr marL="457200" indent="-457200">
              <a:buFont typeface="+mj-lt"/>
              <a:buAutoNum type="arabicPeriod" startAt="3"/>
            </a:pPr>
            <a:endParaRPr lang="en-US" sz="2200" b="1" dirty="0" smtClean="0"/>
          </a:p>
          <a:p>
            <a:pPr marL="0" indent="0">
              <a:buNone/>
            </a:pPr>
            <a:endParaRPr lang="en-US" sz="2200" b="1" dirty="0" smtClean="0"/>
          </a:p>
          <a:p>
            <a:pPr marL="457200" indent="-457200">
              <a:buFont typeface="+mj-lt"/>
              <a:buAutoNum type="arabicPeriod"/>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3568631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a:bodyPr>
          <a:lstStyle/>
          <a:p>
            <a:pPr marL="0" indent="0" algn="ctr">
              <a:lnSpc>
                <a:spcPts val="2634"/>
              </a:lnSpc>
              <a:spcBef>
                <a:spcPts val="0"/>
              </a:spcBef>
              <a:buNone/>
            </a:pPr>
            <a:r>
              <a:rPr lang="en-US" sz="3200" b="1" dirty="0" smtClean="0">
                <a:solidFill>
                  <a:schemeClr val="accent1"/>
                </a:solidFill>
              </a:rPr>
              <a:t>SHALL NOT INCLUDE:</a:t>
            </a:r>
          </a:p>
          <a:p>
            <a:pPr marL="0" indent="0" algn="ctr">
              <a:lnSpc>
                <a:spcPts val="2634"/>
              </a:lnSpc>
              <a:spcBef>
                <a:spcPts val="0"/>
              </a:spcBef>
              <a:buNone/>
            </a:pPr>
            <a:endParaRPr lang="en-US" sz="3200" b="1" dirty="0" smtClean="0">
              <a:solidFill>
                <a:schemeClr val="accent1"/>
              </a:solidFill>
            </a:endParaRPr>
          </a:p>
          <a:p>
            <a:pPr marL="514350" indent="-514350">
              <a:buFont typeface="+mj-lt"/>
              <a:buAutoNum type="arabicPeriod" startAt="4"/>
            </a:pPr>
            <a:r>
              <a:rPr lang="en-US" sz="3000" b="1" dirty="0"/>
              <a:t>Application, license, and examination fees associated with licensing and/or certification with the Alabama real Estate Appraisers Board</a:t>
            </a:r>
            <a:r>
              <a:rPr lang="en-US" sz="3000" b="1" dirty="0" smtClean="0"/>
              <a:t>.</a:t>
            </a:r>
          </a:p>
          <a:p>
            <a:pPr marL="514350" indent="-514350">
              <a:buFont typeface="+mj-lt"/>
              <a:buAutoNum type="arabicPeriod" startAt="4"/>
            </a:pPr>
            <a:endParaRPr lang="en-US" sz="3000" b="1" dirty="0"/>
          </a:p>
          <a:p>
            <a:pPr marL="514350" indent="-514350">
              <a:buFont typeface="+mj-lt"/>
              <a:buAutoNum type="arabicPeriod" startAt="4"/>
            </a:pPr>
            <a:endParaRPr lang="en-US" sz="3000" b="1" dirty="0" smtClean="0"/>
          </a:p>
          <a:p>
            <a:pPr marL="514350" indent="-514350">
              <a:buFont typeface="+mj-lt"/>
              <a:buAutoNum type="arabicPeriod" startAt="4"/>
            </a:pPr>
            <a:endParaRPr lang="en-US" sz="3000" b="1" dirty="0"/>
          </a:p>
          <a:p>
            <a:pPr marL="0" indent="0">
              <a:buNone/>
            </a:pPr>
            <a:r>
              <a:rPr lang="en-US" sz="3000" b="1" dirty="0" smtClean="0"/>
              <a:t>		</a:t>
            </a:r>
            <a:r>
              <a:rPr lang="en-US" sz="3000" b="1" i="1" dirty="0" smtClean="0"/>
              <a:t>Property Tax Plan for Equalization </a:t>
            </a:r>
            <a:r>
              <a:rPr lang="en-US" sz="2100" b="1" i="1" dirty="0" smtClean="0"/>
              <a:t>(pg. F 1-9)</a:t>
            </a:r>
          </a:p>
          <a:p>
            <a:pPr marL="0" indent="0">
              <a:buNone/>
            </a:pPr>
            <a:r>
              <a:rPr lang="en-US" sz="3000" b="1" i="1" dirty="0"/>
              <a:t>	</a:t>
            </a:r>
            <a:r>
              <a:rPr lang="en-US" sz="3000" b="1" i="1" dirty="0" smtClean="0"/>
              <a:t>			</a:t>
            </a:r>
            <a:endParaRPr lang="en-US" sz="3000" b="1" i="1" dirty="0"/>
          </a:p>
          <a:p>
            <a:pPr marL="0" indent="0">
              <a:buNone/>
            </a:pPr>
            <a:endParaRPr lang="en-US" sz="2200" b="1" dirty="0" smtClean="0"/>
          </a:p>
          <a:p>
            <a:pPr marL="0" indent="0">
              <a:buNone/>
            </a:pPr>
            <a:endParaRPr lang="en-US" sz="2200" b="1" dirty="0" smtClean="0"/>
          </a:p>
          <a:p>
            <a:pPr marL="457200" indent="-457200">
              <a:buFont typeface="+mj-lt"/>
              <a:buAutoNum type="arabicPeriod"/>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20787524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lnSpcReduction="10000"/>
          </a:bodyPr>
          <a:lstStyle/>
          <a:p>
            <a:pPr marL="0" indent="0" algn="ctr">
              <a:lnSpc>
                <a:spcPts val="2634"/>
              </a:lnSpc>
              <a:spcBef>
                <a:spcPts val="0"/>
              </a:spcBef>
              <a:buNone/>
            </a:pPr>
            <a:endParaRPr lang="en-US" sz="3200" b="1" dirty="0" smtClean="0">
              <a:solidFill>
                <a:schemeClr val="accent1"/>
              </a:solidFill>
            </a:endParaRPr>
          </a:p>
          <a:p>
            <a:pPr>
              <a:buFont typeface="Wingdings" pitchFamily="2" charset="2"/>
              <a:buChar char="§"/>
            </a:pPr>
            <a:r>
              <a:rPr lang="en-US" sz="3000" b="1" dirty="0" smtClean="0"/>
              <a:t>Must be submitted by June 20</a:t>
            </a:r>
            <a:r>
              <a:rPr lang="en-US" sz="3000" b="1" baseline="30000" dirty="0" smtClean="0"/>
              <a:t>th</a:t>
            </a:r>
            <a:r>
              <a:rPr lang="en-US" sz="3000" b="1" dirty="0" smtClean="0"/>
              <a:t> to the Director of Property Tax Division. </a:t>
            </a:r>
            <a:r>
              <a:rPr lang="en-US" sz="2100" b="1" dirty="0" smtClean="0"/>
              <a:t>(They review &amp; return.)</a:t>
            </a:r>
          </a:p>
          <a:p>
            <a:pPr>
              <a:buFont typeface="Wingdings" pitchFamily="2" charset="2"/>
              <a:buChar char="§"/>
            </a:pPr>
            <a:r>
              <a:rPr lang="en-US" sz="3000" b="1" dirty="0" smtClean="0"/>
              <a:t>County Commission approves and submits on/or before Oct. 1 to the Property Tax Division.</a:t>
            </a:r>
          </a:p>
          <a:p>
            <a:pPr algn="just">
              <a:buFont typeface="Wingdings" pitchFamily="2" charset="2"/>
              <a:buChar char="§"/>
            </a:pPr>
            <a:r>
              <a:rPr lang="en-US" sz="3000" b="1" dirty="0" smtClean="0"/>
              <a:t>The county Tax Collector/Revenue Commissioner will be given a pro rata breakdown of each agency’s share of the Appraisal &amp; Mapping budget along with authorization to withhold the monies from collections. </a:t>
            </a:r>
            <a:r>
              <a:rPr lang="en-US" sz="3000" b="1" dirty="0"/>
              <a:t>The Tax Collector/Revenue Commissioner will remit the withheld monies to the County Commission.</a:t>
            </a:r>
          </a:p>
          <a:p>
            <a:pPr marL="0" indent="0">
              <a:buNone/>
            </a:pPr>
            <a:endParaRPr lang="en-US" sz="3000" b="1" i="1" dirty="0"/>
          </a:p>
          <a:p>
            <a:pPr marL="0" indent="0">
              <a:buNone/>
            </a:pPr>
            <a:endParaRPr lang="en-US" sz="2200" b="1" dirty="0" smtClean="0"/>
          </a:p>
          <a:p>
            <a:pPr marL="0" indent="0">
              <a:buNone/>
            </a:pPr>
            <a:endParaRPr lang="en-US" sz="2200" b="1" dirty="0" smtClean="0"/>
          </a:p>
          <a:p>
            <a:pPr marL="457200" indent="-457200">
              <a:buFont typeface="+mj-lt"/>
              <a:buAutoNum type="arabicPeriod"/>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Submission of Budget</a:t>
            </a:r>
            <a:endParaRPr lang="en-US" sz="3300" b="1" dirty="0"/>
          </a:p>
        </p:txBody>
      </p:sp>
    </p:spTree>
    <p:extLst>
      <p:ext uri="{BB962C8B-B14F-4D97-AF65-F5344CB8AC3E}">
        <p14:creationId xmlns:p14="http://schemas.microsoft.com/office/powerpoint/2010/main" val="38934543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9600" y="2514600"/>
            <a:ext cx="5029200" cy="1169551"/>
          </a:xfrm>
          <a:prstGeom prst="rect">
            <a:avLst/>
          </a:prstGeom>
        </p:spPr>
        <p:txBody>
          <a:bodyPr>
            <a:spAutoFit/>
          </a:bodyPr>
          <a:lstStyle/>
          <a:p>
            <a:pPr algn="ctr"/>
            <a:r>
              <a:rPr lang="en-US" sz="3500" b="1" dirty="0">
                <a:solidFill>
                  <a:srgbClr val="895D1D"/>
                </a:solidFill>
                <a:ea typeface="+mj-ea"/>
                <a:cs typeface="+mj-cs"/>
              </a:rPr>
              <a:t>Shelby County </a:t>
            </a:r>
            <a:br>
              <a:rPr lang="en-US" sz="3500" b="1" dirty="0">
                <a:solidFill>
                  <a:srgbClr val="895D1D"/>
                </a:solidFill>
                <a:ea typeface="+mj-ea"/>
                <a:cs typeface="+mj-cs"/>
              </a:rPr>
            </a:br>
            <a:r>
              <a:rPr lang="en-US" sz="3500" b="1" dirty="0">
                <a:solidFill>
                  <a:srgbClr val="895D1D"/>
                </a:solidFill>
                <a:ea typeface="+mj-ea"/>
                <a:cs typeface="+mj-cs"/>
              </a:rPr>
              <a:t>2014 </a:t>
            </a:r>
            <a:r>
              <a:rPr lang="en-US" sz="3500" b="1" dirty="0" smtClean="0">
                <a:solidFill>
                  <a:srgbClr val="895D1D"/>
                </a:solidFill>
                <a:ea typeface="+mj-ea"/>
                <a:cs typeface="+mj-cs"/>
              </a:rPr>
              <a:t>Budget</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99474"/>
            <a:ext cx="3048000" cy="751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1254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9600" y="2514600"/>
            <a:ext cx="5029200" cy="1169551"/>
          </a:xfrm>
          <a:prstGeom prst="rect">
            <a:avLst/>
          </a:prstGeom>
        </p:spPr>
        <p:txBody>
          <a:bodyPr>
            <a:spAutoFit/>
          </a:bodyPr>
          <a:lstStyle/>
          <a:p>
            <a:pPr algn="ctr"/>
            <a:r>
              <a:rPr lang="en-US" sz="3500" b="1" dirty="0" smtClean="0">
                <a:solidFill>
                  <a:srgbClr val="895D1D"/>
                </a:solidFill>
                <a:ea typeface="+mj-ea"/>
                <a:cs typeface="+mj-cs"/>
              </a:rPr>
              <a:t>Lee </a:t>
            </a:r>
            <a:r>
              <a:rPr lang="en-US" sz="3500" b="1" dirty="0">
                <a:solidFill>
                  <a:srgbClr val="895D1D"/>
                </a:solidFill>
                <a:ea typeface="+mj-ea"/>
                <a:cs typeface="+mj-cs"/>
              </a:rPr>
              <a:t>County </a:t>
            </a:r>
            <a:br>
              <a:rPr lang="en-US" sz="3500" b="1" dirty="0">
                <a:solidFill>
                  <a:srgbClr val="895D1D"/>
                </a:solidFill>
                <a:ea typeface="+mj-ea"/>
                <a:cs typeface="+mj-cs"/>
              </a:rPr>
            </a:br>
            <a:r>
              <a:rPr lang="en-US" sz="3500" b="1" dirty="0">
                <a:solidFill>
                  <a:srgbClr val="895D1D"/>
                </a:solidFill>
                <a:ea typeface="+mj-ea"/>
                <a:cs typeface="+mj-cs"/>
              </a:rPr>
              <a:t>2014 </a:t>
            </a:r>
            <a:r>
              <a:rPr lang="en-US" sz="3500" b="1" dirty="0" smtClean="0">
                <a:solidFill>
                  <a:srgbClr val="895D1D"/>
                </a:solidFill>
                <a:ea typeface="+mj-ea"/>
                <a:cs typeface="+mj-cs"/>
              </a:rPr>
              <a:t>Budget</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13632"/>
            <a:ext cx="2895600" cy="741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8833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9600" y="2514600"/>
            <a:ext cx="5029200" cy="1169551"/>
          </a:xfrm>
          <a:prstGeom prst="rect">
            <a:avLst/>
          </a:prstGeom>
        </p:spPr>
        <p:txBody>
          <a:bodyPr>
            <a:spAutoFit/>
          </a:bodyPr>
          <a:lstStyle/>
          <a:p>
            <a:pPr algn="ctr"/>
            <a:r>
              <a:rPr lang="en-US" sz="3500" b="1" dirty="0" smtClean="0">
                <a:solidFill>
                  <a:srgbClr val="895D1D"/>
                </a:solidFill>
                <a:ea typeface="+mj-ea"/>
                <a:cs typeface="+mj-cs"/>
              </a:rPr>
              <a:t>Sumter </a:t>
            </a:r>
            <a:r>
              <a:rPr lang="en-US" sz="3500" b="1" dirty="0">
                <a:solidFill>
                  <a:srgbClr val="895D1D"/>
                </a:solidFill>
                <a:ea typeface="+mj-ea"/>
                <a:cs typeface="+mj-cs"/>
              </a:rPr>
              <a:t>County </a:t>
            </a:r>
            <a:br>
              <a:rPr lang="en-US" sz="3500" b="1" dirty="0">
                <a:solidFill>
                  <a:srgbClr val="895D1D"/>
                </a:solidFill>
                <a:ea typeface="+mj-ea"/>
                <a:cs typeface="+mj-cs"/>
              </a:rPr>
            </a:br>
            <a:r>
              <a:rPr lang="en-US" sz="3500" b="1" dirty="0">
                <a:solidFill>
                  <a:srgbClr val="895D1D"/>
                </a:solidFill>
                <a:ea typeface="+mj-ea"/>
                <a:cs typeface="+mj-cs"/>
              </a:rPr>
              <a:t>2014 </a:t>
            </a:r>
            <a:r>
              <a:rPr lang="en-US" sz="3500" b="1" dirty="0" smtClean="0">
                <a:solidFill>
                  <a:srgbClr val="895D1D"/>
                </a:solidFill>
                <a:ea typeface="+mj-ea"/>
                <a:cs typeface="+mj-cs"/>
              </a:rPr>
              <a:t>Budget</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457200"/>
            <a:ext cx="3011197" cy="6573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4652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a:bodyPr>
          <a:lstStyle/>
          <a:p>
            <a:pPr marL="0" indent="0" algn="ctr">
              <a:lnSpc>
                <a:spcPts val="2634"/>
              </a:lnSpc>
              <a:spcBef>
                <a:spcPts val="0"/>
              </a:spcBef>
              <a:buNone/>
            </a:pPr>
            <a:endParaRPr lang="en-US" sz="3200" b="1" dirty="0" smtClean="0">
              <a:solidFill>
                <a:schemeClr val="accent1"/>
              </a:solidFill>
            </a:endParaRPr>
          </a:p>
          <a:p>
            <a:pPr algn="just">
              <a:buFont typeface="Wingdings" pitchFamily="2" charset="2"/>
              <a:buChar char="§"/>
            </a:pPr>
            <a:r>
              <a:rPr lang="en-US" sz="3000" b="1" dirty="0" smtClean="0"/>
              <a:t>All data processing directly associated with computerization of the appraisal and mapping may be charged to the Appraisal Budget; subject to the Department of Revenue’s approval.</a:t>
            </a:r>
            <a:endParaRPr lang="en-US" sz="2100" b="1" dirty="0" smtClean="0"/>
          </a:p>
          <a:p>
            <a:pPr marL="0" indent="0" algn="just">
              <a:buNone/>
            </a:pPr>
            <a:r>
              <a:rPr lang="en-US" sz="3000" b="1" dirty="0" smtClean="0"/>
              <a:t>	</a:t>
            </a:r>
            <a:r>
              <a:rPr lang="en-US" sz="3000" b="1" i="1" dirty="0"/>
              <a:t>	</a:t>
            </a:r>
            <a:r>
              <a:rPr lang="en-US" sz="3000" b="1" i="1" dirty="0" smtClean="0"/>
              <a:t>			</a:t>
            </a:r>
            <a:endParaRPr lang="en-US" sz="3000" b="1" i="1" dirty="0"/>
          </a:p>
          <a:p>
            <a:pPr marL="0" indent="0">
              <a:buNone/>
            </a:pPr>
            <a:endParaRPr lang="en-US" sz="2200" b="1" dirty="0" smtClean="0"/>
          </a:p>
          <a:p>
            <a:pPr marL="0" indent="0">
              <a:buNone/>
            </a:pPr>
            <a:endParaRPr lang="en-US" sz="2200" b="1" dirty="0" smtClean="0"/>
          </a:p>
          <a:p>
            <a:pPr marL="457200" indent="-457200">
              <a:buFont typeface="+mj-lt"/>
              <a:buAutoNum type="arabicPeriod"/>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Data Processing</a:t>
            </a:r>
            <a:endParaRPr lang="en-US" sz="3300" b="1" dirty="0"/>
          </a:p>
        </p:txBody>
      </p:sp>
    </p:spTree>
    <p:extLst>
      <p:ext uri="{BB962C8B-B14F-4D97-AF65-F5344CB8AC3E}">
        <p14:creationId xmlns:p14="http://schemas.microsoft.com/office/powerpoint/2010/main" val="14867863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a:bodyPr>
          <a:lstStyle/>
          <a:p>
            <a:pPr marL="0" indent="0" algn="ctr">
              <a:lnSpc>
                <a:spcPts val="2634"/>
              </a:lnSpc>
              <a:spcBef>
                <a:spcPts val="0"/>
              </a:spcBef>
              <a:buNone/>
            </a:pPr>
            <a:endParaRPr lang="en-US" sz="3200" b="1" dirty="0" smtClean="0">
              <a:solidFill>
                <a:schemeClr val="accent1"/>
              </a:solidFill>
            </a:endParaRPr>
          </a:p>
          <a:p>
            <a:pPr algn="just">
              <a:buFont typeface="Wingdings" pitchFamily="2" charset="2"/>
              <a:buChar char="§"/>
            </a:pPr>
            <a:r>
              <a:rPr lang="en-US" sz="3000" b="1" dirty="0" smtClean="0"/>
              <a:t>The cost of any program for the equalization of ad valorem taxes shall be prorated by each county governing body to each agency therein on the basis of the proportion of the money's received by each agency in the county to the total amount received by all agencies of such county.</a:t>
            </a:r>
            <a:endParaRPr lang="en-US" sz="2100" b="1" dirty="0" smtClean="0"/>
          </a:p>
          <a:p>
            <a:pPr marL="0" indent="0" algn="just">
              <a:buNone/>
            </a:pPr>
            <a:r>
              <a:rPr lang="en-US" sz="3000" b="1" dirty="0" smtClean="0"/>
              <a:t>	</a:t>
            </a:r>
            <a:r>
              <a:rPr lang="en-US" sz="3000" b="1" i="1" dirty="0"/>
              <a:t>	</a:t>
            </a:r>
            <a:r>
              <a:rPr lang="en-US" sz="3000" b="1" i="1" dirty="0" smtClean="0"/>
              <a:t>			</a:t>
            </a:r>
            <a:endParaRPr lang="en-US" sz="3000" b="1" i="1" dirty="0"/>
          </a:p>
          <a:p>
            <a:pPr marL="0" indent="0">
              <a:buNone/>
            </a:pPr>
            <a:endParaRPr lang="en-US" sz="2200" b="1" dirty="0" smtClean="0"/>
          </a:p>
          <a:p>
            <a:pPr marL="0" indent="0">
              <a:buNone/>
            </a:pPr>
            <a:endParaRPr lang="en-US" sz="2200" b="1" dirty="0" smtClean="0"/>
          </a:p>
          <a:p>
            <a:pPr marL="1629998" lvl="4" indent="0">
              <a:buNone/>
            </a:pPr>
            <a:r>
              <a:rPr lang="en-US" sz="2100" b="1" i="1" dirty="0" smtClean="0"/>
              <a:t>			</a:t>
            </a:r>
            <a:r>
              <a:rPr lang="en-US" sz="2500" b="1" i="1" u="sng" dirty="0" smtClean="0"/>
              <a:t>Code </a:t>
            </a:r>
            <a:r>
              <a:rPr lang="en-US" sz="2500" b="1" i="1" u="sng" dirty="0"/>
              <a:t>of Alabama – 1975  (</a:t>
            </a:r>
            <a:r>
              <a:rPr lang="en-US" sz="2500" b="1" i="1" u="sng" dirty="0" smtClean="0"/>
              <a:t>40-7-68)</a:t>
            </a:r>
            <a:endParaRPr lang="en-US" sz="2500" b="1" i="1" u="sng" dirty="0"/>
          </a:p>
          <a:p>
            <a:pPr marL="1629998" lvl="4" indent="0">
              <a:buNone/>
            </a:pPr>
            <a:endParaRPr lang="en-US" sz="1300" b="1" dirty="0"/>
          </a:p>
        </p:txBody>
      </p:sp>
      <p:sp>
        <p:nvSpPr>
          <p:cNvPr id="2" name="Title 1"/>
          <p:cNvSpPr>
            <a:spLocks noGrp="1"/>
          </p:cNvSpPr>
          <p:nvPr>
            <p:ph type="title"/>
          </p:nvPr>
        </p:nvSpPr>
        <p:spPr>
          <a:xfrm>
            <a:off x="76200" y="646177"/>
            <a:ext cx="9906000" cy="1069119"/>
          </a:xfrm>
        </p:spPr>
        <p:txBody>
          <a:bodyPr>
            <a:normAutofit/>
          </a:bodyPr>
          <a:lstStyle/>
          <a:p>
            <a:pPr algn="ctr"/>
            <a:r>
              <a:rPr lang="en-US" sz="4900" b="1" dirty="0" smtClean="0"/>
              <a:t>Equalization of Ad Valorem; costs</a:t>
            </a:r>
            <a:endParaRPr lang="en-US" sz="4900" b="1" dirty="0"/>
          </a:p>
        </p:txBody>
      </p:sp>
    </p:spTree>
    <p:extLst>
      <p:ext uri="{BB962C8B-B14F-4D97-AF65-F5344CB8AC3E}">
        <p14:creationId xmlns:p14="http://schemas.microsoft.com/office/powerpoint/2010/main" val="54197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265" y="646177"/>
            <a:ext cx="9217630" cy="1194817"/>
          </a:xfrm>
        </p:spPr>
        <p:txBody>
          <a:bodyPr/>
          <a:lstStyle/>
          <a:p>
            <a:pPr lvl="0"/>
            <a:r>
              <a:rPr lang="en-US" sz="5500" b="1" i="1" dirty="0"/>
              <a:t>Introduction</a:t>
            </a:r>
            <a:endParaRPr lang="en-US" sz="5500" b="1" dirty="0"/>
          </a:p>
        </p:txBody>
      </p:sp>
      <p:sp>
        <p:nvSpPr>
          <p:cNvPr id="3" name="Content Placeholder 2"/>
          <p:cNvSpPr>
            <a:spLocks noGrp="1"/>
          </p:cNvSpPr>
          <p:nvPr>
            <p:ph idx="1"/>
          </p:nvPr>
        </p:nvSpPr>
        <p:spPr>
          <a:xfrm>
            <a:off x="228601" y="2177948"/>
            <a:ext cx="9552694" cy="4163865"/>
          </a:xfrm>
        </p:spPr>
        <p:txBody>
          <a:bodyPr>
            <a:normAutofit/>
          </a:bodyPr>
          <a:lstStyle/>
          <a:p>
            <a:r>
              <a:rPr lang="en-US" sz="3200" b="1" u="sng" dirty="0"/>
              <a:t>Mass Appraisal</a:t>
            </a:r>
          </a:p>
          <a:p>
            <a:pPr marL="0" indent="0" algn="just">
              <a:buNone/>
            </a:pPr>
            <a:endParaRPr lang="en-US" dirty="0" smtClean="0">
              <a:latin typeface="+mj-lt"/>
              <a:cs typeface="Tunga" pitchFamily="34" charset="0"/>
            </a:endParaRPr>
          </a:p>
          <a:p>
            <a:pPr marL="0" indent="0" algn="just">
              <a:buNone/>
            </a:pPr>
            <a:r>
              <a:rPr lang="en-US" sz="3000" b="1" dirty="0" smtClean="0">
                <a:latin typeface="+mj-lt"/>
                <a:cs typeface="Tunga" pitchFamily="34" charset="0"/>
              </a:rPr>
              <a:t>Is defined by the International Association of Assessing Officers in </a:t>
            </a:r>
            <a:r>
              <a:rPr lang="en-US" sz="3000" b="1" u="sng" dirty="0" smtClean="0">
                <a:latin typeface="+mj-lt"/>
                <a:cs typeface="Tunga" pitchFamily="34" charset="0"/>
              </a:rPr>
              <a:t>Property Appraisal and Assessment Administration </a:t>
            </a:r>
            <a:r>
              <a:rPr lang="en-US" sz="3000" b="1" dirty="0" smtClean="0">
                <a:latin typeface="+mj-lt"/>
                <a:cs typeface="Tunga" pitchFamily="34" charset="0"/>
              </a:rPr>
              <a:t>as the process of valuing a group of properties as of a given date, using standard methods, and allowing for statistical testing.</a:t>
            </a:r>
            <a:endParaRPr lang="en-US" sz="3000" b="1" dirty="0">
              <a:latin typeface="+mj-lt"/>
            </a:endParaRPr>
          </a:p>
          <a:p>
            <a:pPr lvl="1"/>
            <a:endParaRPr lang="en-US" sz="2700" b="1" dirty="0"/>
          </a:p>
          <a:p>
            <a:endParaRPr lang="en-US" dirty="0"/>
          </a:p>
        </p:txBody>
      </p:sp>
    </p:spTree>
    <p:extLst>
      <p:ext uri="{BB962C8B-B14F-4D97-AF65-F5344CB8AC3E}">
        <p14:creationId xmlns:p14="http://schemas.microsoft.com/office/powerpoint/2010/main" val="2310654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265" y="646177"/>
            <a:ext cx="9217630" cy="1194817"/>
          </a:xfrm>
        </p:spPr>
        <p:txBody>
          <a:bodyPr/>
          <a:lstStyle/>
          <a:p>
            <a:pPr lvl="0"/>
            <a:r>
              <a:rPr lang="en-US" sz="5500" b="1" i="1" dirty="0"/>
              <a:t>Funding</a:t>
            </a:r>
            <a:endParaRPr lang="en-US" sz="5500" b="1" dirty="0"/>
          </a:p>
        </p:txBody>
      </p:sp>
      <p:sp>
        <p:nvSpPr>
          <p:cNvPr id="3" name="Content Placeholder 2"/>
          <p:cNvSpPr>
            <a:spLocks noGrp="1"/>
          </p:cNvSpPr>
          <p:nvPr>
            <p:ph idx="1"/>
          </p:nvPr>
        </p:nvSpPr>
        <p:spPr>
          <a:xfrm>
            <a:off x="253226" y="2177948"/>
            <a:ext cx="9647467" cy="5231522"/>
          </a:xfrm>
        </p:spPr>
        <p:txBody>
          <a:bodyPr>
            <a:normAutofit fontScale="92500"/>
          </a:bodyPr>
          <a:lstStyle/>
          <a:p>
            <a:pPr lvl="0"/>
            <a:endParaRPr lang="en-US" sz="2900" b="1" i="1" u="sng" dirty="0"/>
          </a:p>
          <a:p>
            <a:pPr lvl="0"/>
            <a:r>
              <a:rPr lang="en-US" sz="3200" b="1" i="1" u="sng" dirty="0"/>
              <a:t>Code of Alabama – 1975  (40-7-68)</a:t>
            </a:r>
          </a:p>
          <a:p>
            <a:pPr marL="0" indent="0">
              <a:buNone/>
            </a:pPr>
            <a:r>
              <a:rPr lang="en-US" sz="3000" b="1" dirty="0" smtClean="0"/>
              <a:t>Created a method of funding the equalization program by requiring the cost be prorated by the governing body to each agency based on the proportion of money received by each agency in the county.</a:t>
            </a:r>
            <a:endParaRPr lang="en-US" sz="3000" b="1" dirty="0">
              <a:solidFill>
                <a:srgbClr val="FF0000"/>
              </a:solidFill>
            </a:endParaRPr>
          </a:p>
          <a:p>
            <a:pPr marL="0" indent="0">
              <a:buNone/>
            </a:pPr>
            <a:r>
              <a:rPr lang="en-US" b="1" i="1" dirty="0" smtClean="0"/>
              <a:t>				(</a:t>
            </a:r>
            <a:r>
              <a:rPr lang="en-US" b="1" i="1" dirty="0"/>
              <a:t>Acts </a:t>
            </a:r>
            <a:r>
              <a:rPr lang="en-US" b="1" i="1" dirty="0" smtClean="0"/>
              <a:t>1971, </a:t>
            </a:r>
            <a:r>
              <a:rPr lang="en-US" b="1" i="1" dirty="0"/>
              <a:t>No. </a:t>
            </a:r>
            <a:r>
              <a:rPr lang="en-US" b="1" i="1" dirty="0" smtClean="0"/>
              <a:t>160, </a:t>
            </a:r>
            <a:r>
              <a:rPr lang="en-US" b="1" i="1" dirty="0"/>
              <a:t>p. </a:t>
            </a:r>
            <a:r>
              <a:rPr lang="en-US" b="1" i="1" dirty="0" smtClean="0"/>
              <a:t>4404, §2)</a:t>
            </a:r>
            <a:endParaRPr lang="en-US" b="1" dirty="0"/>
          </a:p>
          <a:p>
            <a:pPr marL="458437" lvl="1" indent="0">
              <a:buNone/>
            </a:pPr>
            <a:endParaRPr lang="en-US" sz="2700" b="1" dirty="0"/>
          </a:p>
          <a:p>
            <a:pPr marL="458437" lvl="1" indent="0">
              <a:buNone/>
            </a:pPr>
            <a:r>
              <a:rPr lang="en-US" sz="3000" b="1" dirty="0">
                <a:solidFill>
                  <a:srgbClr val="0070C0"/>
                </a:solidFill>
              </a:rPr>
              <a:t>Appraisal and Mapping Budgets allow the Tax Official to accomplish Annual Ad Valorem Equalization.</a:t>
            </a:r>
          </a:p>
          <a:p>
            <a:endParaRPr lang="en-US" dirty="0"/>
          </a:p>
        </p:txBody>
      </p:sp>
    </p:spTree>
    <p:extLst>
      <p:ext uri="{BB962C8B-B14F-4D97-AF65-F5344CB8AC3E}">
        <p14:creationId xmlns:p14="http://schemas.microsoft.com/office/powerpoint/2010/main" val="157848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1"/>
            <a:ext cx="9790746" cy="5334000"/>
          </a:xfrm>
        </p:spPr>
        <p:txBody>
          <a:bodyPr>
            <a:normAutofit fontScale="85000" lnSpcReduction="20000"/>
          </a:bodyPr>
          <a:lstStyle/>
          <a:p>
            <a:pPr marL="0" indent="0" algn="ctr">
              <a:lnSpc>
                <a:spcPts val="2634"/>
              </a:lnSpc>
              <a:spcBef>
                <a:spcPts val="0"/>
              </a:spcBef>
              <a:buNone/>
            </a:pPr>
            <a:r>
              <a:rPr lang="en-US" sz="4100" b="1" dirty="0" smtClean="0">
                <a:solidFill>
                  <a:schemeClr val="accent1"/>
                </a:solidFill>
              </a:rPr>
              <a:t>Revenue Sources</a:t>
            </a:r>
          </a:p>
          <a:p>
            <a:pPr marL="0" indent="0" algn="ctr">
              <a:lnSpc>
                <a:spcPts val="2634"/>
              </a:lnSpc>
              <a:spcBef>
                <a:spcPts val="0"/>
              </a:spcBef>
              <a:buNone/>
            </a:pPr>
            <a:endParaRPr lang="en-US" sz="3200" b="1" dirty="0" smtClean="0"/>
          </a:p>
          <a:p>
            <a:pPr>
              <a:lnSpc>
                <a:spcPts val="2634"/>
              </a:lnSpc>
              <a:spcBef>
                <a:spcPts val="0"/>
              </a:spcBef>
              <a:buFont typeface="Wingdings" pitchFamily="2" charset="2"/>
              <a:buChar char="§"/>
            </a:pPr>
            <a:r>
              <a:rPr lang="en-US" sz="3200" b="1" dirty="0" smtClean="0"/>
              <a:t>Real &amp; Business Personal Property Tax</a:t>
            </a:r>
            <a:endParaRPr lang="en-US" sz="3200" b="1" dirty="0"/>
          </a:p>
          <a:p>
            <a:pPr>
              <a:buFont typeface="Wingdings" pitchFamily="2" charset="2"/>
              <a:buChar char="§"/>
            </a:pPr>
            <a:r>
              <a:rPr lang="en-US" sz="3200" b="1" dirty="0" smtClean="0"/>
              <a:t>Motor Vehicle Tax</a:t>
            </a:r>
            <a:endParaRPr lang="en-US" sz="3200" b="1" dirty="0"/>
          </a:p>
          <a:p>
            <a:pPr>
              <a:buFont typeface="Wingdings" pitchFamily="2" charset="2"/>
              <a:buChar char="§"/>
            </a:pPr>
            <a:r>
              <a:rPr lang="en-US" sz="3200" b="1" dirty="0" smtClean="0"/>
              <a:t>Appraisal (Budget)</a:t>
            </a:r>
            <a:endParaRPr lang="en-US" sz="3200" b="1" dirty="0"/>
          </a:p>
          <a:p>
            <a:pPr>
              <a:buFont typeface="Wingdings" pitchFamily="2" charset="2"/>
              <a:buChar char="§"/>
            </a:pPr>
            <a:r>
              <a:rPr lang="en-US" sz="3200" b="1" dirty="0" smtClean="0"/>
              <a:t>Sales / Use Tax</a:t>
            </a:r>
          </a:p>
          <a:p>
            <a:pPr>
              <a:buFont typeface="Wingdings" pitchFamily="2" charset="2"/>
              <a:buChar char="§"/>
            </a:pPr>
            <a:r>
              <a:rPr lang="en-US" sz="3200" b="1" dirty="0" smtClean="0"/>
              <a:t>Mortgage / Deed Recordings</a:t>
            </a:r>
          </a:p>
          <a:p>
            <a:pPr>
              <a:buFont typeface="Wingdings" pitchFamily="2" charset="2"/>
              <a:buChar char="§"/>
            </a:pPr>
            <a:r>
              <a:rPr lang="en-US" sz="3200" b="1" dirty="0" smtClean="0"/>
              <a:t>County Building / Space Rentals</a:t>
            </a:r>
          </a:p>
          <a:p>
            <a:pPr>
              <a:buFont typeface="Wingdings" pitchFamily="2" charset="2"/>
              <a:buChar char="§"/>
            </a:pPr>
            <a:r>
              <a:rPr lang="en-US" sz="3200" b="1" dirty="0" smtClean="0"/>
              <a:t>Building Permits</a:t>
            </a:r>
          </a:p>
          <a:p>
            <a:pPr>
              <a:buFont typeface="Wingdings" pitchFamily="2" charset="2"/>
              <a:buChar char="§"/>
            </a:pPr>
            <a:r>
              <a:rPr lang="en-US" sz="3200" b="1" dirty="0" smtClean="0"/>
              <a:t>Probate Fees</a:t>
            </a:r>
          </a:p>
          <a:p>
            <a:pPr>
              <a:buFont typeface="Wingdings" pitchFamily="2" charset="2"/>
              <a:buChar char="§"/>
            </a:pPr>
            <a:r>
              <a:rPr lang="en-US" sz="3200" b="1" dirty="0" smtClean="0"/>
              <a:t>Property Tax Fees (Assessor &amp; Collector)</a:t>
            </a:r>
          </a:p>
          <a:p>
            <a:pPr>
              <a:buFont typeface="Wingdings" pitchFamily="2" charset="2"/>
              <a:buChar char="§"/>
            </a:pPr>
            <a:r>
              <a:rPr lang="en-US" sz="3200" b="1" dirty="0" smtClean="0"/>
              <a:t>Interest Earned</a:t>
            </a:r>
          </a:p>
          <a:p>
            <a:pPr>
              <a:buFont typeface="Wingdings" pitchFamily="2" charset="2"/>
              <a:buChar char="§"/>
            </a:pPr>
            <a:r>
              <a:rPr lang="en-US" sz="3200" b="1" dirty="0" smtClean="0"/>
              <a:t>Other</a:t>
            </a:r>
          </a:p>
          <a:p>
            <a:pPr>
              <a:buFont typeface="Wingdings" pitchFamily="2" charset="2"/>
              <a:buChar char="q"/>
            </a:pPr>
            <a:endParaRPr lang="en-US" sz="2200" b="1" dirty="0" smtClean="0"/>
          </a:p>
          <a:p>
            <a:pPr>
              <a:buFont typeface="Wingdings" pitchFamily="2" charset="2"/>
              <a:buChar char="q"/>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62000" y="381000"/>
            <a:ext cx="8531889" cy="1069119"/>
          </a:xfrm>
        </p:spPr>
        <p:txBody>
          <a:bodyPr>
            <a:normAutofit/>
          </a:bodyPr>
          <a:lstStyle/>
          <a:p>
            <a:pPr algn="ctr"/>
            <a:r>
              <a:rPr lang="en-US" sz="5500" b="1" dirty="0" smtClean="0"/>
              <a:t>Budgeting</a:t>
            </a:r>
            <a:endParaRPr lang="en-US" sz="5500" b="1" dirty="0"/>
          </a:p>
        </p:txBody>
      </p:sp>
    </p:spTree>
    <p:extLst>
      <p:ext uri="{BB962C8B-B14F-4D97-AF65-F5344CB8AC3E}">
        <p14:creationId xmlns:p14="http://schemas.microsoft.com/office/powerpoint/2010/main" val="1318753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2514600"/>
            <a:ext cx="5334000" cy="2062103"/>
          </a:xfrm>
          <a:prstGeom prst="rect">
            <a:avLst/>
          </a:prstGeom>
        </p:spPr>
        <p:txBody>
          <a:bodyPr wrap="square">
            <a:spAutoFit/>
          </a:bodyPr>
          <a:lstStyle/>
          <a:p>
            <a:r>
              <a:rPr lang="en-US" sz="3200" b="1" dirty="0">
                <a:solidFill>
                  <a:srgbClr val="895D1D"/>
                </a:solidFill>
                <a:ea typeface="+mj-ea"/>
                <a:cs typeface="+mj-cs"/>
              </a:rPr>
              <a:t>Shelby County </a:t>
            </a:r>
            <a:br>
              <a:rPr lang="en-US" sz="3200" b="1" dirty="0">
                <a:solidFill>
                  <a:srgbClr val="895D1D"/>
                </a:solidFill>
                <a:ea typeface="+mj-ea"/>
                <a:cs typeface="+mj-cs"/>
              </a:rPr>
            </a:br>
            <a:r>
              <a:rPr lang="en-US" sz="3200" b="1" dirty="0" smtClean="0">
                <a:solidFill>
                  <a:srgbClr val="895D1D"/>
                </a:solidFill>
                <a:ea typeface="+mj-ea"/>
                <a:cs typeface="+mj-cs"/>
              </a:rPr>
              <a:t>6 Month Financial Review- General Fund Revenues For Fiscal Year 2015</a:t>
            </a:r>
            <a:endParaRPr lang="en-US" sz="32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1143000"/>
            <a:ext cx="44196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6917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0"/>
            <a:ext cx="9790746" cy="5181600"/>
          </a:xfrm>
        </p:spPr>
        <p:txBody>
          <a:bodyPr>
            <a:normAutofit fontScale="92500"/>
          </a:bodyPr>
          <a:lstStyle/>
          <a:p>
            <a:pPr marL="0" indent="0" algn="ctr">
              <a:lnSpc>
                <a:spcPts val="2634"/>
              </a:lnSpc>
              <a:spcBef>
                <a:spcPts val="0"/>
              </a:spcBef>
              <a:buNone/>
            </a:pPr>
            <a:r>
              <a:rPr lang="en-US" sz="3700" b="1" dirty="0" smtClean="0">
                <a:solidFill>
                  <a:schemeClr val="accent1"/>
                </a:solidFill>
              </a:rPr>
              <a:t>Calculations for State &amp; County General Fund</a:t>
            </a:r>
          </a:p>
          <a:p>
            <a:pPr marL="0" indent="0">
              <a:lnSpc>
                <a:spcPts val="2634"/>
              </a:lnSpc>
              <a:spcBef>
                <a:spcPts val="0"/>
              </a:spcBef>
              <a:buNone/>
            </a:pPr>
            <a:endParaRPr lang="en-US" sz="3000" b="1" dirty="0" smtClean="0"/>
          </a:p>
          <a:p>
            <a:pPr marL="0" indent="0">
              <a:lnSpc>
                <a:spcPts val="2634"/>
              </a:lnSpc>
              <a:spcBef>
                <a:spcPts val="0"/>
              </a:spcBef>
              <a:buNone/>
            </a:pPr>
            <a:endParaRPr lang="en-US" sz="3000" b="1" dirty="0" smtClean="0"/>
          </a:p>
          <a:p>
            <a:pPr marL="0" indent="0">
              <a:lnSpc>
                <a:spcPts val="2634"/>
              </a:lnSpc>
              <a:spcBef>
                <a:spcPts val="0"/>
              </a:spcBef>
              <a:buNone/>
            </a:pPr>
            <a:r>
              <a:rPr lang="en-US" sz="3000" b="1" dirty="0" smtClean="0"/>
              <a:t>Where collections exceed $12,000:</a:t>
            </a:r>
          </a:p>
          <a:p>
            <a:pPr>
              <a:buFont typeface="Wingdings" pitchFamily="2" charset="2"/>
              <a:buChar char="§"/>
            </a:pPr>
            <a:r>
              <a:rPr lang="en-US" sz="3000" b="1" dirty="0" smtClean="0"/>
              <a:t>10%  1</a:t>
            </a:r>
            <a:r>
              <a:rPr lang="en-US" sz="3000" b="1" baseline="30000" dirty="0" smtClean="0"/>
              <a:t>st</a:t>
            </a:r>
            <a:r>
              <a:rPr lang="en-US" sz="3000" b="1" dirty="0" smtClean="0"/>
              <a:t> - $5,000</a:t>
            </a:r>
          </a:p>
          <a:p>
            <a:pPr>
              <a:buFont typeface="Wingdings" pitchFamily="2" charset="2"/>
              <a:buChar char="§"/>
            </a:pPr>
            <a:r>
              <a:rPr lang="en-US" sz="3000" b="1" dirty="0" smtClean="0"/>
              <a:t>5% next $4,000</a:t>
            </a:r>
          </a:p>
          <a:p>
            <a:pPr>
              <a:buFont typeface="Wingdings" pitchFamily="2" charset="2"/>
              <a:buChar char="§"/>
            </a:pPr>
            <a:r>
              <a:rPr lang="en-US" sz="3000" b="1" dirty="0" smtClean="0"/>
              <a:t>4% on $3,000</a:t>
            </a:r>
          </a:p>
          <a:p>
            <a:pPr>
              <a:buFont typeface="Wingdings" pitchFamily="2" charset="2"/>
              <a:buChar char="§"/>
            </a:pPr>
            <a:r>
              <a:rPr lang="en-US" sz="3000" b="1" dirty="0" smtClean="0"/>
              <a:t>1 ½% on the remainder up to $15,000</a:t>
            </a:r>
          </a:p>
          <a:p>
            <a:pPr>
              <a:buFont typeface="Wingdings" pitchFamily="2" charset="2"/>
              <a:buChar char="§"/>
            </a:pPr>
            <a:r>
              <a:rPr lang="en-US" sz="3000" b="1" dirty="0" smtClean="0"/>
              <a:t>1% on the remainder above $15,000</a:t>
            </a:r>
          </a:p>
          <a:p>
            <a:pPr marL="0" indent="0">
              <a:buNone/>
            </a:pPr>
            <a:endParaRPr lang="en-US" sz="3000" b="1" dirty="0"/>
          </a:p>
          <a:p>
            <a:pPr marL="0" lvl="0" indent="0">
              <a:buNone/>
            </a:pPr>
            <a:r>
              <a:rPr lang="en-US" sz="3000" b="1" i="1" dirty="0" smtClean="0"/>
              <a:t>			</a:t>
            </a:r>
            <a:r>
              <a:rPr lang="en-US" sz="3000" b="1" i="1" u="sng" dirty="0" smtClean="0"/>
              <a:t>Code </a:t>
            </a:r>
            <a:r>
              <a:rPr lang="en-US" sz="3000" b="1" i="1" u="sng" dirty="0"/>
              <a:t>of Alabama – 1975  (</a:t>
            </a:r>
            <a:r>
              <a:rPr lang="en-US" sz="3000" b="1" i="1" u="sng" dirty="0" smtClean="0"/>
              <a:t>40-4-2)</a:t>
            </a:r>
            <a:endParaRPr lang="en-US" sz="3000" b="1" i="1" u="sng"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Commissions'</a:t>
            </a:r>
            <a:endParaRPr lang="en-US" sz="5500" b="1" dirty="0"/>
          </a:p>
        </p:txBody>
      </p:sp>
    </p:spTree>
    <p:extLst>
      <p:ext uri="{BB962C8B-B14F-4D97-AF65-F5344CB8AC3E}">
        <p14:creationId xmlns:p14="http://schemas.microsoft.com/office/powerpoint/2010/main" val="2559992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fontScale="92500" lnSpcReduction="10000"/>
          </a:bodyPr>
          <a:lstStyle/>
          <a:p>
            <a:pPr marL="0" indent="0" algn="ctr">
              <a:lnSpc>
                <a:spcPts val="2634"/>
              </a:lnSpc>
              <a:spcBef>
                <a:spcPts val="0"/>
              </a:spcBef>
              <a:buNone/>
            </a:pPr>
            <a:r>
              <a:rPr lang="en-US" sz="3500" b="1" dirty="0" smtClean="0">
                <a:solidFill>
                  <a:schemeClr val="accent1"/>
                </a:solidFill>
              </a:rPr>
              <a:t>All Agency’s receiving Ad Valorem Tax:</a:t>
            </a:r>
          </a:p>
          <a:p>
            <a:pPr marL="0" indent="0">
              <a:lnSpc>
                <a:spcPts val="2634"/>
              </a:lnSpc>
              <a:spcBef>
                <a:spcPts val="0"/>
              </a:spcBef>
              <a:buNone/>
            </a:pPr>
            <a:endParaRPr lang="en-US" sz="3200" b="1" dirty="0" smtClean="0"/>
          </a:p>
          <a:p>
            <a:pPr>
              <a:buFont typeface="Wingdings" pitchFamily="2" charset="2"/>
              <a:buChar char="§"/>
            </a:pPr>
            <a:r>
              <a:rPr lang="en-US" sz="3000" b="1" dirty="0" smtClean="0"/>
              <a:t>2% on all Special Taxes </a:t>
            </a:r>
          </a:p>
          <a:p>
            <a:pPr marL="0" indent="0" algn="ctr">
              <a:buNone/>
            </a:pPr>
            <a:r>
              <a:rPr lang="en-US" sz="3000" b="1" dirty="0" smtClean="0"/>
              <a:t>(County, State, Road &amp; Bridge, School and Cities.)</a:t>
            </a:r>
          </a:p>
          <a:p>
            <a:pPr marL="0" indent="0">
              <a:buNone/>
            </a:pPr>
            <a:r>
              <a:rPr lang="en-US" sz="3000" b="1" dirty="0" smtClean="0"/>
              <a:t>	2% - Assessor and 2% - Collector = 4%</a:t>
            </a:r>
          </a:p>
          <a:p>
            <a:pPr marL="0" indent="0">
              <a:buNone/>
            </a:pPr>
            <a:endParaRPr lang="en-US" sz="3000" b="1" dirty="0" smtClean="0"/>
          </a:p>
          <a:p>
            <a:pPr>
              <a:buFont typeface="Wingdings" pitchFamily="2" charset="2"/>
              <a:buChar char="§"/>
            </a:pPr>
            <a:r>
              <a:rPr lang="en-US" sz="3000" b="1" dirty="0" smtClean="0"/>
              <a:t>Fees &amp; commissions on:</a:t>
            </a:r>
          </a:p>
          <a:p>
            <a:pPr marL="0" indent="0">
              <a:buNone/>
            </a:pPr>
            <a:r>
              <a:rPr lang="en-US" sz="3000" b="1" dirty="0"/>
              <a:t>	</a:t>
            </a:r>
            <a:r>
              <a:rPr lang="en-US" sz="3000" b="1" dirty="0" smtClean="0"/>
              <a:t>Late assessments, delinquent fees, tax sale fee, 	advertising,	mail fee, etc. are all paid to the county 	General Fund.</a:t>
            </a:r>
          </a:p>
          <a:p>
            <a:pPr marL="0" lvl="0" indent="0">
              <a:buNone/>
            </a:pPr>
            <a:r>
              <a:rPr lang="en-US" sz="3000" b="1" i="1" dirty="0" smtClean="0"/>
              <a:t>			</a:t>
            </a:r>
            <a:r>
              <a:rPr lang="en-US" sz="3000" b="1" i="1" u="sng" dirty="0" smtClean="0"/>
              <a:t>Code </a:t>
            </a:r>
            <a:r>
              <a:rPr lang="en-US" sz="3000" b="1" i="1" u="sng" dirty="0"/>
              <a:t>of Alabama – 1975  (40-4-2)</a:t>
            </a:r>
          </a:p>
          <a:p>
            <a:pPr marL="0" indent="0">
              <a:buNone/>
            </a:pPr>
            <a:endParaRPr lang="en-US" sz="3000" b="1" dirty="0" smtClean="0"/>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Commissions‘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442122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lnSpcReduction="10000"/>
          </a:bodyPr>
          <a:lstStyle/>
          <a:p>
            <a:pPr marL="0" indent="0">
              <a:lnSpc>
                <a:spcPts val="2634"/>
              </a:lnSpc>
              <a:spcBef>
                <a:spcPts val="0"/>
              </a:spcBef>
              <a:buNone/>
            </a:pPr>
            <a:endParaRPr lang="en-US" sz="3200" b="1" dirty="0" smtClean="0"/>
          </a:p>
          <a:p>
            <a:pPr>
              <a:buFont typeface="Wingdings" pitchFamily="2" charset="2"/>
              <a:buChar char="§"/>
            </a:pPr>
            <a:r>
              <a:rPr lang="en-US" sz="3000" b="1" dirty="0" smtClean="0"/>
              <a:t>Counties where Assessor and Collector are paid on salary, commissions are paid to the General Fund.</a:t>
            </a:r>
          </a:p>
          <a:p>
            <a:pPr marL="0" lvl="0" indent="0">
              <a:buNone/>
            </a:pPr>
            <a:r>
              <a:rPr lang="en-US" sz="3000" b="1" dirty="0" smtClean="0"/>
              <a:t>			</a:t>
            </a:r>
            <a:r>
              <a:rPr lang="en-US" sz="3000" b="1" i="1" u="sng" dirty="0"/>
              <a:t>Code of Alabama – 1975  (</a:t>
            </a:r>
            <a:r>
              <a:rPr lang="en-US" sz="3000" b="1" i="1" u="sng" dirty="0" smtClean="0"/>
              <a:t>40-4-3)</a:t>
            </a:r>
          </a:p>
          <a:p>
            <a:pPr marL="0" lvl="0" indent="0">
              <a:buNone/>
            </a:pPr>
            <a:endParaRPr lang="en-US" sz="3000" b="1" i="1" u="sng" dirty="0" smtClean="0"/>
          </a:p>
          <a:p>
            <a:pPr>
              <a:buFont typeface="Wingdings" pitchFamily="2" charset="2"/>
              <a:buChar char="§"/>
            </a:pPr>
            <a:r>
              <a:rPr lang="en-US" sz="3000" b="1" dirty="0" smtClean="0"/>
              <a:t>No Fees &amp; commissions on:</a:t>
            </a:r>
          </a:p>
          <a:p>
            <a:pPr marL="0" indent="0">
              <a:buNone/>
            </a:pPr>
            <a:r>
              <a:rPr lang="en-US" sz="3000" b="1" dirty="0"/>
              <a:t>	</a:t>
            </a:r>
            <a:r>
              <a:rPr lang="en-US" sz="3000" b="1" dirty="0" smtClean="0"/>
              <a:t>Errors made on assessments or abatements and 	real estate bid by the state at tax sale.</a:t>
            </a:r>
          </a:p>
          <a:p>
            <a:pPr marL="0" lvl="0" indent="0">
              <a:buNone/>
            </a:pPr>
            <a:r>
              <a:rPr lang="en-US" sz="3000" b="1" i="1" dirty="0" smtClean="0"/>
              <a:t>			</a:t>
            </a:r>
          </a:p>
          <a:p>
            <a:pPr marL="0" lvl="0" indent="0">
              <a:buNone/>
            </a:pPr>
            <a:r>
              <a:rPr lang="en-US" sz="3000" b="1" i="1" dirty="0"/>
              <a:t>	</a:t>
            </a:r>
            <a:r>
              <a:rPr lang="en-US" sz="3000" b="1" i="1" dirty="0" smtClean="0"/>
              <a:t>		</a:t>
            </a:r>
            <a:r>
              <a:rPr lang="en-US" sz="3000" b="1" i="1" u="sng" dirty="0" smtClean="0"/>
              <a:t>Code </a:t>
            </a:r>
            <a:r>
              <a:rPr lang="en-US" sz="3000" b="1" i="1" u="sng" dirty="0"/>
              <a:t>of Alabama – 1975  (</a:t>
            </a:r>
            <a:r>
              <a:rPr lang="en-US" sz="3000" b="1" i="1" u="sng" dirty="0" smtClean="0"/>
              <a:t>40-4-4)</a:t>
            </a:r>
            <a:endParaRPr lang="en-US" sz="3000" b="1" i="1" u="sng" dirty="0"/>
          </a:p>
          <a:p>
            <a:pPr marL="0" indent="0">
              <a:buNone/>
            </a:pPr>
            <a:endParaRPr lang="en-US" sz="3000" b="1" dirty="0" smtClean="0"/>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Commissions‘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39361142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3643</TotalTime>
  <Words>795</Words>
  <Application>Microsoft Office PowerPoint</Application>
  <PresentationFormat>Custom</PresentationFormat>
  <Paragraphs>223</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Book Antiqua</vt:lpstr>
      <vt:lpstr>Calibri</vt:lpstr>
      <vt:lpstr>Tunga</vt:lpstr>
      <vt:lpstr>Wingdings</vt:lpstr>
      <vt:lpstr>Hardcover</vt:lpstr>
      <vt:lpstr>Saving Money Through Reappraisal</vt:lpstr>
      <vt:lpstr>Property Tax Plan for Equalization</vt:lpstr>
      <vt:lpstr>Introduction</vt:lpstr>
      <vt:lpstr>Funding</vt:lpstr>
      <vt:lpstr>Budgeting</vt:lpstr>
      <vt:lpstr>PowerPoint Presentation</vt:lpstr>
      <vt:lpstr>Commissions'</vt:lpstr>
      <vt:lpstr>Commissions‘ (continued)</vt:lpstr>
      <vt:lpstr>Commissions‘ (continued)</vt:lpstr>
      <vt:lpstr>Expenses</vt:lpstr>
      <vt:lpstr>Expenses (continued)</vt:lpstr>
      <vt:lpstr>Expenses</vt:lpstr>
      <vt:lpstr>Expenses (continued)</vt:lpstr>
      <vt:lpstr>Shelby County  2014 Supernumerary Budget</vt:lpstr>
      <vt:lpstr>Expenses (continued)</vt:lpstr>
      <vt:lpstr>Expenses (continued)</vt:lpstr>
      <vt:lpstr>PowerPoint Presentation</vt:lpstr>
      <vt:lpstr>Expenses</vt:lpstr>
      <vt:lpstr>Expenses (Continued)</vt:lpstr>
      <vt:lpstr>Expenses</vt:lpstr>
      <vt:lpstr>Expenses</vt:lpstr>
      <vt:lpstr>Expenses</vt:lpstr>
      <vt:lpstr>Submission of Budget</vt:lpstr>
      <vt:lpstr>PowerPoint Presentation</vt:lpstr>
      <vt:lpstr>PowerPoint Presentation</vt:lpstr>
      <vt:lpstr>PowerPoint Presentation</vt:lpstr>
      <vt:lpstr>Data Processing</vt:lpstr>
      <vt:lpstr>Equalization of Ad Valorem; costs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Revenue Protection on Property Taxes for Subsidized Housing</dc:title>
  <dc:creator>LISA CRADDOCK</dc:creator>
  <cp:lastModifiedBy>Donna Key</cp:lastModifiedBy>
  <cp:revision>159</cp:revision>
  <cp:lastPrinted>2015-05-01T17:25:15Z</cp:lastPrinted>
  <dcterms:created xsi:type="dcterms:W3CDTF">2014-06-10T19:35:56Z</dcterms:created>
  <dcterms:modified xsi:type="dcterms:W3CDTF">2015-08-07T14:31:00Z</dcterms:modified>
</cp:coreProperties>
</file>