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1"/>
  </p:sldMasterIdLst>
  <p:handoutMasterIdLst>
    <p:handoutMasterId r:id="rId30"/>
  </p:handoutMasterIdLst>
  <p:sldIdLst>
    <p:sldId id="256" r:id="rId2"/>
    <p:sldId id="278" r:id="rId3"/>
    <p:sldId id="293" r:id="rId4"/>
    <p:sldId id="272" r:id="rId5"/>
    <p:sldId id="294" r:id="rId6"/>
    <p:sldId id="258" r:id="rId7"/>
    <p:sldId id="279" r:id="rId8"/>
    <p:sldId id="290" r:id="rId9"/>
    <p:sldId id="291" r:id="rId10"/>
    <p:sldId id="292" r:id="rId11"/>
    <p:sldId id="280" r:id="rId12"/>
    <p:sldId id="281" r:id="rId13"/>
    <p:sldId id="260" r:id="rId14"/>
    <p:sldId id="282" r:id="rId15"/>
    <p:sldId id="283" r:id="rId16"/>
    <p:sldId id="284" r:id="rId17"/>
    <p:sldId id="267" r:id="rId18"/>
    <p:sldId id="268" r:id="rId19"/>
    <p:sldId id="269" r:id="rId20"/>
    <p:sldId id="270" r:id="rId21"/>
    <p:sldId id="285" r:id="rId22"/>
    <p:sldId id="286" r:id="rId23"/>
    <p:sldId id="287" r:id="rId24"/>
    <p:sldId id="288" r:id="rId25"/>
    <p:sldId id="266" r:id="rId26"/>
    <p:sldId id="265" r:id="rId27"/>
    <p:sldId id="289" r:id="rId28"/>
    <p:sldId id="277"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xaminer" initials="e" lastIdx="0" clrIdx="0">
    <p:extLst>
      <p:ext uri="{19B8F6BF-5375-455C-9EA6-DF929625EA0E}">
        <p15:presenceInfo xmlns:p15="http://schemas.microsoft.com/office/powerpoint/2012/main" userId="examin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1" autoAdjust="0"/>
    <p:restoredTop sz="94660"/>
  </p:normalViewPr>
  <p:slideViewPr>
    <p:cSldViewPr snapToGrid="0">
      <p:cViewPr varScale="1">
        <p:scale>
          <a:sx n="92" d="100"/>
          <a:sy n="92" d="100"/>
        </p:scale>
        <p:origin x="49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DE50AE-DB7E-490E-BA31-6E95F297D6E9}" type="datetimeFigureOut">
              <a:rPr lang="en-US" smtClean="0"/>
              <a:t>8/19/2015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6C0E5F6-2D5E-4A28-92F4-C5CCBB451D97}" type="slidenum">
              <a:rPr lang="en-US" smtClean="0"/>
              <a:t>‹#›</a:t>
            </a:fld>
            <a:endParaRPr lang="en-US"/>
          </a:p>
        </p:txBody>
      </p:sp>
    </p:spTree>
    <p:extLst>
      <p:ext uri="{BB962C8B-B14F-4D97-AF65-F5344CB8AC3E}">
        <p14:creationId xmlns:p14="http://schemas.microsoft.com/office/powerpoint/2010/main" val="268984414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48917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8/19/2015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49535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8/19/2015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07887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8/19/2015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28443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8/19/2015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047263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8/19/2015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471954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057663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78161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59061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8/19/2015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25189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8/19/2015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58855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8/19/2015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22129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8/19/2015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17004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8/19/2015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39415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8/19/2015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03059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8/19/2015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52364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8/19/2015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31407329"/>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examiners.alabama.gov/"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irs.gov/pub/irs-pdf/p5137.pdf%20pages%2060-63"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examiners.alabama.gov/"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smtClean="0">
                <a:latin typeface="Times New Roman" panose="02020603050405020304" pitchFamily="18" charset="0"/>
                <a:cs typeface="Times New Roman" panose="02020603050405020304" pitchFamily="18" charset="0"/>
              </a:rPr>
              <a:t>Emergency Communications Districts</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Autofit/>
          </a:bodyPr>
          <a:lstStyle/>
          <a:p>
            <a:pPr algn="ctr"/>
            <a:r>
              <a:rPr lang="en-US" sz="2400" dirty="0" smtClean="0">
                <a:solidFill>
                  <a:schemeClr val="tx1"/>
                </a:solidFill>
                <a:latin typeface="Times New Roman" panose="02020603050405020304" pitchFamily="18" charset="0"/>
                <a:cs typeface="Times New Roman" panose="02020603050405020304" pitchFamily="18" charset="0"/>
              </a:rPr>
              <a:t>Presented by:  James Hall</a:t>
            </a:r>
          </a:p>
          <a:p>
            <a:pPr algn="ctr"/>
            <a:r>
              <a:rPr lang="en-US" sz="2400" dirty="0" smtClean="0">
                <a:solidFill>
                  <a:schemeClr val="tx1"/>
                </a:solidFill>
                <a:latin typeface="Times New Roman" panose="02020603050405020304" pitchFamily="18" charset="0"/>
                <a:cs typeface="Times New Roman" panose="02020603050405020304" pitchFamily="18" charset="0"/>
              </a:rPr>
              <a:t>Director, County Audit Division</a:t>
            </a:r>
          </a:p>
          <a:p>
            <a:pPr algn="ctr"/>
            <a:r>
              <a:rPr lang="en-US" sz="2400" dirty="0" smtClean="0">
                <a:solidFill>
                  <a:schemeClr val="tx1"/>
                </a:solidFill>
                <a:latin typeface="Times New Roman" panose="02020603050405020304" pitchFamily="18" charset="0"/>
                <a:cs typeface="Times New Roman" panose="02020603050405020304" pitchFamily="18" charset="0"/>
              </a:rPr>
              <a:t>Examiners of Public Accounts</a:t>
            </a:r>
          </a:p>
          <a:p>
            <a:pPr algn="ctr"/>
            <a:r>
              <a:rPr lang="en-US" sz="2400" dirty="0" smtClean="0">
                <a:solidFill>
                  <a:schemeClr val="tx1"/>
                </a:solidFill>
                <a:latin typeface="Times New Roman" panose="02020603050405020304" pitchFamily="18" charset="0"/>
                <a:cs typeface="Times New Roman" panose="02020603050405020304" pitchFamily="18" charset="0"/>
              </a:rPr>
              <a:t>August 20, 2015</a:t>
            </a: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77516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Bond Requirements</a:t>
            </a:r>
            <a:endParaRPr lang="en-US" dirty="0"/>
          </a:p>
        </p:txBody>
      </p:sp>
      <p:sp>
        <p:nvSpPr>
          <p:cNvPr id="3" name="Content Placeholder 2"/>
          <p:cNvSpPr>
            <a:spLocks noGrp="1"/>
          </p:cNvSpPr>
          <p:nvPr>
            <p:ph idx="1"/>
          </p:nvPr>
        </p:nvSpPr>
        <p:spPr/>
        <p:txBody>
          <a:bodyPr>
            <a:normAutofit/>
          </a:bodyPr>
          <a:lstStyle/>
          <a:p>
            <a:r>
              <a:rPr lang="en-US" sz="3200" dirty="0" smtClean="0"/>
              <a:t>Total Funds Received -     $2,357,000.00</a:t>
            </a:r>
          </a:p>
          <a:p>
            <a:pPr marL="457200" lvl="1" indent="0">
              <a:buNone/>
            </a:pPr>
            <a:r>
              <a:rPr lang="en-US" sz="3200" dirty="0" smtClean="0"/>
              <a:t>Bond requirement  ½%                 0.005</a:t>
            </a:r>
          </a:p>
          <a:p>
            <a:pPr marL="457200" lvl="1" indent="0">
              <a:buNone/>
            </a:pPr>
            <a:r>
              <a:rPr lang="en-US" sz="3200" dirty="0" smtClean="0"/>
              <a:t>Calculated Bond Required     $11,785.00</a:t>
            </a:r>
          </a:p>
          <a:p>
            <a:pPr marL="457200" lvl="1" indent="0">
              <a:buNone/>
            </a:pPr>
            <a:r>
              <a:rPr lang="en-US" sz="3200" dirty="0" smtClean="0"/>
              <a:t>Actual Bond Required           $11,785.00</a:t>
            </a:r>
            <a:endParaRPr lang="en-US" sz="3200" dirty="0"/>
          </a:p>
        </p:txBody>
      </p:sp>
    </p:spTree>
    <p:extLst>
      <p:ext uri="{BB962C8B-B14F-4D97-AF65-F5344CB8AC3E}">
        <p14:creationId xmlns:p14="http://schemas.microsoft.com/office/powerpoint/2010/main" val="12477057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320634"/>
            <a:ext cx="9905998" cy="1365662"/>
          </a:xfrm>
        </p:spPr>
        <p:txBody>
          <a:bodyPr/>
          <a:lstStyle/>
          <a:p>
            <a:pPr algn="ctr"/>
            <a:r>
              <a:rPr lang="en-US" dirty="0" smtClean="0">
                <a:latin typeface="Times New Roman" panose="02020603050405020304" pitchFamily="18" charset="0"/>
                <a:cs typeface="Times New Roman" panose="02020603050405020304" pitchFamily="18" charset="0"/>
              </a:rPr>
              <a:t>Bond requirements (cont.)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686296"/>
            <a:ext cx="9905999" cy="4104905"/>
          </a:xfrm>
        </p:spPr>
        <p:txBody>
          <a:bodyPr>
            <a:normAutofit/>
          </a:bodyPr>
          <a:lstStyle/>
          <a:p>
            <a:pPr algn="just"/>
            <a:r>
              <a:rPr lang="en-US" sz="2800" dirty="0" smtClean="0">
                <a:latin typeface="Times New Roman" panose="02020603050405020304" pitchFamily="18" charset="0"/>
                <a:cs typeface="Times New Roman" panose="02020603050405020304" pitchFamily="18" charset="0"/>
              </a:rPr>
              <a:t>The Board of Commissioners may require other employees to be bonded in an amount set by the board and made payable to the district.</a:t>
            </a:r>
          </a:p>
          <a:p>
            <a:pPr algn="just"/>
            <a:r>
              <a:rPr lang="en-US" sz="2800" dirty="0" smtClean="0">
                <a:latin typeface="Times New Roman" panose="02020603050405020304" pitchFamily="18" charset="0"/>
                <a:cs typeface="Times New Roman" panose="02020603050405020304" pitchFamily="18" charset="0"/>
              </a:rPr>
              <a:t>The bonds shall be paid for by the district.</a:t>
            </a:r>
          </a:p>
          <a:p>
            <a:pPr algn="just"/>
            <a:r>
              <a:rPr lang="en-US" sz="2800" dirty="0" smtClean="0">
                <a:latin typeface="Times New Roman" panose="02020603050405020304" pitchFamily="18" charset="0"/>
                <a:cs typeface="Times New Roman" panose="02020603050405020304" pitchFamily="18" charset="0"/>
              </a:rPr>
              <a:t>A copy must be kept on file at the offices of the district and at the office of the Judge of Probate of the county in which the district is incorporated.</a:t>
            </a:r>
          </a:p>
          <a:p>
            <a:endParaRPr lang="en-US" dirty="0"/>
          </a:p>
        </p:txBody>
      </p:sp>
    </p:spTree>
    <p:extLst>
      <p:ext uri="{BB962C8B-B14F-4D97-AF65-F5344CB8AC3E}">
        <p14:creationId xmlns:p14="http://schemas.microsoft.com/office/powerpoint/2010/main" val="36850326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308758"/>
            <a:ext cx="9905998" cy="1436915"/>
          </a:xfrm>
        </p:spPr>
        <p:txBody>
          <a:bodyPr/>
          <a:lstStyle/>
          <a:p>
            <a:pPr algn="ctr"/>
            <a:r>
              <a:rPr lang="en-US" dirty="0" smtClean="0">
                <a:latin typeface="Times New Roman" panose="02020603050405020304" pitchFamily="18" charset="0"/>
                <a:cs typeface="Times New Roman" panose="02020603050405020304" pitchFamily="18" charset="0"/>
              </a:rPr>
              <a:t>Bond requirements (cont.)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662545"/>
            <a:ext cx="9905999" cy="4128656"/>
          </a:xfrm>
        </p:spPr>
        <p:txBody>
          <a:bodyPr>
            <a:normAutofit/>
          </a:bodyPr>
          <a:lstStyle/>
          <a:p>
            <a:pPr algn="just"/>
            <a:r>
              <a:rPr lang="en-US" sz="2800" dirty="0">
                <a:latin typeface="Times New Roman" panose="02020603050405020304" pitchFamily="18" charset="0"/>
                <a:cs typeface="Times New Roman" panose="02020603050405020304" pitchFamily="18" charset="0"/>
              </a:rPr>
              <a:t>If the governing body of the creating authority serves as the board of commissioners of the district, the bond required for the district may be combined with the bond required for the service of the creating authority provided both the creating authority and the ECD are adequately protected in the event of forfeiture and the portion of the bond payment required pursuant to this section is paid by the district.</a:t>
            </a:r>
          </a:p>
        </p:txBody>
      </p:sp>
    </p:spTree>
    <p:extLst>
      <p:ext uri="{BB962C8B-B14F-4D97-AF65-F5344CB8AC3E}">
        <p14:creationId xmlns:p14="http://schemas.microsoft.com/office/powerpoint/2010/main" val="2454156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332510"/>
            <a:ext cx="9905998" cy="1472540"/>
          </a:xfrm>
        </p:spPr>
        <p:txBody>
          <a:bodyPr/>
          <a:lstStyle/>
          <a:p>
            <a:pPr algn="ctr"/>
            <a:r>
              <a:rPr lang="en-US" dirty="0" smtClean="0">
                <a:latin typeface="Times New Roman" panose="02020603050405020304" pitchFamily="18" charset="0"/>
                <a:cs typeface="Times New Roman" panose="02020603050405020304" pitchFamily="18" charset="0"/>
              </a:rPr>
              <a:t>Problems noted with the bond requirements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626919"/>
            <a:ext cx="9905999" cy="3158837"/>
          </a:xfrm>
        </p:spPr>
        <p:txBody>
          <a:bodyPr>
            <a:normAutofit/>
          </a:bodyPr>
          <a:lstStyle/>
          <a:p>
            <a:pPr>
              <a:lnSpc>
                <a:spcPct val="100000"/>
              </a:lnSpc>
              <a:spcBef>
                <a:spcPts val="0"/>
              </a:spcBef>
              <a:spcAft>
                <a:spcPts val="1200"/>
              </a:spcAft>
            </a:pPr>
            <a:r>
              <a:rPr lang="en-US" sz="2800" dirty="0" smtClean="0">
                <a:latin typeface="Times New Roman" panose="02020603050405020304" pitchFamily="18" charset="0"/>
                <a:cs typeface="Times New Roman" panose="02020603050405020304" pitchFamily="18" charset="0"/>
              </a:rPr>
              <a:t>No Bonds obtained</a:t>
            </a:r>
          </a:p>
          <a:p>
            <a:pPr>
              <a:lnSpc>
                <a:spcPct val="100000"/>
              </a:lnSpc>
              <a:spcBef>
                <a:spcPts val="0"/>
              </a:spcBef>
              <a:spcAft>
                <a:spcPts val="1200"/>
              </a:spcAft>
            </a:pPr>
            <a:r>
              <a:rPr lang="en-US" sz="2800" dirty="0" smtClean="0">
                <a:latin typeface="Times New Roman" panose="02020603050405020304" pitchFamily="18" charset="0"/>
                <a:cs typeface="Times New Roman" panose="02020603050405020304" pitchFamily="18" charset="0"/>
              </a:rPr>
              <a:t>Bonds not obtained for all required parties</a:t>
            </a:r>
          </a:p>
          <a:p>
            <a:pPr>
              <a:lnSpc>
                <a:spcPct val="100000"/>
              </a:lnSpc>
              <a:spcBef>
                <a:spcPts val="0"/>
              </a:spcBef>
              <a:spcAft>
                <a:spcPts val="1200"/>
              </a:spcAft>
            </a:pPr>
            <a:r>
              <a:rPr lang="en-US" sz="2800" dirty="0" smtClean="0">
                <a:latin typeface="Times New Roman" panose="02020603050405020304" pitchFamily="18" charset="0"/>
                <a:cs typeface="Times New Roman" panose="02020603050405020304" pitchFamily="18" charset="0"/>
              </a:rPr>
              <a:t>Inadequate Bond</a:t>
            </a:r>
          </a:p>
          <a:p>
            <a:pPr>
              <a:lnSpc>
                <a:spcPct val="100000"/>
              </a:lnSpc>
              <a:spcBef>
                <a:spcPts val="0"/>
              </a:spcBef>
              <a:spcAft>
                <a:spcPts val="1200"/>
              </a:spcAft>
            </a:pPr>
            <a:r>
              <a:rPr lang="en-US" sz="2800" dirty="0" smtClean="0">
                <a:latin typeface="Times New Roman" panose="02020603050405020304" pitchFamily="18" charset="0"/>
                <a:cs typeface="Times New Roman" panose="02020603050405020304" pitchFamily="18" charset="0"/>
              </a:rPr>
              <a:t>Bond not recorded in the Probate Office</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4946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320634"/>
            <a:ext cx="9905998" cy="1223158"/>
          </a:xfrm>
        </p:spPr>
        <p:txBody>
          <a:bodyPr/>
          <a:lstStyle/>
          <a:p>
            <a:pPr algn="ctr"/>
            <a:r>
              <a:rPr lang="en-US" dirty="0" smtClean="0">
                <a:latin typeface="Times New Roman" panose="02020603050405020304" pitchFamily="18" charset="0"/>
                <a:cs typeface="Times New Roman" panose="02020603050405020304" pitchFamily="18" charset="0"/>
              </a:rPr>
              <a:t>Reporting requirements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543792"/>
            <a:ext cx="9905999" cy="4762005"/>
          </a:xfrm>
        </p:spPr>
        <p:txBody>
          <a:bodyPr>
            <a:normAutofit/>
          </a:bodyPr>
          <a:lstStyle/>
          <a:p>
            <a:pPr algn="just"/>
            <a:r>
              <a:rPr lang="en-US" b="1" i="1" dirty="0" smtClean="0">
                <a:latin typeface="Times New Roman" panose="02020603050405020304" pitchFamily="18" charset="0"/>
                <a:cs typeface="Times New Roman" panose="02020603050405020304" pitchFamily="18" charset="0"/>
              </a:rPr>
              <a:t>Code of Alabama 1975, </a:t>
            </a:r>
            <a:r>
              <a:rPr lang="en-US" dirty="0" smtClean="0">
                <a:latin typeface="Times New Roman" panose="02020603050405020304" pitchFamily="18" charset="0"/>
                <a:cs typeface="Times New Roman" panose="02020603050405020304" pitchFamily="18" charset="0"/>
              </a:rPr>
              <a:t>Section 11-98-13.1(j) requires the Department of Examiners of Public Accounts to establish rules and provide a common financial reporting format to establish annual reporting requirements applicable to all communication districts.  </a:t>
            </a:r>
          </a:p>
          <a:p>
            <a:pPr algn="just"/>
            <a:r>
              <a:rPr lang="en-US" dirty="0" smtClean="0">
                <a:latin typeface="Times New Roman" panose="02020603050405020304" pitchFamily="18" charset="0"/>
                <a:cs typeface="Times New Roman" panose="02020603050405020304" pitchFamily="18" charset="0"/>
              </a:rPr>
              <a:t>The annual reporting requirements and the spreadsheet to be used to compile the information can be obtained from the website for the Department of Examiners of Public Accounts: </a:t>
            </a:r>
            <a:r>
              <a:rPr lang="en-US" dirty="0" smtClean="0">
                <a:latin typeface="Times New Roman" panose="02020603050405020304" pitchFamily="18" charset="0"/>
                <a:cs typeface="Times New Roman" panose="02020603050405020304" pitchFamily="18" charset="0"/>
                <a:hlinkClick r:id="rId2"/>
              </a:rPr>
              <a:t>www.examiners.Alabama.gov</a:t>
            </a:r>
            <a:r>
              <a:rPr lang="en-US" dirty="0" smtClean="0">
                <a:latin typeface="Times New Roman" panose="02020603050405020304" pitchFamily="18" charset="0"/>
                <a:cs typeface="Times New Roman" panose="02020603050405020304" pitchFamily="18" charset="0"/>
              </a:rPr>
              <a:t>.  </a:t>
            </a:r>
          </a:p>
          <a:p>
            <a:pPr algn="just"/>
            <a:r>
              <a:rPr lang="en-US" dirty="0" smtClean="0">
                <a:latin typeface="Times New Roman" panose="02020603050405020304" pitchFamily="18" charset="0"/>
                <a:cs typeface="Times New Roman" panose="02020603050405020304" pitchFamily="18" charset="0"/>
              </a:rPr>
              <a:t>The annual reports must be submitted by November 30 following the end of each fiscal year.</a:t>
            </a:r>
          </a:p>
          <a:p>
            <a:pPr algn="just"/>
            <a:r>
              <a:rPr lang="en-US" dirty="0" smtClean="0">
                <a:latin typeface="Times New Roman" panose="02020603050405020304" pitchFamily="18" charset="0"/>
                <a:cs typeface="Times New Roman" panose="02020603050405020304" pitchFamily="18" charset="0"/>
              </a:rPr>
              <a:t>This information is compiled and reported to the Permanent Oversight Commission to evaluate 911 emergency communications funding across the State of Alabama on an ongoing basis.</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95144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96884"/>
            <a:ext cx="9905998" cy="760020"/>
          </a:xfrm>
        </p:spPr>
        <p:txBody>
          <a:bodyPr>
            <a:normAutofit/>
          </a:bodyPr>
          <a:lstStyle/>
          <a:p>
            <a:pPr algn="ctr"/>
            <a:r>
              <a:rPr lang="en-US" dirty="0" smtClean="0">
                <a:latin typeface="Times New Roman" panose="02020603050405020304" pitchFamily="18" charset="0"/>
                <a:cs typeface="Times New Roman" panose="02020603050405020304" pitchFamily="18" charset="0"/>
              </a:rPr>
              <a:t>Reporting Requirements (Cont.)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950026"/>
            <a:ext cx="9905999" cy="5343896"/>
          </a:xfrm>
        </p:spPr>
        <p:txBody>
          <a:bodyPr>
            <a:normAutofit lnSpcReduction="10000"/>
          </a:bodyPr>
          <a:lstStyle/>
          <a:p>
            <a:r>
              <a:rPr lang="en-US" sz="2000" dirty="0" smtClean="0">
                <a:latin typeface="Times New Roman" panose="02020603050405020304" pitchFamily="18" charset="0"/>
                <a:cs typeface="Times New Roman" panose="02020603050405020304" pitchFamily="18" charset="0"/>
              </a:rPr>
              <a:t>Annual reporting requirements include:</a:t>
            </a:r>
          </a:p>
          <a:p>
            <a:pPr marL="914400" lvl="1" indent="-457200">
              <a:buFont typeface="+mj-lt"/>
              <a:buAutoNum type="arabicParenR"/>
            </a:pPr>
            <a:r>
              <a:rPr lang="en-US" sz="2000" dirty="0" smtClean="0">
                <a:latin typeface="Times New Roman" panose="02020603050405020304" pitchFamily="18" charset="0"/>
                <a:cs typeface="Times New Roman" panose="02020603050405020304" pitchFamily="18" charset="0"/>
              </a:rPr>
              <a:t>911 rates in effect for residence telephone service and for business telephone service in the communications district for each fiscal year.</a:t>
            </a:r>
          </a:p>
          <a:p>
            <a:pPr marL="914400" lvl="1" indent="-457200">
              <a:buFont typeface="+mj-lt"/>
              <a:buAutoNum type="arabicParenR"/>
            </a:pPr>
            <a:r>
              <a:rPr lang="en-US" sz="2000" dirty="0" smtClean="0">
                <a:latin typeface="Times New Roman" panose="02020603050405020304" pitchFamily="18" charset="0"/>
                <a:cs typeface="Times New Roman" panose="02020603050405020304" pitchFamily="18" charset="0"/>
              </a:rPr>
              <a:t>911 revenues collected by month for each fiscal year.</a:t>
            </a:r>
          </a:p>
          <a:p>
            <a:pPr marL="914400" lvl="1" indent="-457200">
              <a:buFont typeface="+mj-lt"/>
              <a:buAutoNum type="arabicParenR"/>
            </a:pPr>
            <a:r>
              <a:rPr lang="en-US" sz="2000" dirty="0" smtClean="0">
                <a:latin typeface="Times New Roman" panose="02020603050405020304" pitchFamily="18" charset="0"/>
                <a:cs typeface="Times New Roman" panose="02020603050405020304" pitchFamily="18" charset="0"/>
              </a:rPr>
              <a:t>Funding provided by a county or municipality by month for each fiscal year.</a:t>
            </a:r>
          </a:p>
          <a:p>
            <a:pPr marL="914400" lvl="1" indent="-457200">
              <a:buFont typeface="+mj-lt"/>
              <a:buAutoNum type="arabicParenR"/>
            </a:pPr>
            <a:r>
              <a:rPr lang="en-US" sz="2000" dirty="0" smtClean="0">
                <a:latin typeface="Times New Roman" panose="02020603050405020304" pitchFamily="18" charset="0"/>
                <a:cs typeface="Times New Roman" panose="02020603050405020304" pitchFamily="18" charset="0"/>
              </a:rPr>
              <a:t>Revenues received from the Commercial Mobile Radio Service Emergency Telephone Services Board by month for each fiscal year.</a:t>
            </a:r>
          </a:p>
          <a:p>
            <a:pPr marL="914400" lvl="1" indent="-457200">
              <a:buFont typeface="+mj-lt"/>
              <a:buAutoNum type="arabicParenR"/>
            </a:pPr>
            <a:r>
              <a:rPr lang="en-US" sz="2000" dirty="0" smtClean="0">
                <a:latin typeface="Times New Roman" panose="02020603050405020304" pitchFamily="18" charset="0"/>
                <a:cs typeface="Times New Roman" panose="02020603050405020304" pitchFamily="18" charset="0"/>
              </a:rPr>
              <a:t>Any direct grants from federal or state government and any state match for federal, state, local or private grants for each fiscal year.</a:t>
            </a:r>
          </a:p>
          <a:p>
            <a:pPr marL="914400" lvl="1" indent="-457200">
              <a:buFont typeface="+mj-lt"/>
              <a:buAutoNum type="arabicParenR"/>
            </a:pPr>
            <a:r>
              <a:rPr lang="en-US" sz="2000" dirty="0" smtClean="0">
                <a:latin typeface="Times New Roman" panose="02020603050405020304" pitchFamily="18" charset="0"/>
                <a:cs typeface="Times New Roman" panose="02020603050405020304" pitchFamily="18" charset="0"/>
              </a:rPr>
              <a:t>Gifts or amounts not otherwise provided.</a:t>
            </a:r>
          </a:p>
          <a:p>
            <a:pPr marL="914400" lvl="1" indent="-457200">
              <a:buFont typeface="+mj-lt"/>
              <a:buAutoNum type="arabicParenR"/>
            </a:pPr>
            <a:r>
              <a:rPr lang="en-US" sz="2000" dirty="0" smtClean="0">
                <a:latin typeface="Times New Roman" panose="02020603050405020304" pitchFamily="18" charset="0"/>
                <a:cs typeface="Times New Roman" panose="02020603050405020304" pitchFamily="18" charset="0"/>
              </a:rPr>
              <a:t>Amounts held in savings or investment accounts by fiscal year.</a:t>
            </a:r>
          </a:p>
          <a:p>
            <a:pPr marL="914400" lvl="1" indent="-457200">
              <a:buFont typeface="+mj-lt"/>
              <a:buAutoNum type="arabicParenR"/>
            </a:pPr>
            <a:r>
              <a:rPr lang="en-US" sz="2000" dirty="0" smtClean="0">
                <a:latin typeface="Times New Roman" panose="02020603050405020304" pitchFamily="18" charset="0"/>
                <a:cs typeface="Times New Roman" panose="02020603050405020304" pitchFamily="18" charset="0"/>
              </a:rPr>
              <a:t>Provide detail of how the amounts received were spent in each fiscal year.</a:t>
            </a:r>
          </a:p>
          <a:p>
            <a:pPr marL="914400" lvl="1" indent="-457200">
              <a:buFont typeface="+mj-lt"/>
              <a:buAutoNum type="arabicParenR"/>
            </a:pPr>
            <a:r>
              <a:rPr lang="en-US" sz="2000" dirty="0" smtClean="0">
                <a:latin typeface="Times New Roman" panose="02020603050405020304" pitchFamily="18" charset="0"/>
                <a:cs typeface="Times New Roman" panose="02020603050405020304" pitchFamily="18" charset="0"/>
              </a:rPr>
              <a:t>Monthly charges paid to each telecommunications service provider for both data base and network charges.</a:t>
            </a:r>
          </a:p>
          <a:p>
            <a:pPr marL="914400" lvl="1" indent="-457200">
              <a:buFont typeface="+mj-lt"/>
              <a:buAutoNum type="arabicParenR"/>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82610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Times New Roman" panose="02020603050405020304" pitchFamily="18" charset="0"/>
                <a:cs typeface="Times New Roman" panose="02020603050405020304" pitchFamily="18" charset="0"/>
              </a:rPr>
              <a:t>Problems noted with reporting requirements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2097088"/>
            <a:ext cx="9905999" cy="3694113"/>
          </a:xfrm>
        </p:spPr>
        <p:txBody>
          <a:bodyPr>
            <a:normAutofit/>
          </a:bodyPr>
          <a:lstStyle/>
          <a:p>
            <a:r>
              <a:rPr lang="en-US" sz="2800" dirty="0" smtClean="0">
                <a:latin typeface="Times New Roman" panose="02020603050405020304" pitchFamily="18" charset="0"/>
                <a:cs typeface="Times New Roman" panose="02020603050405020304" pitchFamily="18" charset="0"/>
              </a:rPr>
              <a:t>Required information was not provided or was not submitted by November 30.</a:t>
            </a:r>
          </a:p>
          <a:p>
            <a:r>
              <a:rPr lang="en-US" sz="2800" dirty="0" smtClean="0">
                <a:latin typeface="Times New Roman" panose="02020603050405020304" pitchFamily="18" charset="0"/>
                <a:cs typeface="Times New Roman" panose="02020603050405020304" pitchFamily="18" charset="0"/>
              </a:rPr>
              <a:t>Receipt and disbursement information submitted was inaccurate.</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52335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90006"/>
            <a:ext cx="9905998" cy="1128156"/>
          </a:xfrm>
        </p:spPr>
        <p:txBody>
          <a:bodyPr/>
          <a:lstStyle/>
          <a:p>
            <a:pPr algn="ctr"/>
            <a:r>
              <a:rPr lang="en-US" dirty="0">
                <a:latin typeface="Times New Roman" panose="02020603050405020304" pitchFamily="18" charset="0"/>
                <a:cs typeface="Times New Roman" panose="02020603050405020304" pitchFamily="18" charset="0"/>
              </a:rPr>
              <a:t>A</a:t>
            </a:r>
            <a:r>
              <a:rPr lang="en-US" dirty="0" smtClean="0">
                <a:latin typeface="Times New Roman" panose="02020603050405020304" pitchFamily="18" charset="0"/>
                <a:cs typeface="Times New Roman" panose="02020603050405020304" pitchFamily="18" charset="0"/>
              </a:rPr>
              <a:t>ccounting/bookkeeping issues noted</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1" y="1472539"/>
            <a:ext cx="10282651" cy="4975761"/>
          </a:xfrm>
        </p:spPr>
        <p:txBody>
          <a:bodyPr>
            <a:noAutofit/>
          </a:bodyPr>
          <a:lstStyle/>
          <a:p>
            <a:pPr marL="0" indent="0">
              <a:buNone/>
            </a:pPr>
            <a:r>
              <a:rPr lang="en-US" sz="2800" dirty="0" smtClean="0">
                <a:latin typeface="Times New Roman" panose="02020603050405020304" pitchFamily="18" charset="0"/>
                <a:cs typeface="Times New Roman" panose="02020603050405020304" pitchFamily="18" charset="0"/>
              </a:rPr>
              <a:t>The following problems were noted regarding accounting records for ECD’s:</a:t>
            </a:r>
          </a:p>
          <a:p>
            <a:r>
              <a:rPr lang="en-US" sz="2800" dirty="0" smtClean="0">
                <a:latin typeface="Times New Roman" panose="02020603050405020304" pitchFamily="18" charset="0"/>
                <a:cs typeface="Times New Roman" panose="02020603050405020304" pitchFamily="18" charset="0"/>
              </a:rPr>
              <a:t>Receipts were not deposited timely and intact.  </a:t>
            </a:r>
          </a:p>
          <a:p>
            <a:r>
              <a:rPr lang="en-US" sz="2800" dirty="0" smtClean="0">
                <a:latin typeface="Times New Roman" panose="02020603050405020304" pitchFamily="18" charset="0"/>
                <a:cs typeface="Times New Roman" panose="02020603050405020304" pitchFamily="18" charset="0"/>
              </a:rPr>
              <a:t>No supporting documentation or inadequate documentation for disbursements.  </a:t>
            </a:r>
          </a:p>
          <a:p>
            <a:r>
              <a:rPr lang="en-US" sz="2800" dirty="0" smtClean="0">
                <a:latin typeface="Times New Roman" panose="02020603050405020304" pitchFamily="18" charset="0"/>
                <a:cs typeface="Times New Roman" panose="02020603050405020304" pitchFamily="18" charset="0"/>
              </a:rPr>
              <a:t>Monthly bank statements not reconciled in a timely manner.</a:t>
            </a:r>
          </a:p>
          <a:p>
            <a:r>
              <a:rPr lang="en-US" sz="2800" dirty="0" smtClean="0">
                <a:latin typeface="Times New Roman" panose="02020603050405020304" pitchFamily="18" charset="0"/>
                <a:cs typeface="Times New Roman" panose="02020603050405020304" pitchFamily="18" charset="0"/>
              </a:rPr>
              <a:t>Inaccurate cashbooks.</a:t>
            </a:r>
          </a:p>
          <a:p>
            <a:r>
              <a:rPr lang="en-US" sz="2800" dirty="0" smtClean="0">
                <a:latin typeface="Times New Roman" panose="02020603050405020304" pitchFamily="18" charset="0"/>
                <a:cs typeface="Times New Roman" panose="02020603050405020304" pitchFamily="18" charset="0"/>
              </a:rPr>
              <a:t>Voided receipts and checks were not maintained for review.</a:t>
            </a:r>
          </a:p>
          <a:p>
            <a:r>
              <a:rPr lang="en-US" sz="2800" dirty="0">
                <a:latin typeface="Times New Roman" panose="02020603050405020304" pitchFamily="18" charset="0"/>
                <a:cs typeface="Times New Roman" panose="02020603050405020304" pitchFamily="18" charset="0"/>
              </a:rPr>
              <a:t>Unallowable expenses (examples:  sales tax, IRS penalties, late fees, etc.)</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046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320634"/>
            <a:ext cx="9905998" cy="1330036"/>
          </a:xfrm>
        </p:spPr>
        <p:txBody>
          <a:bodyPr>
            <a:normAutofit/>
          </a:bodyPr>
          <a:lstStyle/>
          <a:p>
            <a:pPr algn="ctr"/>
            <a:r>
              <a:rPr lang="en-US" dirty="0" smtClean="0">
                <a:latin typeface="Times New Roman" panose="02020603050405020304" pitchFamily="18" charset="0"/>
                <a:cs typeface="Times New Roman" panose="02020603050405020304" pitchFamily="18" charset="0"/>
              </a:rPr>
              <a:t>Accounting/bookkeeping </a:t>
            </a:r>
            <a:r>
              <a:rPr lang="en-US" dirty="0">
                <a:latin typeface="Times New Roman" panose="02020603050405020304" pitchFamily="18" charset="0"/>
                <a:cs typeface="Times New Roman" panose="02020603050405020304" pitchFamily="18" charset="0"/>
              </a:rPr>
              <a:t>issues </a:t>
            </a:r>
            <a:r>
              <a:rPr lang="en-US" dirty="0" smtClean="0">
                <a:latin typeface="Times New Roman" panose="02020603050405020304" pitchFamily="18" charset="0"/>
                <a:cs typeface="Times New Roman" panose="02020603050405020304" pitchFamily="18" charset="0"/>
              </a:rPr>
              <a:t>noted (cont.)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460665"/>
            <a:ext cx="9905999" cy="4607626"/>
          </a:xfrm>
        </p:spPr>
        <p:txBody>
          <a:bodyPr>
            <a:normAutofit/>
          </a:bodyPr>
          <a:lstStyle/>
          <a:p>
            <a:pPr>
              <a:lnSpc>
                <a:spcPct val="100000"/>
              </a:lnSpc>
              <a:spcBef>
                <a:spcPts val="0"/>
              </a:spcBef>
            </a:pPr>
            <a:r>
              <a:rPr lang="en-US" sz="2400" dirty="0" smtClean="0">
                <a:latin typeface="Times New Roman" panose="02020603050405020304" pitchFamily="18" charset="0"/>
                <a:cs typeface="Times New Roman" panose="02020603050405020304" pitchFamily="18" charset="0"/>
              </a:rPr>
              <a:t>Payroll Issues</a:t>
            </a:r>
          </a:p>
          <a:p>
            <a:pPr marL="0" indent="0">
              <a:lnSpc>
                <a:spcPct val="100000"/>
              </a:lnSpc>
              <a:spcBef>
                <a:spcPts val="0"/>
              </a:spcBef>
              <a:buNone/>
            </a:pPr>
            <a:r>
              <a:rPr lang="en-US" sz="2400" dirty="0" smtClean="0">
                <a:latin typeface="Times New Roman" panose="02020603050405020304" pitchFamily="18" charset="0"/>
                <a:cs typeface="Times New Roman" panose="02020603050405020304" pitchFamily="18" charset="0"/>
              </a:rPr>
              <a:t>   a) ECD Leave Policies were not followed.</a:t>
            </a:r>
          </a:p>
          <a:p>
            <a:pPr marL="0" indent="0">
              <a:lnSpc>
                <a:spcPct val="100000"/>
              </a:lnSpc>
              <a:spcBef>
                <a:spcPts val="0"/>
              </a:spcBef>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b) I-9 forms not filled out and maintained in personnel files.</a:t>
            </a:r>
          </a:p>
          <a:p>
            <a:pPr marL="0" indent="0">
              <a:lnSpc>
                <a:spcPct val="100000"/>
              </a:lnSpc>
              <a:spcBef>
                <a:spcPts val="0"/>
              </a:spcBef>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c) New Hire Forms not maintained in personnel files.</a:t>
            </a:r>
          </a:p>
          <a:p>
            <a:pPr marL="0" indent="0">
              <a:lnSpc>
                <a:spcPct val="100000"/>
              </a:lnSpc>
              <a:spcBef>
                <a:spcPts val="0"/>
              </a:spcBef>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d) Merit and cost of living raises for employees should to be approved by</a:t>
            </a:r>
          </a:p>
          <a:p>
            <a:pPr marL="0" indent="0">
              <a:lnSpc>
                <a:spcPct val="100000"/>
              </a:lnSpc>
              <a:spcBef>
                <a:spcPts val="0"/>
              </a:spcBef>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the Board </a:t>
            </a:r>
            <a:r>
              <a:rPr lang="en-US" sz="2400" b="1" u="sng" dirty="0" smtClean="0">
                <a:latin typeface="Times New Roman" panose="02020603050405020304" pitchFamily="18" charset="0"/>
                <a:cs typeface="Times New Roman" panose="02020603050405020304" pitchFamily="18" charset="0"/>
              </a:rPr>
              <a:t>and</a:t>
            </a:r>
            <a:r>
              <a:rPr lang="en-US" sz="2400" dirty="0" smtClean="0">
                <a:latin typeface="Times New Roman" panose="02020603050405020304" pitchFamily="18" charset="0"/>
                <a:cs typeface="Times New Roman" panose="02020603050405020304" pitchFamily="18" charset="0"/>
              </a:rPr>
              <a:t> recorded in the Board’s minutes.</a:t>
            </a:r>
          </a:p>
          <a:p>
            <a:pPr marL="0" indent="0">
              <a:lnSpc>
                <a:spcPct val="100000"/>
              </a:lnSpc>
              <a:spcBef>
                <a:spcPts val="0"/>
              </a:spcBef>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e) Payroll taxes were not paid timely.</a:t>
            </a:r>
          </a:p>
          <a:p>
            <a:pPr marL="0" indent="0">
              <a:lnSpc>
                <a:spcPct val="100000"/>
              </a:lnSpc>
              <a:spcBef>
                <a:spcPts val="0"/>
              </a:spcBef>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f) Supporting documentation not maintained for payments of quarterly taxes </a:t>
            </a:r>
          </a:p>
          <a:p>
            <a:pPr marL="0" indent="0">
              <a:lnSpc>
                <a:spcPct val="100000"/>
              </a:lnSpc>
              <a:spcBef>
                <a:spcPts val="0"/>
              </a:spcBef>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and withholdings for retirement.</a:t>
            </a:r>
          </a:p>
          <a:p>
            <a:pPr marL="0" indent="0">
              <a:lnSpc>
                <a:spcPct val="100000"/>
              </a:lnSpc>
              <a:spcBef>
                <a:spcPts val="0"/>
              </a:spcBef>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g) Timesheets not maintained for employees to support hours worked and </a:t>
            </a:r>
          </a:p>
          <a:p>
            <a:pPr marL="0" indent="0">
              <a:lnSpc>
                <a:spcPct val="100000"/>
              </a:lnSpc>
              <a:spcBef>
                <a:spcPts val="0"/>
              </a:spcBef>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supervisory approval.</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5250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308758"/>
            <a:ext cx="9905998" cy="1294411"/>
          </a:xfrm>
        </p:spPr>
        <p:txBody>
          <a:bodyPr>
            <a:normAutofit/>
          </a:bodyPr>
          <a:lstStyle/>
          <a:p>
            <a:pPr algn="ctr"/>
            <a:r>
              <a:rPr lang="en-US" dirty="0" smtClean="0">
                <a:latin typeface="Times New Roman" panose="02020603050405020304" pitchFamily="18" charset="0"/>
                <a:cs typeface="Times New Roman" panose="02020603050405020304" pitchFamily="18" charset="0"/>
              </a:rPr>
              <a:t>Accounting/bookkeeping </a:t>
            </a:r>
            <a:r>
              <a:rPr lang="en-US" dirty="0">
                <a:latin typeface="Times New Roman" panose="02020603050405020304" pitchFamily="18" charset="0"/>
                <a:cs typeface="Times New Roman" panose="02020603050405020304" pitchFamily="18" charset="0"/>
              </a:rPr>
              <a:t>issues noted (</a:t>
            </a:r>
            <a:r>
              <a:rPr lang="en-US" dirty="0" smtClean="0">
                <a:latin typeface="Times New Roman" panose="02020603050405020304" pitchFamily="18" charset="0"/>
                <a:cs typeface="Times New Roman" panose="02020603050405020304" pitchFamily="18" charset="0"/>
              </a:rPr>
              <a:t>cont.)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484416"/>
            <a:ext cx="9905999" cy="4306785"/>
          </a:xfrm>
        </p:spPr>
        <p:txBody>
          <a:bodyPr>
            <a:normAutofit fontScale="92500" lnSpcReduction="10000"/>
          </a:bodyPr>
          <a:lstStyle/>
          <a:p>
            <a:r>
              <a:rPr lang="en-US" sz="2600" dirty="0" smtClean="0">
                <a:latin typeface="Times New Roman" panose="02020603050405020304" pitchFamily="18" charset="0"/>
                <a:cs typeface="Times New Roman" panose="02020603050405020304" pitchFamily="18" charset="0"/>
              </a:rPr>
              <a:t>Necessary policies should be adopted by each ECD.  (For example:  Travel Policy, Leave Policy, Capital Asset Capitalization Policy, etc.)</a:t>
            </a:r>
          </a:p>
          <a:p>
            <a:pPr>
              <a:lnSpc>
                <a:spcPct val="100000"/>
              </a:lnSpc>
              <a:spcBef>
                <a:spcPts val="0"/>
              </a:spcBef>
            </a:pPr>
            <a:r>
              <a:rPr lang="en-US" sz="2600" dirty="0" smtClean="0">
                <a:latin typeface="Times New Roman" panose="02020603050405020304" pitchFamily="18" charset="0"/>
                <a:cs typeface="Times New Roman" panose="02020603050405020304" pitchFamily="18" charset="0"/>
              </a:rPr>
              <a:t>Capital </a:t>
            </a:r>
            <a:r>
              <a:rPr lang="en-US" sz="2600" dirty="0">
                <a:latin typeface="Times New Roman" panose="02020603050405020304" pitchFamily="18" charset="0"/>
                <a:cs typeface="Times New Roman" panose="02020603050405020304" pitchFamily="18" charset="0"/>
              </a:rPr>
              <a:t>Assets Listings</a:t>
            </a:r>
          </a:p>
          <a:p>
            <a:pPr marL="0" indent="0">
              <a:lnSpc>
                <a:spcPct val="100000"/>
              </a:lnSpc>
              <a:spcBef>
                <a:spcPts val="0"/>
              </a:spcBef>
              <a:buNone/>
            </a:pPr>
            <a:r>
              <a:rPr lang="en-US" sz="2600" dirty="0">
                <a:latin typeface="Times New Roman" panose="02020603050405020304" pitchFamily="18" charset="0"/>
                <a:cs typeface="Times New Roman" panose="02020603050405020304" pitchFamily="18" charset="0"/>
              </a:rPr>
              <a:t>   a) Capitalization threshold should be established</a:t>
            </a:r>
          </a:p>
          <a:p>
            <a:pPr marL="0" indent="0">
              <a:lnSpc>
                <a:spcPct val="100000"/>
              </a:lnSpc>
              <a:spcBef>
                <a:spcPts val="0"/>
              </a:spcBef>
              <a:buNone/>
            </a:pPr>
            <a:r>
              <a:rPr lang="en-US" sz="2600" dirty="0">
                <a:latin typeface="Times New Roman" panose="02020603050405020304" pitchFamily="18" charset="0"/>
                <a:cs typeface="Times New Roman" panose="02020603050405020304" pitchFamily="18" charset="0"/>
              </a:rPr>
              <a:t>   b) Listing should include purchase price, date of purchase, and other </a:t>
            </a:r>
          </a:p>
          <a:p>
            <a:pPr marL="0" indent="0">
              <a:lnSpc>
                <a:spcPct val="100000"/>
              </a:lnSpc>
              <a:spcBef>
                <a:spcPts val="0"/>
              </a:spcBef>
              <a:buNone/>
            </a:pPr>
            <a:r>
              <a:rPr lang="en-US" sz="2600" dirty="0">
                <a:latin typeface="Times New Roman" panose="02020603050405020304" pitchFamily="18" charset="0"/>
                <a:cs typeface="Times New Roman" panose="02020603050405020304" pitchFamily="18" charset="0"/>
              </a:rPr>
              <a:t>       important information about purchase (Ex. Serial numbers, model </a:t>
            </a:r>
          </a:p>
          <a:p>
            <a:pPr marL="0" indent="0">
              <a:lnSpc>
                <a:spcPct val="100000"/>
              </a:lnSpc>
              <a:spcBef>
                <a:spcPts val="0"/>
              </a:spcBef>
              <a:buNone/>
            </a:pPr>
            <a:r>
              <a:rPr lang="en-US" sz="2600" dirty="0">
                <a:latin typeface="Times New Roman" panose="02020603050405020304" pitchFamily="18" charset="0"/>
                <a:cs typeface="Times New Roman" panose="02020603050405020304" pitchFamily="18" charset="0"/>
              </a:rPr>
              <a:t>       number, etc.)</a:t>
            </a:r>
          </a:p>
          <a:p>
            <a:pPr marL="0" indent="0">
              <a:lnSpc>
                <a:spcPct val="100000"/>
              </a:lnSpc>
              <a:spcBef>
                <a:spcPts val="0"/>
              </a:spcBef>
              <a:buNone/>
            </a:pPr>
            <a:r>
              <a:rPr lang="en-US" sz="2600" dirty="0">
                <a:latin typeface="Times New Roman" panose="02020603050405020304" pitchFamily="18" charset="0"/>
                <a:cs typeface="Times New Roman" panose="02020603050405020304" pitchFamily="18" charset="0"/>
              </a:rPr>
              <a:t>    c) Inventory should </a:t>
            </a:r>
            <a:r>
              <a:rPr lang="en-US" sz="2600" dirty="0" smtClean="0">
                <a:latin typeface="Times New Roman" panose="02020603050405020304" pitchFamily="18" charset="0"/>
                <a:cs typeface="Times New Roman" panose="02020603050405020304" pitchFamily="18" charset="0"/>
              </a:rPr>
              <a:t>be performed annually and be </a:t>
            </a:r>
            <a:r>
              <a:rPr lang="en-US" sz="2600" dirty="0">
                <a:latin typeface="Times New Roman" panose="02020603050405020304" pitchFamily="18" charset="0"/>
                <a:cs typeface="Times New Roman" panose="02020603050405020304" pitchFamily="18" charset="0"/>
              </a:rPr>
              <a:t>updated </a:t>
            </a:r>
            <a:r>
              <a:rPr lang="en-US" sz="2600" dirty="0" smtClean="0">
                <a:latin typeface="Times New Roman" panose="02020603050405020304" pitchFamily="18" charset="0"/>
                <a:cs typeface="Times New Roman" panose="02020603050405020304" pitchFamily="18" charset="0"/>
              </a:rPr>
              <a:t>with </a:t>
            </a:r>
            <a:r>
              <a:rPr lang="en-US" sz="2600" dirty="0">
                <a:latin typeface="Times New Roman" panose="02020603050405020304" pitchFamily="18" charset="0"/>
                <a:cs typeface="Times New Roman" panose="02020603050405020304" pitchFamily="18" charset="0"/>
              </a:rPr>
              <a:t>new items </a:t>
            </a:r>
            <a:endParaRPr lang="en-US" sz="2600" dirty="0" smtClean="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       purchased and </a:t>
            </a:r>
            <a:r>
              <a:rPr lang="en-US" sz="2600" dirty="0">
                <a:latin typeface="Times New Roman" panose="02020603050405020304" pitchFamily="18" charset="0"/>
                <a:cs typeface="Times New Roman" panose="02020603050405020304" pitchFamily="18" charset="0"/>
              </a:rPr>
              <a:t>disposed items noted with a disposition date.  </a:t>
            </a:r>
            <a:r>
              <a:rPr lang="en-US" sz="2600" dirty="0" smtClean="0">
                <a:latin typeface="Times New Roman" panose="02020603050405020304" pitchFamily="18" charset="0"/>
                <a:cs typeface="Times New Roman" panose="02020603050405020304" pitchFamily="18" charset="0"/>
              </a:rPr>
              <a:t>All deleted </a:t>
            </a:r>
          </a:p>
          <a:p>
            <a:pPr marL="0" indent="0">
              <a:lnSpc>
                <a:spcPct val="100000"/>
              </a:lnSpc>
              <a:spcBef>
                <a:spcPts val="0"/>
              </a:spcBef>
              <a:buNone/>
            </a:pP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       items should be properly documented and documentation retained for </a:t>
            </a:r>
          </a:p>
          <a:p>
            <a:pPr marL="0" indent="0">
              <a:lnSpc>
                <a:spcPct val="100000"/>
              </a:lnSpc>
              <a:spcBef>
                <a:spcPts val="0"/>
              </a:spcBef>
              <a:buNone/>
            </a:pPr>
            <a:r>
              <a:rPr lang="en-US" sz="2600" dirty="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       examination.</a:t>
            </a:r>
            <a:endParaRPr lang="en-US" sz="26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882079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735304" cy="1320800"/>
          </a:xfrm>
        </p:spPr>
        <p:txBody>
          <a:bodyPr/>
          <a:lstStyle/>
          <a:p>
            <a:pPr algn="ctr"/>
            <a:r>
              <a:rPr lang="en-US" dirty="0" smtClean="0">
                <a:latin typeface="Times New Roman" panose="02020603050405020304" pitchFamily="18" charset="0"/>
                <a:cs typeface="Times New Roman" panose="02020603050405020304" pitchFamily="18" charset="0"/>
              </a:rPr>
              <a:t>Disclaimer</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090057" y="2249487"/>
            <a:ext cx="8645237" cy="3541714"/>
          </a:xfrm>
        </p:spPr>
        <p:txBody>
          <a:bodyPr>
            <a:normAutofit/>
          </a:bodyPr>
          <a:lstStyle/>
          <a:p>
            <a:pPr algn="just"/>
            <a:r>
              <a:rPr lang="en-US" sz="2800" dirty="0" smtClean="0">
                <a:latin typeface="Times New Roman" panose="02020603050405020304" pitchFamily="18" charset="0"/>
                <a:cs typeface="Times New Roman" panose="02020603050405020304" pitchFamily="18" charset="0"/>
              </a:rPr>
              <a:t>This information was presented to the </a:t>
            </a:r>
            <a:r>
              <a:rPr lang="en-US" sz="2800" dirty="0" err="1" smtClean="0">
                <a:latin typeface="Times New Roman" panose="02020603050405020304" pitchFamily="18" charset="0"/>
                <a:cs typeface="Times New Roman" panose="02020603050405020304" pitchFamily="18" charset="0"/>
              </a:rPr>
              <a:t>ACCA</a:t>
            </a:r>
            <a:r>
              <a:rPr lang="en-US" sz="2800" dirty="0" smtClean="0">
                <a:latin typeface="Times New Roman" panose="02020603050405020304" pitchFamily="18" charset="0"/>
                <a:cs typeface="Times New Roman" panose="02020603050405020304" pitchFamily="18" charset="0"/>
              </a:rPr>
              <a:t> </a:t>
            </a:r>
            <a:r>
              <a:rPr lang="en-US" sz="2800" smtClean="0">
                <a:latin typeface="Times New Roman" panose="02020603050405020304" pitchFamily="18" charset="0"/>
                <a:cs typeface="Times New Roman" panose="02020603050405020304" pitchFamily="18" charset="0"/>
              </a:rPr>
              <a:t>Summer Conference </a:t>
            </a:r>
            <a:r>
              <a:rPr lang="en-US" sz="2800" dirty="0" smtClean="0">
                <a:latin typeface="Times New Roman" panose="02020603050405020304" pitchFamily="18" charset="0"/>
                <a:cs typeface="Times New Roman" panose="02020603050405020304" pitchFamily="18" charset="0"/>
              </a:rPr>
              <a:t>Workshop on August 20, 2015.</a:t>
            </a:r>
          </a:p>
          <a:p>
            <a:pPr algn="just"/>
            <a:r>
              <a:rPr lang="en-US" sz="2800" dirty="0" smtClean="0">
                <a:latin typeface="Times New Roman" panose="02020603050405020304" pitchFamily="18" charset="0"/>
                <a:cs typeface="Times New Roman" panose="02020603050405020304" pitchFamily="18" charset="0"/>
              </a:rPr>
              <a:t>This presentation represents the audit position of the Department of Examiners of Public Accounts as of that date.</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82466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61257"/>
            <a:ext cx="9905998" cy="1330037"/>
          </a:xfrm>
        </p:spPr>
        <p:txBody>
          <a:bodyPr/>
          <a:lstStyle/>
          <a:p>
            <a:pPr algn="ctr"/>
            <a:r>
              <a:rPr lang="en-US" dirty="0" smtClean="0">
                <a:latin typeface="Times New Roman" panose="02020603050405020304" pitchFamily="18" charset="0"/>
                <a:cs typeface="Times New Roman" panose="02020603050405020304" pitchFamily="18" charset="0"/>
              </a:rPr>
              <a:t>Legal Compliance problems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365662"/>
            <a:ext cx="9905999" cy="4425539"/>
          </a:xfrm>
        </p:spPr>
        <p:txBody>
          <a:bodyPr/>
          <a:lstStyle/>
          <a:p>
            <a:pPr>
              <a:lnSpc>
                <a:spcPct val="100000"/>
              </a:lnSpc>
              <a:spcBef>
                <a:spcPts val="0"/>
              </a:spcBef>
            </a:pPr>
            <a:r>
              <a:rPr lang="en-US" sz="2800" dirty="0" smtClean="0">
                <a:latin typeface="Times New Roman" panose="02020603050405020304" pitchFamily="18" charset="0"/>
                <a:cs typeface="Times New Roman" panose="02020603050405020304" pitchFamily="18" charset="0"/>
              </a:rPr>
              <a:t>ECD’s are required to comply with the Alabama Competitive Bid Law pursuant to the </a:t>
            </a:r>
            <a:r>
              <a:rPr lang="en-US" sz="2800" b="1" i="1" dirty="0" smtClean="0">
                <a:latin typeface="Times New Roman" panose="02020603050405020304" pitchFamily="18" charset="0"/>
                <a:cs typeface="Times New Roman" panose="02020603050405020304" pitchFamily="18" charset="0"/>
              </a:rPr>
              <a:t>Code of Alabama 1975,</a:t>
            </a:r>
            <a:r>
              <a:rPr lang="en-US" sz="2800" dirty="0" smtClean="0">
                <a:latin typeface="Times New Roman" panose="02020603050405020304" pitchFamily="18" charset="0"/>
                <a:cs typeface="Times New Roman" panose="02020603050405020304" pitchFamily="18" charset="0"/>
              </a:rPr>
              <a:t> Title 41, Chapter 16. This law applies to the purchase or lease of materials, equipment, supplies or other personal property exceeding $15,000 and to the expenditure of funds for labor and services.  Exceptions to the bid law are found in the </a:t>
            </a:r>
            <a:r>
              <a:rPr lang="en-US" sz="2800" b="1" i="1" dirty="0" smtClean="0">
                <a:latin typeface="Times New Roman" panose="02020603050405020304" pitchFamily="18" charset="0"/>
                <a:cs typeface="Times New Roman" panose="02020603050405020304" pitchFamily="18" charset="0"/>
              </a:rPr>
              <a:t>Code of Alabama 1975, </a:t>
            </a:r>
            <a:r>
              <a:rPr lang="en-US" sz="2800" dirty="0" smtClean="0">
                <a:latin typeface="Times New Roman" panose="02020603050405020304" pitchFamily="18" charset="0"/>
                <a:cs typeface="Times New Roman" panose="02020603050405020304" pitchFamily="18" charset="0"/>
              </a:rPr>
              <a:t>Section 41-16-51</a:t>
            </a:r>
            <a:r>
              <a:rPr lang="en-US" sz="2800" b="1" i="1" dirty="0" smtClean="0">
                <a:latin typeface="Times New Roman" panose="02020603050405020304" pitchFamily="18" charset="0"/>
                <a:cs typeface="Times New Roman" panose="02020603050405020304" pitchFamily="18" charset="0"/>
              </a:rPr>
              <a:t>.</a:t>
            </a:r>
          </a:p>
          <a:p>
            <a:pPr>
              <a:lnSpc>
                <a:spcPct val="100000"/>
              </a:lnSpc>
              <a:spcBef>
                <a:spcPts val="0"/>
              </a:spcBef>
            </a:pPr>
            <a:r>
              <a:rPr lang="en-US" sz="2800" dirty="0" smtClean="0">
                <a:latin typeface="Times New Roman" panose="02020603050405020304" pitchFamily="18" charset="0"/>
                <a:cs typeface="Times New Roman" panose="02020603050405020304" pitchFamily="18" charset="0"/>
              </a:rPr>
              <a:t>Common problems noted in our examinations include: </a:t>
            </a:r>
          </a:p>
          <a:p>
            <a:pPr lvl="1">
              <a:lnSpc>
                <a:spcPct val="100000"/>
              </a:lnSpc>
              <a:spcBef>
                <a:spcPts val="0"/>
              </a:spcBef>
            </a:pPr>
            <a:r>
              <a:rPr lang="en-US" sz="2400" dirty="0" smtClean="0">
                <a:latin typeface="Times New Roman" panose="02020603050405020304" pitchFamily="18" charset="0"/>
                <a:cs typeface="Times New Roman" panose="02020603050405020304" pitchFamily="18" charset="0"/>
              </a:rPr>
              <a:t>Failure to bid or failure to properly apply all aspects of the law.</a:t>
            </a:r>
          </a:p>
          <a:p>
            <a:pPr lvl="1">
              <a:lnSpc>
                <a:spcPct val="100000"/>
              </a:lnSpc>
              <a:spcBef>
                <a:spcPts val="0"/>
              </a:spcBef>
            </a:pPr>
            <a:r>
              <a:rPr lang="en-US" sz="2400" dirty="0" smtClean="0">
                <a:latin typeface="Times New Roman" panose="02020603050405020304" pitchFamily="18" charset="0"/>
                <a:cs typeface="Times New Roman" panose="02020603050405020304" pitchFamily="18" charset="0"/>
              </a:rPr>
              <a:t>Failure to maintain documentation on file for the bid process for examination purposes.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66030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344384"/>
            <a:ext cx="9905998" cy="1270660"/>
          </a:xfrm>
        </p:spPr>
        <p:txBody>
          <a:bodyPr/>
          <a:lstStyle/>
          <a:p>
            <a:pPr algn="ctr"/>
            <a:r>
              <a:rPr lang="en-US" dirty="0" smtClean="0">
                <a:latin typeface="Times New Roman" panose="02020603050405020304" pitchFamily="18" charset="0"/>
                <a:cs typeface="Times New Roman" panose="02020603050405020304" pitchFamily="18" charset="0"/>
              </a:rPr>
              <a:t>Legal Compliance problems (Cont.)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365662"/>
            <a:ext cx="9905999" cy="4678878"/>
          </a:xfrm>
        </p:spPr>
        <p:txBody>
          <a:bodyPr>
            <a:normAutofit/>
          </a:bodyPr>
          <a:lstStyle/>
          <a:p>
            <a:r>
              <a:rPr lang="en-US" sz="2400" dirty="0" smtClean="0">
                <a:latin typeface="Times New Roman" panose="02020603050405020304" pitchFamily="18" charset="0"/>
                <a:cs typeface="Times New Roman" panose="02020603050405020304" pitchFamily="18" charset="0"/>
              </a:rPr>
              <a:t>The </a:t>
            </a:r>
            <a:r>
              <a:rPr lang="en-US" sz="2400" b="1" i="1" dirty="0" smtClean="0">
                <a:latin typeface="Times New Roman" panose="02020603050405020304" pitchFamily="18" charset="0"/>
                <a:cs typeface="Times New Roman" panose="02020603050405020304" pitchFamily="18" charset="0"/>
              </a:rPr>
              <a:t>Code of Alabama 1975,</a:t>
            </a:r>
            <a:r>
              <a:rPr lang="en-US" sz="2400" dirty="0" smtClean="0">
                <a:latin typeface="Times New Roman" panose="02020603050405020304" pitchFamily="18" charset="0"/>
                <a:cs typeface="Times New Roman" panose="02020603050405020304" pitchFamily="18" charset="0"/>
              </a:rPr>
              <a:t> Title 39, provides requirements regarding contracts for public works.  Public Works is defined as “the construction, installation, repair, renovation, or maintenance of public buildings, structures, sewers, waterworks, roads, curbs, gutters, sidewalls, bridges, docks, underpasses, and viaducts as well as any other improvement to be constructed, installed, repaired, renovated, or maintained on public property and to be paid, in whole or in part, with public funds or with financing to be retired with public funds in the form of lease payments or otherwise.”</a:t>
            </a:r>
          </a:p>
          <a:p>
            <a:r>
              <a:rPr lang="en-US" sz="2400" dirty="0" smtClean="0">
                <a:latin typeface="Times New Roman" panose="02020603050405020304" pitchFamily="18" charset="0"/>
                <a:cs typeface="Times New Roman" panose="02020603050405020304" pitchFamily="18" charset="0"/>
              </a:rPr>
              <a:t>The Public Works Law includes requirements for advertising for sealed bids, execution of performance, payment and bid bonds by the contractor, and advertisement of notice of completion by the contractor.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39406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320634"/>
            <a:ext cx="9905998" cy="1246909"/>
          </a:xfrm>
        </p:spPr>
        <p:txBody>
          <a:bodyPr/>
          <a:lstStyle/>
          <a:p>
            <a:pPr algn="ctr"/>
            <a:r>
              <a:rPr lang="en-US" dirty="0" smtClean="0">
                <a:latin typeface="Times New Roman" panose="02020603050405020304" pitchFamily="18" charset="0"/>
                <a:cs typeface="Times New Roman" panose="02020603050405020304" pitchFamily="18" charset="0"/>
              </a:rPr>
              <a:t>Legal compliance problems (Cont.)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318161"/>
            <a:ext cx="9905999" cy="4473040"/>
          </a:xfrm>
        </p:spPr>
        <p:txBody>
          <a:bodyPr>
            <a:noAutofit/>
          </a:bodyPr>
          <a:lstStyle/>
          <a:p>
            <a:r>
              <a:rPr lang="en-US" sz="3200" dirty="0" smtClean="0">
                <a:latin typeface="Times New Roman" panose="02020603050405020304" pitchFamily="18" charset="0"/>
                <a:cs typeface="Times New Roman" panose="02020603050405020304" pitchFamily="18" charset="0"/>
              </a:rPr>
              <a:t>The requirements under the Public Works Law differ from the Competitive Bid Law.  </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This generally causes problems in the examination due to a misunderstanding of the two laws.  It is essential to distinguish whether the project falls within the definition of Public Works before starting the bid process.  </a:t>
            </a:r>
          </a:p>
          <a:p>
            <a:r>
              <a:rPr lang="en-US" sz="3200" dirty="0" smtClean="0">
                <a:latin typeface="Times New Roman" panose="02020603050405020304" pitchFamily="18" charset="0"/>
                <a:cs typeface="Times New Roman" panose="02020603050405020304" pitchFamily="18" charset="0"/>
              </a:rPr>
              <a:t>Additionally, problems arise due to lack of documentation on hand for the various types of bonds and the advertisements required.  </a:t>
            </a:r>
          </a:p>
        </p:txBody>
      </p:sp>
    </p:spTree>
    <p:extLst>
      <p:ext uri="{BB962C8B-B14F-4D97-AF65-F5344CB8AC3E}">
        <p14:creationId xmlns:p14="http://schemas.microsoft.com/office/powerpoint/2010/main" val="14548736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85008"/>
            <a:ext cx="9905998" cy="1080654"/>
          </a:xfrm>
        </p:spPr>
        <p:txBody>
          <a:bodyPr/>
          <a:lstStyle/>
          <a:p>
            <a:pPr algn="ctr"/>
            <a:r>
              <a:rPr lang="en-US" dirty="0" smtClean="0">
                <a:latin typeface="Times New Roman" panose="02020603050405020304" pitchFamily="18" charset="0"/>
                <a:cs typeface="Times New Roman" panose="02020603050405020304" pitchFamily="18" charset="0"/>
              </a:rPr>
              <a:t>Legal compliance problems (Cont.)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365662"/>
            <a:ext cx="9905999" cy="4773881"/>
          </a:xfrm>
        </p:spPr>
        <p:txBody>
          <a:bodyPr>
            <a:noAutofit/>
          </a:bodyPr>
          <a:lstStyle/>
          <a:p>
            <a:r>
              <a:rPr lang="en-US" sz="2800" dirty="0" smtClean="0">
                <a:latin typeface="Times New Roman" panose="02020603050405020304" pitchFamily="18" charset="0"/>
                <a:cs typeface="Times New Roman" panose="02020603050405020304" pitchFamily="18" charset="0"/>
              </a:rPr>
              <a:t>The </a:t>
            </a:r>
            <a:r>
              <a:rPr lang="en-US" sz="2800" b="1" i="1" dirty="0" smtClean="0">
                <a:latin typeface="Times New Roman" panose="02020603050405020304" pitchFamily="18" charset="0"/>
                <a:cs typeface="Times New Roman" panose="02020603050405020304" pitchFamily="18" charset="0"/>
              </a:rPr>
              <a:t>Code of Alabama 1975,</a:t>
            </a:r>
            <a:r>
              <a:rPr lang="en-US" sz="2800" dirty="0" smtClean="0">
                <a:latin typeface="Times New Roman" panose="02020603050405020304" pitchFamily="18" charset="0"/>
                <a:cs typeface="Times New Roman" panose="02020603050405020304" pitchFamily="18" charset="0"/>
              </a:rPr>
              <a:t> Section 36-25A-4, requires a governmental body to maintain accurate records of its meetings, excluding executive sessions, setting forth the date, time, place, members present or absent, and the action taken at each meeting.  Except as otherwise provided by law, the records of each meeting shall become a public record and be made available to the public as soon as practicable after approval.</a:t>
            </a:r>
          </a:p>
          <a:p>
            <a:r>
              <a:rPr lang="en-US" sz="2800" dirty="0" smtClean="0">
                <a:latin typeface="Times New Roman" panose="02020603050405020304" pitchFamily="18" charset="0"/>
                <a:cs typeface="Times New Roman" panose="02020603050405020304" pitchFamily="18" charset="0"/>
              </a:rPr>
              <a:t>Minutes are important because they’re the only surviving record of actions taken at the meetings.  They need to be informative and easy to navigate for future use.  Minutes need to be precise in the information given.</a:t>
            </a:r>
          </a:p>
        </p:txBody>
      </p:sp>
    </p:spTree>
    <p:extLst>
      <p:ext uri="{BB962C8B-B14F-4D97-AF65-F5344CB8AC3E}">
        <p14:creationId xmlns:p14="http://schemas.microsoft.com/office/powerpoint/2010/main" val="13476331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308758"/>
            <a:ext cx="9905998" cy="1163782"/>
          </a:xfrm>
        </p:spPr>
        <p:txBody>
          <a:bodyPr/>
          <a:lstStyle/>
          <a:p>
            <a:pPr algn="ctr"/>
            <a:r>
              <a:rPr lang="en-US" dirty="0" smtClean="0">
                <a:latin typeface="Times New Roman" panose="02020603050405020304" pitchFamily="18" charset="0"/>
                <a:cs typeface="Times New Roman" panose="02020603050405020304" pitchFamily="18" charset="0"/>
              </a:rPr>
              <a:t>Legal Compliance problems (Cont.)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318161"/>
            <a:ext cx="9905999" cy="4473040"/>
          </a:xfrm>
        </p:spPr>
        <p:txBody>
          <a:bodyPr/>
          <a:lstStyle/>
          <a:p>
            <a:r>
              <a:rPr lang="en-US" sz="2800" dirty="0">
                <a:latin typeface="Times New Roman" panose="02020603050405020304" pitchFamily="18" charset="0"/>
                <a:cs typeface="Times New Roman" panose="02020603050405020304" pitchFamily="18" charset="0"/>
              </a:rPr>
              <a:t>The following issues were noted relating to minutes:</a:t>
            </a:r>
          </a:p>
          <a:p>
            <a:pPr lvl="1"/>
            <a:r>
              <a:rPr lang="en-US" sz="2800" dirty="0">
                <a:latin typeface="Times New Roman" panose="02020603050405020304" pitchFamily="18" charset="0"/>
                <a:cs typeface="Times New Roman" panose="02020603050405020304" pitchFamily="18" charset="0"/>
              </a:rPr>
              <a:t>Minutes were not maintained in chronological order.</a:t>
            </a:r>
          </a:p>
          <a:p>
            <a:pPr lvl="1"/>
            <a:r>
              <a:rPr lang="en-US" sz="2800" dirty="0">
                <a:latin typeface="Times New Roman" panose="02020603050405020304" pitchFamily="18" charset="0"/>
                <a:cs typeface="Times New Roman" panose="02020603050405020304" pitchFamily="18" charset="0"/>
              </a:rPr>
              <a:t>An index was not included to provide a way to easily locate </a:t>
            </a:r>
            <a:r>
              <a:rPr lang="en-US" sz="2800" dirty="0" smtClean="0">
                <a:latin typeface="Times New Roman" panose="02020603050405020304" pitchFamily="18" charset="0"/>
                <a:cs typeface="Times New Roman" panose="02020603050405020304" pitchFamily="18" charset="0"/>
              </a:rPr>
              <a:t>information in the minute book.</a:t>
            </a:r>
          </a:p>
          <a:p>
            <a:pPr lvl="1"/>
            <a:r>
              <a:rPr lang="en-US" sz="2800" dirty="0" smtClean="0">
                <a:latin typeface="Times New Roman" panose="02020603050405020304" pitchFamily="18" charset="0"/>
                <a:cs typeface="Times New Roman" panose="02020603050405020304" pitchFamily="18" charset="0"/>
              </a:rPr>
              <a:t> Documents mentioned in the minutes were not included as an attachment and were not maintained separately for review.</a:t>
            </a:r>
          </a:p>
          <a:p>
            <a:pPr lvl="1"/>
            <a:r>
              <a:rPr lang="en-US" sz="2800" dirty="0" smtClean="0">
                <a:latin typeface="Times New Roman" panose="02020603050405020304" pitchFamily="18" charset="0"/>
                <a:cs typeface="Times New Roman" panose="02020603050405020304" pitchFamily="18" charset="0"/>
              </a:rPr>
              <a:t>Approval for all actions taken including expenditures, debt, budgets, etc. was not documented in the minutes.</a:t>
            </a:r>
            <a:endParaRPr lang="en-US" sz="280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16564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61257"/>
            <a:ext cx="9905998" cy="973777"/>
          </a:xfrm>
        </p:spPr>
        <p:txBody>
          <a:bodyPr/>
          <a:lstStyle/>
          <a:p>
            <a:pPr algn="ctr"/>
            <a:r>
              <a:rPr lang="en-US" dirty="0" smtClean="0">
                <a:latin typeface="Times New Roman" panose="02020603050405020304" pitchFamily="18" charset="0"/>
                <a:cs typeface="Times New Roman" panose="02020603050405020304" pitchFamily="18" charset="0"/>
              </a:rPr>
              <a:t>Noncompliance with By-laws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365661"/>
            <a:ext cx="9905999" cy="5023263"/>
          </a:xfrm>
        </p:spPr>
        <p:txBody>
          <a:bodyPr>
            <a:normAutofit/>
          </a:bodyPr>
          <a:lstStyle/>
          <a:p>
            <a:pPr algn="just">
              <a:lnSpc>
                <a:spcPct val="100000"/>
              </a:lnSpc>
              <a:spcBef>
                <a:spcPts val="0"/>
              </a:spcBef>
            </a:pPr>
            <a:r>
              <a:rPr lang="en-US" sz="2000" dirty="0" smtClean="0">
                <a:latin typeface="Times New Roman" panose="02020603050405020304" pitchFamily="18" charset="0"/>
                <a:cs typeface="Times New Roman" panose="02020603050405020304" pitchFamily="18" charset="0"/>
              </a:rPr>
              <a:t>By-Laws are established by the individual districts to establish rules and procedures for the organization.  Instances were noted where ECDs did not follow their By-Laws.    Problems noted were as follows:</a:t>
            </a:r>
          </a:p>
          <a:p>
            <a:pPr marL="0" indent="0" algn="just">
              <a:lnSpc>
                <a:spcPct val="100000"/>
              </a:lnSpc>
              <a:spcBef>
                <a:spcPts val="0"/>
              </a:spcBef>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 Board meetings were not held as required in the By-Laws.  (Some ECDs did not </a:t>
            </a:r>
          </a:p>
          <a:p>
            <a:pPr marL="0" indent="0" algn="just">
              <a:lnSpc>
                <a:spcPct val="100000"/>
              </a:lnSpc>
              <a:spcBef>
                <a:spcPts val="0"/>
              </a:spcBef>
              <a:buNone/>
            </a:pPr>
            <a:r>
              <a:rPr lang="en-US" sz="2000" dirty="0" smtClean="0">
                <a:latin typeface="Times New Roman" panose="02020603050405020304" pitchFamily="18" charset="0"/>
                <a:cs typeface="Times New Roman" panose="02020603050405020304" pitchFamily="18" charset="0"/>
              </a:rPr>
              <a:t>       hold any meetings during the audit period or only met 3 - 4 times when the</a:t>
            </a:r>
          </a:p>
          <a:p>
            <a:pPr marL="0" indent="0" algn="just">
              <a:lnSpc>
                <a:spcPct val="100000"/>
              </a:lnSpc>
              <a:spcBef>
                <a:spcPts val="0"/>
              </a:spcBef>
              <a:buNone/>
            </a:pPr>
            <a:r>
              <a:rPr lang="en-US" sz="2000" dirty="0" smtClean="0">
                <a:latin typeface="Times New Roman" panose="02020603050405020304" pitchFamily="18" charset="0"/>
                <a:cs typeface="Times New Roman" panose="02020603050405020304" pitchFamily="18" charset="0"/>
              </a:rPr>
              <a:t>       by-laws required monthly meetings.)</a:t>
            </a:r>
          </a:p>
          <a:p>
            <a:pPr marL="0" indent="0" algn="just">
              <a:lnSpc>
                <a:spcPct val="100000"/>
              </a:lnSpc>
              <a:spcBef>
                <a:spcPts val="0"/>
              </a:spcBef>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b) Budgets were not approved each year.</a:t>
            </a:r>
          </a:p>
          <a:p>
            <a:pPr marL="0" indent="0" algn="just">
              <a:lnSpc>
                <a:spcPct val="100000"/>
              </a:lnSpc>
              <a:spcBef>
                <a:spcPts val="0"/>
              </a:spcBef>
              <a:buNone/>
            </a:pPr>
            <a:r>
              <a:rPr lang="en-US" sz="2000" dirty="0" smtClean="0">
                <a:latin typeface="Times New Roman" panose="02020603050405020304" pitchFamily="18" charset="0"/>
                <a:cs typeface="Times New Roman" panose="02020603050405020304" pitchFamily="18" charset="0"/>
              </a:rPr>
              <a:t>   c) Board members were not appointed to the ECD Board as required by the </a:t>
            </a:r>
          </a:p>
          <a:p>
            <a:pPr marL="0" indent="0" algn="just">
              <a:lnSpc>
                <a:spcPct val="100000"/>
              </a:lnSpc>
              <a:spcBef>
                <a:spcPts val="0"/>
              </a:spcBef>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By-Laws.  Board member terms expired without a new appointment being </a:t>
            </a:r>
          </a:p>
          <a:p>
            <a:pPr marL="0" indent="0" algn="just">
              <a:lnSpc>
                <a:spcPct val="100000"/>
              </a:lnSpc>
              <a:spcBef>
                <a:spcPts val="0"/>
              </a:spcBef>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made.</a:t>
            </a:r>
          </a:p>
          <a:p>
            <a:pPr marL="0" indent="0" algn="just">
              <a:lnSpc>
                <a:spcPct val="100000"/>
              </a:lnSpc>
              <a:spcBef>
                <a:spcPts val="0"/>
              </a:spcBef>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c) Board members terms of office did not abide by the By-Laws.</a:t>
            </a:r>
          </a:p>
          <a:p>
            <a:pPr marL="0" indent="0" algn="just">
              <a:lnSpc>
                <a:spcPct val="100000"/>
              </a:lnSpc>
              <a:spcBef>
                <a:spcPts val="0"/>
              </a:spcBef>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d) Minutes were not prepared as required by the By-Laws to properly reflect all</a:t>
            </a:r>
          </a:p>
          <a:p>
            <a:pPr marL="0" indent="0" algn="just">
              <a:lnSpc>
                <a:spcPct val="100000"/>
              </a:lnSpc>
              <a:spcBef>
                <a:spcPts val="0"/>
              </a:spcBef>
              <a:buNone/>
            </a:pPr>
            <a:r>
              <a:rPr lang="en-US" sz="2000" dirty="0" smtClean="0">
                <a:latin typeface="Times New Roman" panose="02020603050405020304" pitchFamily="18" charset="0"/>
                <a:cs typeface="Times New Roman" panose="02020603050405020304" pitchFamily="18" charset="0"/>
              </a:rPr>
              <a:t>       actions taken.</a:t>
            </a:r>
          </a:p>
          <a:p>
            <a:pPr algn="just">
              <a:lnSpc>
                <a:spcPct val="100000"/>
              </a:lnSpc>
              <a:spcBef>
                <a:spcPts val="0"/>
              </a:spcBef>
            </a:pPr>
            <a:r>
              <a:rPr lang="en-US" sz="2000" dirty="0" smtClean="0">
                <a:latin typeface="Times New Roman" panose="02020603050405020304" pitchFamily="18" charset="0"/>
                <a:cs typeface="Times New Roman" panose="02020603050405020304" pitchFamily="18" charset="0"/>
              </a:rPr>
              <a:t>In general, the ECD Boards should be in compliance with the rules and regulations included within their By-Laws.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2762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1000"/>
                                        <p:tgtEl>
                                          <p:spTgt spid="3">
                                            <p:txEl>
                                              <p:pRg st="6" end="6"/>
                                            </p:txEl>
                                          </p:spTgt>
                                        </p:tgtEl>
                                      </p:cBhvr>
                                    </p:animEffect>
                                    <p:anim calcmode="lin" valueType="num">
                                      <p:cBhvr>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1000"/>
                                        <p:tgtEl>
                                          <p:spTgt spid="3">
                                            <p:txEl>
                                              <p:pRg st="7" end="7"/>
                                            </p:txEl>
                                          </p:spTgt>
                                        </p:tgtEl>
                                      </p:cBhvr>
                                    </p:animEffect>
                                    <p:anim calcmode="lin" valueType="num">
                                      <p:cBhvr>
                                        <p:cTn id="4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animEffect transition="in" filter="fade">
                                      <p:cBhvr>
                                        <p:cTn id="46" dur="1000"/>
                                        <p:tgtEl>
                                          <p:spTgt spid="3">
                                            <p:txEl>
                                              <p:pRg st="8" end="8"/>
                                            </p:txEl>
                                          </p:spTgt>
                                        </p:tgtEl>
                                      </p:cBhvr>
                                    </p:animEffect>
                                    <p:anim calcmode="lin" valueType="num">
                                      <p:cBhvr>
                                        <p:cTn id="4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Effect transition="in" filter="fade">
                                      <p:cBhvr>
                                        <p:cTn id="53" dur="1000"/>
                                        <p:tgtEl>
                                          <p:spTgt spid="3">
                                            <p:txEl>
                                              <p:pRg st="9" end="9"/>
                                            </p:txEl>
                                          </p:spTgt>
                                        </p:tgtEl>
                                      </p:cBhvr>
                                    </p:animEffect>
                                    <p:anim calcmode="lin" valueType="num">
                                      <p:cBhvr>
                                        <p:cTn id="5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1" fill="hold">
                                          <p:stCondLst>
                                            <p:cond delay="0"/>
                                          </p:stCondLst>
                                        </p:cTn>
                                        <p:tgtEl>
                                          <p:spTgt spid="3">
                                            <p:txEl>
                                              <p:pRg st="10" end="10"/>
                                            </p:txEl>
                                          </p:spTgt>
                                        </p:tgtEl>
                                        <p:attrNameLst>
                                          <p:attrName>style.visibility</p:attrName>
                                        </p:attrNameLst>
                                      </p:cBhvr>
                                      <p:to>
                                        <p:strVal val="visible"/>
                                      </p:to>
                                    </p:set>
                                    <p:animEffect transition="in" filter="fade">
                                      <p:cBhvr>
                                        <p:cTn id="60" dur="1000"/>
                                        <p:tgtEl>
                                          <p:spTgt spid="3">
                                            <p:txEl>
                                              <p:pRg st="10" end="10"/>
                                            </p:txEl>
                                          </p:spTgt>
                                        </p:tgtEl>
                                      </p:cBhvr>
                                    </p:animEffect>
                                    <p:anim calcmode="lin" valueType="num">
                                      <p:cBhvr>
                                        <p:cTn id="6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Effect transition="in" filter="fade">
                                      <p:cBhvr>
                                        <p:cTn id="67" dur="1000"/>
                                        <p:tgtEl>
                                          <p:spTgt spid="3">
                                            <p:txEl>
                                              <p:pRg st="11" end="11"/>
                                            </p:txEl>
                                          </p:spTgt>
                                        </p:tgtEl>
                                      </p:cBhvr>
                                    </p:animEffect>
                                    <p:anim calcmode="lin" valueType="num">
                                      <p:cBhvr>
                                        <p:cTn id="6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96884"/>
            <a:ext cx="9905998" cy="1413164"/>
          </a:xfrm>
        </p:spPr>
        <p:txBody>
          <a:bodyPr/>
          <a:lstStyle/>
          <a:p>
            <a:pPr algn="ctr"/>
            <a:r>
              <a:rPr lang="en-US" dirty="0" smtClean="0">
                <a:latin typeface="Times New Roman" panose="02020603050405020304" pitchFamily="18" charset="0"/>
                <a:cs typeface="Times New Roman" panose="02020603050405020304" pitchFamily="18" charset="0"/>
              </a:rPr>
              <a:t>Employee with e911 vehicle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710048"/>
            <a:ext cx="9905999" cy="4081153"/>
          </a:xfrm>
        </p:spPr>
        <p:txBody>
          <a:bodyPr>
            <a:normAutofit/>
          </a:bodyPr>
          <a:lstStyle/>
          <a:p>
            <a:r>
              <a:rPr lang="en-US" sz="2800" dirty="0" smtClean="0">
                <a:latin typeface="Times New Roman" panose="02020603050405020304" pitchFamily="18" charset="0"/>
                <a:cs typeface="Times New Roman" panose="02020603050405020304" pitchFamily="18" charset="0"/>
              </a:rPr>
              <a:t>Several ECD’s provide vehicles to some of their employees.  These employees should be assessed  the $3.00 a day fringe benefit  for commuting use of vehicles owned by the ECD.</a:t>
            </a:r>
          </a:p>
          <a:p>
            <a:r>
              <a:rPr lang="en-US" sz="2800" dirty="0" smtClean="0">
                <a:latin typeface="Times New Roman" panose="02020603050405020304" pitchFamily="18" charset="0"/>
                <a:cs typeface="Times New Roman" panose="02020603050405020304" pitchFamily="18" charset="0"/>
              </a:rPr>
              <a:t>Reference – IRS Publication 15b (see </a:t>
            </a:r>
            <a:r>
              <a:rPr lang="en-US" sz="2800" dirty="0" smtClean="0">
                <a:latin typeface="Times New Roman" panose="02020603050405020304" pitchFamily="18" charset="0"/>
                <a:cs typeface="Times New Roman" panose="02020603050405020304" pitchFamily="18" charset="0"/>
                <a:hlinkClick r:id="rId2"/>
              </a:rPr>
              <a:t>www.irs.gov</a:t>
            </a:r>
            <a:r>
              <a:rPr lang="en-US" sz="2800" dirty="0" smtClean="0">
                <a:latin typeface="Times New Roman" panose="02020603050405020304" pitchFamily="18" charset="0"/>
                <a:cs typeface="Times New Roman" panose="02020603050405020304" pitchFamily="18" charset="0"/>
              </a:rPr>
              <a:t>)			</a:t>
            </a:r>
          </a:p>
          <a:p>
            <a:r>
              <a:rPr lang="en-US" sz="2800" dirty="0" smtClean="0">
                <a:latin typeface="Times New Roman" panose="02020603050405020304" pitchFamily="18" charset="0"/>
                <a:cs typeface="Times New Roman" panose="02020603050405020304" pitchFamily="18" charset="0"/>
              </a:rPr>
              <a:t>Bottom Line-ECD/911 employees </a:t>
            </a:r>
            <a:r>
              <a:rPr lang="en-US" sz="2800" u="sng" dirty="0" smtClean="0">
                <a:latin typeface="Times New Roman" panose="02020603050405020304" pitchFamily="18" charset="0"/>
                <a:cs typeface="Times New Roman" panose="02020603050405020304" pitchFamily="18" charset="0"/>
              </a:rPr>
              <a:t>do not</a:t>
            </a:r>
            <a:r>
              <a:rPr lang="en-US" sz="2800" dirty="0" smtClean="0">
                <a:latin typeface="Times New Roman" panose="02020603050405020304" pitchFamily="18" charset="0"/>
                <a:cs typeface="Times New Roman" panose="02020603050405020304" pitchFamily="18" charset="0"/>
              </a:rPr>
              <a:t> meet the </a:t>
            </a:r>
            <a:r>
              <a:rPr lang="en-US" sz="2800" u="sng" dirty="0" smtClean="0">
                <a:latin typeface="Times New Roman" panose="02020603050405020304" pitchFamily="18" charset="0"/>
                <a:cs typeface="Times New Roman" panose="02020603050405020304" pitchFamily="18" charset="0"/>
              </a:rPr>
              <a:t>IRS</a:t>
            </a:r>
            <a:r>
              <a:rPr lang="en-US" sz="2800" dirty="0" smtClean="0">
                <a:latin typeface="Times New Roman" panose="02020603050405020304" pitchFamily="18" charset="0"/>
                <a:cs typeface="Times New Roman" panose="02020603050405020304" pitchFamily="18" charset="0"/>
              </a:rPr>
              <a:t> definition of a public safety officer and; therefore, they </a:t>
            </a:r>
            <a:r>
              <a:rPr lang="en-US" sz="2800" u="sng" dirty="0" smtClean="0">
                <a:latin typeface="Times New Roman" panose="02020603050405020304" pitchFamily="18" charset="0"/>
                <a:cs typeface="Times New Roman" panose="02020603050405020304" pitchFamily="18" charset="0"/>
              </a:rPr>
              <a:t>do not</a:t>
            </a:r>
            <a:r>
              <a:rPr lang="en-US" sz="2800" dirty="0" smtClean="0">
                <a:latin typeface="Times New Roman" panose="02020603050405020304" pitchFamily="18" charset="0"/>
                <a:cs typeface="Times New Roman" panose="02020603050405020304" pitchFamily="18" charset="0"/>
              </a:rPr>
              <a:t> qualify for exemption from the assessment of fringe benefits to their wages.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7848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391886"/>
            <a:ext cx="9905998" cy="1235034"/>
          </a:xfrm>
        </p:spPr>
        <p:txBody>
          <a:bodyPr>
            <a:normAutofit/>
          </a:bodyPr>
          <a:lstStyle/>
          <a:p>
            <a:pPr algn="ctr"/>
            <a:r>
              <a:rPr lang="en-US" sz="4000" dirty="0" smtClean="0">
                <a:latin typeface="Times New Roman" panose="02020603050405020304" pitchFamily="18" charset="0"/>
                <a:cs typeface="Times New Roman" panose="02020603050405020304" pitchFamily="18" charset="0"/>
              </a:rPr>
              <a:t>Contacting us</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425039"/>
            <a:ext cx="10258900" cy="4366162"/>
          </a:xfrm>
        </p:spPr>
        <p:txBody>
          <a:bodyPr>
            <a:normAutofit/>
          </a:bodyPr>
          <a:lstStyle/>
          <a:p>
            <a:r>
              <a:rPr lang="en-US" sz="2800" dirty="0" smtClean="0">
                <a:latin typeface="Times New Roman" panose="02020603050405020304" pitchFamily="18" charset="0"/>
                <a:cs typeface="Times New Roman" panose="02020603050405020304" pitchFamily="18" charset="0"/>
              </a:rPr>
              <a:t>Location:  Gordon Persons Building, 50 N. Ripley St., Room 3201, Montgomery, AL  36104-3833</a:t>
            </a:r>
          </a:p>
          <a:p>
            <a:r>
              <a:rPr lang="en-US" sz="2800" dirty="0" smtClean="0">
                <a:latin typeface="Times New Roman" panose="02020603050405020304" pitchFamily="18" charset="0"/>
                <a:cs typeface="Times New Roman" panose="02020603050405020304" pitchFamily="18" charset="0"/>
              </a:rPr>
              <a:t>Phone: (334) 242-9200</a:t>
            </a:r>
          </a:p>
          <a:p>
            <a:r>
              <a:rPr lang="en-US" sz="2800" dirty="0" smtClean="0">
                <a:latin typeface="Times New Roman" panose="02020603050405020304" pitchFamily="18" charset="0"/>
                <a:cs typeface="Times New Roman" panose="02020603050405020304" pitchFamily="18" charset="0"/>
              </a:rPr>
              <a:t>Website:  </a:t>
            </a:r>
            <a:r>
              <a:rPr lang="en-US" sz="2800" dirty="0" smtClean="0">
                <a:latin typeface="Times New Roman" panose="02020603050405020304" pitchFamily="18" charset="0"/>
                <a:cs typeface="Times New Roman" panose="02020603050405020304" pitchFamily="18" charset="0"/>
                <a:hlinkClick r:id="rId2"/>
              </a:rPr>
              <a:t>www.examiners.alabama.gov</a:t>
            </a:r>
            <a:r>
              <a:rPr lang="en-US" sz="2800" dirty="0" smtClean="0">
                <a:latin typeface="Times New Roman" panose="02020603050405020304" pitchFamily="18" charset="0"/>
                <a:cs typeface="Times New Roman" panose="02020603050405020304" pitchFamily="18" charset="0"/>
              </a:rPr>
              <a:t>. </a:t>
            </a:r>
          </a:p>
          <a:p>
            <a:r>
              <a:rPr lang="en-US" sz="2800" dirty="0" smtClean="0">
                <a:latin typeface="Times New Roman" panose="02020603050405020304" pitchFamily="18" charset="0"/>
                <a:cs typeface="Times New Roman" panose="02020603050405020304" pitchFamily="18" charset="0"/>
              </a:rPr>
              <a:t>Mailing Address:  P. O. Box 302251, Montgomery , AL 36130-2251</a:t>
            </a:r>
          </a:p>
          <a:p>
            <a:r>
              <a:rPr lang="en-US" sz="2800" dirty="0" smtClean="0">
                <a:latin typeface="Times New Roman" panose="02020603050405020304" pitchFamily="18" charset="0"/>
                <a:cs typeface="Times New Roman" panose="02020603050405020304" pitchFamily="18" charset="0"/>
              </a:rPr>
              <a:t>County Audit Director:  James Hall</a:t>
            </a:r>
          </a:p>
          <a:p>
            <a:pPr marL="0" indent="0">
              <a:buNone/>
            </a:pPr>
            <a:endParaRPr lang="en-US" sz="2800" dirty="0">
              <a:latin typeface="Times New Roman" panose="02020603050405020304" pitchFamily="18" charset="0"/>
              <a:cs typeface="Times New Roman" panose="02020603050405020304" pitchFamily="18" charset="0"/>
            </a:endParaRPr>
          </a:p>
          <a:p>
            <a:pPr marL="0" indent="0">
              <a:buNone/>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61866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dirty="0" smtClean="0"/>
              <a:t>The end</a:t>
            </a:r>
            <a:endParaRPr lang="en-US" dirty="0"/>
          </a:p>
        </p:txBody>
      </p:sp>
      <p:pic>
        <p:nvPicPr>
          <p:cNvPr id="4" name="Picture 4" descr="C:\Users\examiner\AppData\Local\Microsoft\Windows\Temporary Internet Files\Content.IE5\FIWVEWE6\MC900371076[1].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4606222" y="1859973"/>
            <a:ext cx="2283111" cy="2763982"/>
          </a:xfrm>
        </p:spPr>
      </p:pic>
      <p:sp>
        <p:nvSpPr>
          <p:cNvPr id="7" name="Rectangle 6"/>
          <p:cNvSpPr/>
          <p:nvPr/>
        </p:nvSpPr>
        <p:spPr>
          <a:xfrm>
            <a:off x="4949378" y="4771799"/>
            <a:ext cx="1939955" cy="646331"/>
          </a:xfrm>
          <a:prstGeom prst="rect">
            <a:avLst/>
          </a:prstGeom>
        </p:spPr>
        <p:txBody>
          <a:bodyPr wrap="none">
            <a:spAutoFit/>
          </a:bodyPr>
          <a:lstStyle/>
          <a:p>
            <a:pPr algn="ctr"/>
            <a:r>
              <a:rPr lang="en-US" sz="3600" dirty="0"/>
              <a:t>Questions</a:t>
            </a:r>
          </a:p>
        </p:txBody>
      </p:sp>
    </p:spTree>
    <p:extLst>
      <p:ext uri="{BB962C8B-B14F-4D97-AF65-F5344CB8AC3E}">
        <p14:creationId xmlns:p14="http://schemas.microsoft.com/office/powerpoint/2010/main" val="3695729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sz="3200" dirty="0">
                <a:latin typeface="Times New Roman" panose="02020603050405020304" pitchFamily="18" charset="0"/>
                <a:cs typeface="Times New Roman" panose="02020603050405020304" pitchFamily="18" charset="0"/>
              </a:rPr>
              <a:t>Bond Requirements</a:t>
            </a:r>
          </a:p>
          <a:p>
            <a:r>
              <a:rPr lang="en-US" sz="3200" dirty="0">
                <a:latin typeface="Times New Roman" panose="02020603050405020304" pitchFamily="18" charset="0"/>
                <a:cs typeface="Times New Roman" panose="02020603050405020304" pitchFamily="18" charset="0"/>
              </a:rPr>
              <a:t>Reporting Requirements</a:t>
            </a:r>
          </a:p>
          <a:p>
            <a:r>
              <a:rPr lang="en-US" sz="3200" dirty="0">
                <a:latin typeface="Times New Roman" panose="02020603050405020304" pitchFamily="18" charset="0"/>
                <a:cs typeface="Times New Roman" panose="02020603050405020304" pitchFamily="18" charset="0"/>
              </a:rPr>
              <a:t>Accounting/Bookkeeping Problems</a:t>
            </a:r>
          </a:p>
          <a:p>
            <a:r>
              <a:rPr lang="en-US" sz="3200" dirty="0">
                <a:latin typeface="Times New Roman" panose="02020603050405020304" pitchFamily="18" charset="0"/>
                <a:cs typeface="Times New Roman" panose="02020603050405020304" pitchFamily="18" charset="0"/>
              </a:rPr>
              <a:t>Legal Compliance Problems</a:t>
            </a:r>
          </a:p>
          <a:p>
            <a:r>
              <a:rPr lang="en-US" sz="3200" dirty="0">
                <a:latin typeface="Times New Roman" panose="02020603050405020304" pitchFamily="18" charset="0"/>
                <a:cs typeface="Times New Roman" panose="02020603050405020304" pitchFamily="18" charset="0"/>
              </a:rPr>
              <a:t>Noncompliance with By-Laws</a:t>
            </a:r>
          </a:p>
          <a:p>
            <a:r>
              <a:rPr lang="en-US" sz="3200" dirty="0">
                <a:latin typeface="Times New Roman" panose="02020603050405020304" pitchFamily="18" charset="0"/>
                <a:cs typeface="Times New Roman" panose="02020603050405020304" pitchFamily="18" charset="0"/>
              </a:rPr>
              <a:t>Employees with E911 Vehicles </a:t>
            </a:r>
          </a:p>
          <a:p>
            <a:pPr marL="0" indent="0">
              <a:buNone/>
            </a:pPr>
            <a:endParaRPr lang="en-US" dirty="0"/>
          </a:p>
        </p:txBody>
      </p:sp>
    </p:spTree>
    <p:extLst>
      <p:ext uri="{BB962C8B-B14F-4D97-AF65-F5344CB8AC3E}">
        <p14:creationId xmlns:p14="http://schemas.microsoft.com/office/powerpoint/2010/main" val="875307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439388"/>
            <a:ext cx="9905998" cy="1163782"/>
          </a:xfrm>
        </p:spPr>
        <p:txBody>
          <a:bodyPr/>
          <a:lstStyle/>
          <a:p>
            <a:pPr algn="ctr"/>
            <a:r>
              <a:rPr lang="en-US" dirty="0" smtClean="0">
                <a:latin typeface="Times New Roman" panose="02020603050405020304" pitchFamily="18" charset="0"/>
                <a:cs typeface="Times New Roman" panose="02020603050405020304" pitchFamily="18" charset="0"/>
              </a:rPr>
              <a:t>Legal Authority</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816924"/>
            <a:ext cx="10187648" cy="4441372"/>
          </a:xfrm>
        </p:spPr>
        <p:txBody>
          <a:bodyPr>
            <a:normAutofit fontScale="92500" lnSpcReduction="10000"/>
          </a:bodyPr>
          <a:lstStyle/>
          <a:p>
            <a:r>
              <a:rPr lang="en-US" sz="2800" b="1" dirty="0">
                <a:latin typeface="Times New Roman" panose="02020603050405020304" pitchFamily="18" charset="0"/>
                <a:cs typeface="Times New Roman" panose="02020603050405020304" pitchFamily="18" charset="0"/>
              </a:rPr>
              <a:t>Act No. 2012-293, Acts of Alabama</a:t>
            </a:r>
          </a:p>
          <a:p>
            <a:pPr lvl="0"/>
            <a:r>
              <a:rPr lang="en-US" sz="2800" dirty="0">
                <a:latin typeface="Times New Roman" pitchFamily="18" charset="0"/>
                <a:cs typeface="Times New Roman" pitchFamily="18" charset="0"/>
              </a:rPr>
              <a:t>Amends Sections 11-98-1 through 11-98-2 and Sections 11-98-4 through 11-98-7 and Section 11-98-9, </a:t>
            </a:r>
            <a:r>
              <a:rPr lang="en-US" sz="2800" b="1" i="1" dirty="0">
                <a:latin typeface="Times New Roman" pitchFamily="18" charset="0"/>
                <a:cs typeface="Times New Roman" pitchFamily="18" charset="0"/>
              </a:rPr>
              <a:t>Code of Alabama 1975</a:t>
            </a:r>
          </a:p>
          <a:p>
            <a:pPr lvl="0"/>
            <a:r>
              <a:rPr lang="en-US" sz="2800" dirty="0">
                <a:latin typeface="Times New Roman" pitchFamily="18" charset="0"/>
                <a:cs typeface="Times New Roman" pitchFamily="18" charset="0"/>
              </a:rPr>
              <a:t>In addition, several sections were added</a:t>
            </a:r>
          </a:p>
          <a:p>
            <a:pPr lvl="0"/>
            <a:r>
              <a:rPr lang="en-US" sz="2800" dirty="0">
                <a:latin typeface="Times New Roman" pitchFamily="18" charset="0"/>
                <a:cs typeface="Times New Roman" pitchFamily="18" charset="0"/>
              </a:rPr>
              <a:t>Repeals Sections 11-98-5.1, 11-98-7.1 and 11-98-8, </a:t>
            </a:r>
            <a:r>
              <a:rPr lang="en-US" sz="2800" b="1" i="1" dirty="0">
                <a:latin typeface="Times New Roman" pitchFamily="18" charset="0"/>
                <a:cs typeface="Times New Roman" pitchFamily="18" charset="0"/>
              </a:rPr>
              <a:t>Code of Alabama 1975</a:t>
            </a:r>
          </a:p>
          <a:p>
            <a:pPr lvl="0"/>
            <a:r>
              <a:rPr lang="en-US" sz="2800" dirty="0">
                <a:latin typeface="Times New Roman" pitchFamily="18" charset="0"/>
                <a:cs typeface="Times New Roman" pitchFamily="18" charset="0"/>
              </a:rPr>
              <a:t>Effective October 1, </a:t>
            </a:r>
            <a:r>
              <a:rPr lang="en-US" sz="2800" dirty="0" smtClean="0">
                <a:latin typeface="Times New Roman" pitchFamily="18" charset="0"/>
                <a:cs typeface="Times New Roman" pitchFamily="18" charset="0"/>
              </a:rPr>
              <a:t>2013</a:t>
            </a:r>
          </a:p>
          <a:p>
            <a:pPr lvl="0"/>
            <a:r>
              <a:rPr lang="en-US" sz="2800" b="1" dirty="0" smtClean="0">
                <a:latin typeface="Times New Roman" pitchFamily="18" charset="0"/>
                <a:cs typeface="Times New Roman" pitchFamily="18" charset="0"/>
              </a:rPr>
              <a:t>Act No. 2015-53, Acts of Alabama </a:t>
            </a:r>
            <a:r>
              <a:rPr lang="en-US" sz="2800" dirty="0" smtClean="0">
                <a:latin typeface="Times New Roman" pitchFamily="18" charset="0"/>
                <a:cs typeface="Times New Roman" pitchFamily="18" charset="0"/>
              </a:rPr>
              <a:t>amends Section 11-98-4, </a:t>
            </a:r>
            <a:r>
              <a:rPr lang="en-US" sz="2800" b="1" i="1" dirty="0" smtClean="0">
                <a:latin typeface="Times New Roman" pitchFamily="18" charset="0"/>
                <a:cs typeface="Times New Roman" pitchFamily="18" charset="0"/>
              </a:rPr>
              <a:t>Code of Alabama 1975 </a:t>
            </a:r>
            <a:r>
              <a:rPr lang="en-US" sz="2800" dirty="0" smtClean="0">
                <a:latin typeface="Times New Roman" pitchFamily="18" charset="0"/>
                <a:cs typeface="Times New Roman" pitchFamily="18" charset="0"/>
              </a:rPr>
              <a:t>regarding bonding requirements for emergency communication district employees.</a:t>
            </a:r>
            <a:endParaRPr lang="en-US" sz="28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467746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Bonds…what </a:t>
            </a:r>
            <a:r>
              <a:rPr lang="en-US" smtClean="0"/>
              <a:t>is enough???</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17453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356260"/>
            <a:ext cx="9905998" cy="1472540"/>
          </a:xfrm>
        </p:spPr>
        <p:txBody>
          <a:bodyPr/>
          <a:lstStyle/>
          <a:p>
            <a:pPr algn="ctr"/>
            <a:r>
              <a:rPr lang="en-US" dirty="0" smtClean="0">
                <a:latin typeface="Times New Roman" panose="02020603050405020304" pitchFamily="18" charset="0"/>
                <a:cs typeface="Times New Roman" panose="02020603050405020304" pitchFamily="18" charset="0"/>
              </a:rPr>
              <a:t>Bond requirements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1412" y="1686296"/>
            <a:ext cx="9905999" cy="4104905"/>
          </a:xfrm>
        </p:spPr>
        <p:txBody>
          <a:bodyPr>
            <a:normAutofit/>
          </a:bodyPr>
          <a:lstStyle/>
          <a:p>
            <a:r>
              <a:rPr lang="en-US" sz="3200" dirty="0">
                <a:latin typeface="Times New Roman" panose="02020603050405020304" pitchFamily="18" charset="0"/>
                <a:cs typeface="Times New Roman" panose="02020603050405020304" pitchFamily="18" charset="0"/>
              </a:rPr>
              <a:t>Required Bond – </a:t>
            </a:r>
            <a:r>
              <a:rPr lang="en-US" sz="3200" b="1" i="1" dirty="0">
                <a:latin typeface="Times New Roman" panose="02020603050405020304" pitchFamily="18" charset="0"/>
                <a:cs typeface="Times New Roman" panose="02020603050405020304" pitchFamily="18" charset="0"/>
              </a:rPr>
              <a:t>Code of Alabama 1975</a:t>
            </a:r>
            <a:r>
              <a:rPr lang="en-US" sz="3200" dirty="0">
                <a:latin typeface="Times New Roman" panose="02020603050405020304" pitchFamily="18" charset="0"/>
                <a:cs typeface="Times New Roman" panose="02020603050405020304" pitchFamily="18" charset="0"/>
              </a:rPr>
              <a:t>, Section 11-98-4(</a:t>
            </a:r>
            <a:r>
              <a:rPr lang="en-US" sz="3200" dirty="0" err="1">
                <a:latin typeface="Times New Roman" panose="02020603050405020304" pitchFamily="18" charset="0"/>
                <a:cs typeface="Times New Roman" panose="02020603050405020304" pitchFamily="18" charset="0"/>
              </a:rPr>
              <a:t>i</a:t>
            </a:r>
            <a:r>
              <a:rPr lang="en-US" sz="3200" dirty="0" smtClean="0">
                <a:latin typeface="Times New Roman" panose="02020603050405020304" pitchFamily="18" charset="0"/>
                <a:cs typeface="Times New Roman" panose="02020603050405020304" pitchFamily="18" charset="0"/>
              </a:rPr>
              <a:t>) </a:t>
            </a:r>
            <a:r>
              <a:rPr lang="en-US" sz="3200" b="1" u="sng" dirty="0" smtClean="0">
                <a:latin typeface="Times New Roman" panose="02020603050405020304" pitchFamily="18" charset="0"/>
                <a:cs typeface="Times New Roman" panose="02020603050405020304" pitchFamily="18" charset="0"/>
              </a:rPr>
              <a:t>prior to </a:t>
            </a:r>
            <a:r>
              <a:rPr lang="en-US" sz="3200" dirty="0" smtClean="0">
                <a:latin typeface="Times New Roman" panose="02020603050405020304" pitchFamily="18" charset="0"/>
                <a:cs typeface="Times New Roman" panose="02020603050405020304" pitchFamily="18" charset="0"/>
              </a:rPr>
              <a:t>the amendment of Act Number 2015-53</a:t>
            </a:r>
            <a:endParaRPr lang="en-US" sz="3200" dirty="0">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	“… Each employee or official of the district </a:t>
            </a:r>
            <a:r>
              <a:rPr lang="en-US" sz="3200" dirty="0" smtClean="0">
                <a:latin typeface="Times New Roman" panose="02020603050405020304" pitchFamily="18" charset="0"/>
                <a:cs typeface="Times New Roman" panose="02020603050405020304" pitchFamily="18" charset="0"/>
              </a:rPr>
              <a:t>who </a:t>
            </a:r>
            <a:r>
              <a:rPr lang="en-US" sz="3200" dirty="0">
                <a:latin typeface="Times New Roman" panose="02020603050405020304" pitchFamily="18" charset="0"/>
                <a:cs typeface="Times New Roman" panose="02020603050405020304" pitchFamily="18" charset="0"/>
              </a:rPr>
              <a:t>receives funds in any manner shall </a:t>
            </a:r>
            <a:r>
              <a:rPr lang="en-US" sz="3200" dirty="0" smtClean="0">
                <a:latin typeface="Times New Roman" panose="02020603050405020304" pitchFamily="18" charset="0"/>
                <a:cs typeface="Times New Roman" panose="02020603050405020304" pitchFamily="18" charset="0"/>
              </a:rPr>
              <a:t>be bonded </a:t>
            </a:r>
            <a:r>
              <a:rPr lang="en-US" sz="3200" dirty="0">
                <a:latin typeface="Times New Roman" panose="02020603050405020304" pitchFamily="18" charset="0"/>
                <a:cs typeface="Times New Roman" panose="02020603050405020304" pitchFamily="18" charset="0"/>
              </a:rPr>
              <a:t>in an amount not less than </a:t>
            </a:r>
            <a:r>
              <a:rPr lang="en-US" sz="3200" dirty="0" smtClean="0">
                <a:latin typeface="Times New Roman" panose="02020603050405020304" pitchFamily="18" charset="0"/>
                <a:cs typeface="Times New Roman" panose="02020603050405020304" pitchFamily="18" charset="0"/>
              </a:rPr>
              <a:t>the amount </a:t>
            </a:r>
            <a:r>
              <a:rPr lang="en-US" sz="3200" dirty="0">
                <a:latin typeface="Times New Roman" panose="02020603050405020304" pitchFamily="18" charset="0"/>
                <a:cs typeface="Times New Roman" panose="02020603050405020304" pitchFamily="18" charset="0"/>
              </a:rPr>
              <a:t>of total funds received by the </a:t>
            </a:r>
            <a:r>
              <a:rPr lang="en-US" sz="3200" dirty="0" smtClean="0">
                <a:latin typeface="Times New Roman" panose="02020603050405020304" pitchFamily="18" charset="0"/>
                <a:cs typeface="Times New Roman" panose="02020603050405020304" pitchFamily="18" charset="0"/>
              </a:rPr>
              <a:t>district </a:t>
            </a:r>
            <a:r>
              <a:rPr lang="en-US" sz="3200" dirty="0">
                <a:latin typeface="Times New Roman" panose="02020603050405020304" pitchFamily="18" charset="0"/>
                <a:cs typeface="Times New Roman" panose="02020603050405020304" pitchFamily="18" charset="0"/>
              </a:rPr>
              <a:t>in the prior fiscal year.”</a:t>
            </a:r>
          </a:p>
          <a:p>
            <a:endParaRPr lang="en-US" dirty="0"/>
          </a:p>
        </p:txBody>
      </p:sp>
    </p:spTree>
    <p:extLst>
      <p:ext uri="{BB962C8B-B14F-4D97-AF65-F5344CB8AC3E}">
        <p14:creationId xmlns:p14="http://schemas.microsoft.com/office/powerpoint/2010/main" val="1985313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Bond requirements (cont.)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3" y="2118167"/>
            <a:ext cx="10851051" cy="3923195"/>
          </a:xfrm>
        </p:spPr>
        <p:txBody>
          <a:bodyPr>
            <a:normAutofit lnSpcReduction="10000"/>
          </a:bodyPr>
          <a:lstStyle/>
          <a:p>
            <a:r>
              <a:rPr lang="en-US" sz="3200" dirty="0">
                <a:latin typeface="Times New Roman" panose="02020603050405020304" pitchFamily="18" charset="0"/>
                <a:cs typeface="Times New Roman" panose="02020603050405020304" pitchFamily="18" charset="0"/>
              </a:rPr>
              <a:t>Required Bond – </a:t>
            </a:r>
            <a:r>
              <a:rPr lang="en-US" sz="3200" b="1" i="1" dirty="0">
                <a:latin typeface="Times New Roman" panose="02020603050405020304" pitchFamily="18" charset="0"/>
                <a:cs typeface="Times New Roman" panose="02020603050405020304" pitchFamily="18" charset="0"/>
              </a:rPr>
              <a:t>Code of Alabama 1975</a:t>
            </a:r>
            <a:r>
              <a:rPr lang="en-US" sz="3200" dirty="0">
                <a:latin typeface="Times New Roman" panose="02020603050405020304" pitchFamily="18" charset="0"/>
                <a:cs typeface="Times New Roman" panose="02020603050405020304" pitchFamily="18" charset="0"/>
              </a:rPr>
              <a:t>, Section 11-98-4(</a:t>
            </a:r>
            <a:r>
              <a:rPr lang="en-US" sz="3200" dirty="0" err="1">
                <a:latin typeface="Times New Roman" panose="02020603050405020304" pitchFamily="18" charset="0"/>
                <a:cs typeface="Times New Roman" panose="02020603050405020304" pitchFamily="18" charset="0"/>
              </a:rPr>
              <a:t>i</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as amended by </a:t>
            </a:r>
            <a:r>
              <a:rPr lang="en-US" sz="3200" dirty="0">
                <a:latin typeface="Times New Roman" panose="02020603050405020304" pitchFamily="18" charset="0"/>
                <a:cs typeface="Times New Roman" panose="02020603050405020304" pitchFamily="18" charset="0"/>
              </a:rPr>
              <a:t>Act Number 2015-53</a:t>
            </a:r>
          </a:p>
          <a:p>
            <a:pPr marL="0" indent="0">
              <a:buNone/>
            </a:pP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each member of the board of commissioners and each director </a:t>
            </a:r>
            <a:r>
              <a:rPr lang="en-US" sz="3200" dirty="0">
                <a:latin typeface="Times New Roman" panose="02020603050405020304" pitchFamily="18" charset="0"/>
                <a:cs typeface="Times New Roman" panose="02020603050405020304" pitchFamily="18" charset="0"/>
              </a:rPr>
              <a:t>of </a:t>
            </a:r>
            <a:r>
              <a:rPr lang="en-US" sz="3200" dirty="0" smtClean="0">
                <a:latin typeface="Times New Roman" panose="02020603050405020304" pitchFamily="18" charset="0"/>
                <a:cs typeface="Times New Roman" panose="02020603050405020304" pitchFamily="18" charset="0"/>
              </a:rPr>
              <a:t>	an emergency communications </a:t>
            </a:r>
            <a:r>
              <a:rPr lang="en-US" sz="3200" dirty="0">
                <a:latin typeface="Times New Roman" panose="02020603050405020304" pitchFamily="18" charset="0"/>
                <a:cs typeface="Times New Roman" panose="02020603050405020304" pitchFamily="18" charset="0"/>
              </a:rPr>
              <a:t>district </a:t>
            </a:r>
            <a:r>
              <a:rPr lang="en-US" sz="3200" dirty="0" smtClean="0">
                <a:latin typeface="Times New Roman" panose="02020603050405020304" pitchFamily="18" charset="0"/>
                <a:cs typeface="Times New Roman" panose="02020603050405020304" pitchFamily="18" charset="0"/>
              </a:rPr>
              <a:t>shall be bonded </a:t>
            </a:r>
            <a:r>
              <a:rPr lang="en-US" sz="3200" dirty="0">
                <a:latin typeface="Times New Roman" panose="02020603050405020304" pitchFamily="18" charset="0"/>
                <a:cs typeface="Times New Roman" panose="02020603050405020304" pitchFamily="18" charset="0"/>
              </a:rPr>
              <a:t>in an amount </a:t>
            </a:r>
            <a:r>
              <a:rPr lang="en-US" sz="3200" dirty="0" smtClean="0">
                <a:latin typeface="Times New Roman" panose="02020603050405020304" pitchFamily="18" charset="0"/>
                <a:cs typeface="Times New Roman" panose="02020603050405020304" pitchFamily="18" charset="0"/>
              </a:rPr>
              <a:t>	equal to one-half of one percent of the total funds </a:t>
            </a:r>
            <a:r>
              <a:rPr lang="en-US" sz="3200" dirty="0">
                <a:latin typeface="Times New Roman" panose="02020603050405020304" pitchFamily="18" charset="0"/>
                <a:cs typeface="Times New Roman" panose="02020603050405020304" pitchFamily="18" charset="0"/>
              </a:rPr>
              <a:t>received by the </a:t>
            </a:r>
            <a:r>
              <a:rPr lang="en-US" sz="3200" dirty="0" smtClean="0">
                <a:latin typeface="Times New Roman" panose="02020603050405020304" pitchFamily="18" charset="0"/>
                <a:cs typeface="Times New Roman" panose="02020603050405020304" pitchFamily="18" charset="0"/>
              </a:rPr>
              <a:t>district </a:t>
            </a:r>
            <a:r>
              <a:rPr lang="en-US" sz="3200" dirty="0">
                <a:latin typeface="Times New Roman" panose="02020603050405020304" pitchFamily="18" charset="0"/>
                <a:cs typeface="Times New Roman" panose="02020603050405020304" pitchFamily="18" charset="0"/>
              </a:rPr>
              <a:t>in the prior fiscal </a:t>
            </a:r>
            <a:r>
              <a:rPr lang="en-US" sz="3200" dirty="0" smtClean="0">
                <a:latin typeface="Times New Roman" panose="02020603050405020304" pitchFamily="18" charset="0"/>
                <a:cs typeface="Times New Roman" panose="02020603050405020304" pitchFamily="18" charset="0"/>
              </a:rPr>
              <a:t>year except the amount of the bond for any persons required to be bonded, the bond shall not be less than $10,000 nor exceed $50,000.”</a:t>
            </a:r>
            <a:endParaRPr lang="en-US" sz="32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11371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Bond Requirements</a:t>
            </a:r>
            <a:endParaRPr lang="en-US" dirty="0"/>
          </a:p>
        </p:txBody>
      </p:sp>
      <p:sp>
        <p:nvSpPr>
          <p:cNvPr id="3" name="Content Placeholder 2"/>
          <p:cNvSpPr>
            <a:spLocks noGrp="1"/>
          </p:cNvSpPr>
          <p:nvPr>
            <p:ph idx="1"/>
          </p:nvPr>
        </p:nvSpPr>
        <p:spPr/>
        <p:txBody>
          <a:bodyPr>
            <a:normAutofit/>
          </a:bodyPr>
          <a:lstStyle/>
          <a:p>
            <a:r>
              <a:rPr lang="en-US" sz="3200" dirty="0" smtClean="0"/>
              <a:t>Total Funds Received -        $357,000.00</a:t>
            </a:r>
          </a:p>
          <a:p>
            <a:pPr marL="457200" lvl="1" indent="0">
              <a:buNone/>
            </a:pPr>
            <a:r>
              <a:rPr lang="en-US" sz="3200" dirty="0" smtClean="0"/>
              <a:t>Bond requirement  ½%                 0.005</a:t>
            </a:r>
          </a:p>
          <a:p>
            <a:pPr marL="457200" lvl="1" indent="0">
              <a:buNone/>
            </a:pPr>
            <a:r>
              <a:rPr lang="en-US" sz="3200" dirty="0" smtClean="0"/>
              <a:t>Calculated Bond Required      $1,785.00</a:t>
            </a:r>
          </a:p>
          <a:p>
            <a:pPr marL="457200" lvl="1" indent="0">
              <a:buNone/>
            </a:pPr>
            <a:r>
              <a:rPr lang="en-US" sz="3200" dirty="0" smtClean="0"/>
              <a:t>Actual Bond Required           $10,000.00</a:t>
            </a:r>
            <a:endParaRPr lang="en-US" sz="3200" dirty="0"/>
          </a:p>
        </p:txBody>
      </p:sp>
    </p:spTree>
    <p:extLst>
      <p:ext uri="{BB962C8B-B14F-4D97-AF65-F5344CB8AC3E}">
        <p14:creationId xmlns:p14="http://schemas.microsoft.com/office/powerpoint/2010/main" val="27897904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Bond Requirements</a:t>
            </a:r>
            <a:endParaRPr lang="en-US" dirty="0"/>
          </a:p>
        </p:txBody>
      </p:sp>
      <p:sp>
        <p:nvSpPr>
          <p:cNvPr id="3" name="Content Placeholder 2"/>
          <p:cNvSpPr>
            <a:spLocks noGrp="1"/>
          </p:cNvSpPr>
          <p:nvPr>
            <p:ph idx="1"/>
          </p:nvPr>
        </p:nvSpPr>
        <p:spPr/>
        <p:txBody>
          <a:bodyPr>
            <a:normAutofit/>
          </a:bodyPr>
          <a:lstStyle/>
          <a:p>
            <a:r>
              <a:rPr lang="en-US" sz="3200" dirty="0" smtClean="0"/>
              <a:t>Total Funds Received -     $1,357,000.00</a:t>
            </a:r>
          </a:p>
          <a:p>
            <a:pPr marL="457200" lvl="1" indent="0">
              <a:buNone/>
            </a:pPr>
            <a:r>
              <a:rPr lang="en-US" sz="3200" dirty="0" smtClean="0"/>
              <a:t>Bond requirement  ½%                 0.005</a:t>
            </a:r>
          </a:p>
          <a:p>
            <a:pPr marL="457200" lvl="1" indent="0">
              <a:buNone/>
            </a:pPr>
            <a:r>
              <a:rPr lang="en-US" sz="3200" dirty="0" smtClean="0"/>
              <a:t>Calculated Bond Required      $6,785.00</a:t>
            </a:r>
          </a:p>
          <a:p>
            <a:pPr marL="457200" lvl="1" indent="0">
              <a:buNone/>
            </a:pPr>
            <a:r>
              <a:rPr lang="en-US" sz="3200" dirty="0" smtClean="0"/>
              <a:t>Actual Bond Required           $10,000.00</a:t>
            </a:r>
            <a:endParaRPr lang="en-US" sz="3200" dirty="0"/>
          </a:p>
        </p:txBody>
      </p:sp>
    </p:spTree>
    <p:extLst>
      <p:ext uri="{BB962C8B-B14F-4D97-AF65-F5344CB8AC3E}">
        <p14:creationId xmlns:p14="http://schemas.microsoft.com/office/powerpoint/2010/main" val="40196678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1298</TotalTime>
  <Words>1851</Words>
  <Application>Microsoft Office PowerPoint</Application>
  <PresentationFormat>Widescreen</PresentationFormat>
  <Paragraphs>151</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Times New Roman</vt:lpstr>
      <vt:lpstr>Trebuchet MS</vt:lpstr>
      <vt:lpstr>Wingdings 3</vt:lpstr>
      <vt:lpstr>Facet</vt:lpstr>
      <vt:lpstr>Emergency Communications Districts</vt:lpstr>
      <vt:lpstr>Disclaimer</vt:lpstr>
      <vt:lpstr>Overview</vt:lpstr>
      <vt:lpstr>Legal Authority</vt:lpstr>
      <vt:lpstr>Bonds…what is enough???</vt:lpstr>
      <vt:lpstr>Bond requirements</vt:lpstr>
      <vt:lpstr>Bond requirements (cont.)</vt:lpstr>
      <vt:lpstr>Bond Requirements</vt:lpstr>
      <vt:lpstr>Bond Requirements</vt:lpstr>
      <vt:lpstr>Bond Requirements</vt:lpstr>
      <vt:lpstr>Bond requirements (cont.)</vt:lpstr>
      <vt:lpstr>Bond requirements (cont.)</vt:lpstr>
      <vt:lpstr>Problems noted with the bond requirements</vt:lpstr>
      <vt:lpstr>Reporting requirements</vt:lpstr>
      <vt:lpstr>Reporting Requirements (Cont.)</vt:lpstr>
      <vt:lpstr>Problems noted with reporting requirements</vt:lpstr>
      <vt:lpstr>Accounting/bookkeeping issues noted</vt:lpstr>
      <vt:lpstr>Accounting/bookkeeping issues noted (cont.)</vt:lpstr>
      <vt:lpstr>Accounting/bookkeeping issues noted (cont.)</vt:lpstr>
      <vt:lpstr>Legal Compliance problems</vt:lpstr>
      <vt:lpstr>Legal Compliance problems (Cont.)</vt:lpstr>
      <vt:lpstr>Legal compliance problems (Cont.)</vt:lpstr>
      <vt:lpstr>Legal compliance problems (Cont.)</vt:lpstr>
      <vt:lpstr>Legal Compliance problems (Cont.)</vt:lpstr>
      <vt:lpstr>Noncompliance with By-laws</vt:lpstr>
      <vt:lpstr>Employee with e911 vehicle</vt:lpstr>
      <vt:lpstr>Contacting us</vt:lpstr>
      <vt:lpstr>The end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Emergency Communications Districts</dc:title>
  <dc:creator>examiner</dc:creator>
  <cp:lastModifiedBy>examiner</cp:lastModifiedBy>
  <cp:revision>81</cp:revision>
  <cp:lastPrinted>2015-08-17T14:47:55Z</cp:lastPrinted>
  <dcterms:created xsi:type="dcterms:W3CDTF">2014-10-20T17:56:49Z</dcterms:created>
  <dcterms:modified xsi:type="dcterms:W3CDTF">2015-08-20T01:35:56Z</dcterms:modified>
</cp:coreProperties>
</file>