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7" r:id="rId4"/>
    <p:sldId id="275" r:id="rId5"/>
    <p:sldId id="276" r:id="rId6"/>
    <p:sldId id="277" r:id="rId7"/>
    <p:sldId id="278" r:id="rId8"/>
    <p:sldId id="279" r:id="rId9"/>
    <p:sldId id="282" r:id="rId10"/>
    <p:sldId id="280" r:id="rId11"/>
    <p:sldId id="281" r:id="rId12"/>
    <p:sldId id="283" r:id="rId13"/>
    <p:sldId id="284" r:id="rId14"/>
    <p:sldId id="260" r:id="rId15"/>
    <p:sldId id="274" r:id="rId16"/>
    <p:sldId id="262"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3" d="2"/>
        <a:sy n="3" d="2"/>
      </p:scale>
      <p:origin x="0" y="0"/>
    </p:cViewPr>
  </p:notesTextViewPr>
  <p:notesViewPr>
    <p:cSldViewPr>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9BC1B9-FED6-4E0D-A812-754166D5DCCD}" type="datetimeFigureOut">
              <a:rPr lang="en-US" smtClean="0"/>
              <a:t>8/18/2015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74FF58-C3FA-4835-9152-9C0287C7997A}" type="slidenum">
              <a:rPr lang="en-US" smtClean="0"/>
              <a:t>‹#›</a:t>
            </a:fld>
            <a:endParaRPr lang="en-US"/>
          </a:p>
        </p:txBody>
      </p:sp>
    </p:spTree>
    <p:extLst>
      <p:ext uri="{BB962C8B-B14F-4D97-AF65-F5344CB8AC3E}">
        <p14:creationId xmlns:p14="http://schemas.microsoft.com/office/powerpoint/2010/main" val="172739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4FF58-C3FA-4835-9152-9C0287C7997A}" type="slidenum">
              <a:rPr lang="en-US" smtClean="0"/>
              <a:t>4</a:t>
            </a:fld>
            <a:endParaRPr lang="en-US"/>
          </a:p>
        </p:txBody>
      </p:sp>
    </p:spTree>
    <p:extLst>
      <p:ext uri="{BB962C8B-B14F-4D97-AF65-F5344CB8AC3E}">
        <p14:creationId xmlns:p14="http://schemas.microsoft.com/office/powerpoint/2010/main" val="2062873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should bring down the amounts paid for bonds.</a:t>
            </a:r>
            <a:endParaRPr lang="en-US" dirty="0"/>
          </a:p>
        </p:txBody>
      </p:sp>
      <p:sp>
        <p:nvSpPr>
          <p:cNvPr id="4" name="Slide Number Placeholder 3"/>
          <p:cNvSpPr>
            <a:spLocks noGrp="1"/>
          </p:cNvSpPr>
          <p:nvPr>
            <p:ph type="sldNum" sz="quarter" idx="10"/>
          </p:nvPr>
        </p:nvSpPr>
        <p:spPr/>
        <p:txBody>
          <a:bodyPr/>
          <a:lstStyle/>
          <a:p>
            <a:fld id="{2874FF58-C3FA-4835-9152-9C0287C7997A}" type="slidenum">
              <a:rPr lang="en-US" smtClean="0"/>
              <a:t>5</a:t>
            </a:fld>
            <a:endParaRPr lang="en-US"/>
          </a:p>
        </p:txBody>
      </p:sp>
    </p:spTree>
    <p:extLst>
      <p:ext uri="{BB962C8B-B14F-4D97-AF65-F5344CB8AC3E}">
        <p14:creationId xmlns:p14="http://schemas.microsoft.com/office/powerpoint/2010/main" val="370506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07E34A-3A52-4AAC-AC12-EE564532B937}"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814748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E34A-3A52-4AAC-AC12-EE564532B937}"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48278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E34A-3A52-4AAC-AC12-EE564532B937}"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970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E34A-3A52-4AAC-AC12-EE564532B937}"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230432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07E34A-3A52-4AAC-AC12-EE564532B937}"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2624361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07E34A-3A52-4AAC-AC12-EE564532B937}"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4510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07E34A-3A52-4AAC-AC12-EE564532B937}" type="datetimeFigureOut">
              <a:rPr lang="en-US" smtClean="0"/>
              <a:t>8/18/2015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78595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07E34A-3A52-4AAC-AC12-EE564532B937}" type="datetimeFigureOut">
              <a:rPr lang="en-US" smtClean="0"/>
              <a:t>8/18/2015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376068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7E34A-3A52-4AAC-AC12-EE564532B937}" type="datetimeFigureOut">
              <a:rPr lang="en-US" smtClean="0"/>
              <a:t>8/18/2015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291386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07E34A-3A52-4AAC-AC12-EE564532B937}"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117293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07E34A-3A52-4AAC-AC12-EE564532B937}"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D0E31-366A-400C-A1DB-36B008FCDA32}" type="slidenum">
              <a:rPr lang="en-US" smtClean="0"/>
              <a:t>‹#›</a:t>
            </a:fld>
            <a:endParaRPr lang="en-US"/>
          </a:p>
        </p:txBody>
      </p:sp>
    </p:spTree>
    <p:extLst>
      <p:ext uri="{BB962C8B-B14F-4D97-AF65-F5344CB8AC3E}">
        <p14:creationId xmlns:p14="http://schemas.microsoft.com/office/powerpoint/2010/main" val="189841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7E34A-3A52-4AAC-AC12-EE564532B937}" type="datetimeFigureOut">
              <a:rPr lang="en-US" smtClean="0"/>
              <a:t>8/18/2015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D0E31-366A-400C-A1DB-36B008FCDA32}" type="slidenum">
              <a:rPr lang="en-US" smtClean="0"/>
              <a:t>‹#›</a:t>
            </a:fld>
            <a:endParaRPr lang="en-US"/>
          </a:p>
        </p:txBody>
      </p:sp>
    </p:spTree>
    <p:extLst>
      <p:ext uri="{BB962C8B-B14F-4D97-AF65-F5344CB8AC3E}">
        <p14:creationId xmlns:p14="http://schemas.microsoft.com/office/powerpoint/2010/main" val="31675574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lstStyle/>
          <a:p>
            <a:r>
              <a:rPr lang="en-US" dirty="0" smtClean="0"/>
              <a:t>Examiners Report to County Administrators – August 2015</a:t>
            </a:r>
            <a:endParaRPr lang="en-US" dirty="0"/>
          </a:p>
        </p:txBody>
      </p:sp>
      <p:sp>
        <p:nvSpPr>
          <p:cNvPr id="3" name="Subtitle 2"/>
          <p:cNvSpPr>
            <a:spLocks noGrp="1"/>
          </p:cNvSpPr>
          <p:nvPr>
            <p:ph type="subTitle" idx="1"/>
          </p:nvPr>
        </p:nvSpPr>
        <p:spPr>
          <a:xfrm>
            <a:off x="1447800" y="4648200"/>
            <a:ext cx="6400800" cy="1752600"/>
          </a:xfrm>
        </p:spPr>
        <p:txBody>
          <a:bodyPr>
            <a:normAutofit fontScale="85000" lnSpcReduction="20000"/>
          </a:bodyPr>
          <a:lstStyle/>
          <a:p>
            <a:r>
              <a:rPr lang="en-US" dirty="0" smtClean="0"/>
              <a:t>Presented by:  James E. Hall, CPA</a:t>
            </a:r>
          </a:p>
          <a:p>
            <a:r>
              <a:rPr lang="en-US" dirty="0" smtClean="0"/>
              <a:t>Director, County Audit Division</a:t>
            </a:r>
          </a:p>
          <a:p>
            <a:r>
              <a:rPr lang="en-US" dirty="0" smtClean="0"/>
              <a:t>Examiners of Public Accounts</a:t>
            </a:r>
          </a:p>
          <a:p>
            <a:r>
              <a:rPr lang="en-US" dirty="0" smtClean="0"/>
              <a:t>State of Alabama</a:t>
            </a:r>
            <a:endParaRPr lang="en-US" dirty="0"/>
          </a:p>
        </p:txBody>
      </p:sp>
      <p:pic>
        <p:nvPicPr>
          <p:cNvPr id="4" name="Picture 3"/>
          <p:cNvPicPr/>
          <p:nvPr/>
        </p:nvPicPr>
        <p:blipFill>
          <a:blip r:embed="rId2"/>
          <a:srcRect/>
          <a:stretch>
            <a:fillRect/>
          </a:stretch>
        </p:blipFill>
        <p:spPr bwMode="auto">
          <a:xfrm>
            <a:off x="3500293" y="2438400"/>
            <a:ext cx="1809750" cy="1809750"/>
          </a:xfrm>
          <a:prstGeom prst="rect">
            <a:avLst/>
          </a:prstGeom>
          <a:noFill/>
        </p:spPr>
      </p:pic>
    </p:spTree>
    <p:extLst>
      <p:ext uri="{BB962C8B-B14F-4D97-AF65-F5344CB8AC3E}">
        <p14:creationId xmlns:p14="http://schemas.microsoft.com/office/powerpoint/2010/main" val="2237831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097725"/>
            <a:ext cx="7429499" cy="1024247"/>
          </a:xfrm>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6060" y="2121972"/>
            <a:ext cx="7429499" cy="3974028"/>
          </a:xfrm>
        </p:spPr>
        <p:txBody>
          <a:bodyPr>
            <a:normAutofit/>
          </a:bodyPr>
          <a:lstStyle/>
          <a:p>
            <a:r>
              <a:rPr lang="en-US" sz="2800" dirty="0">
                <a:latin typeface="Times New Roman" panose="02020603050405020304" pitchFamily="18" charset="0"/>
                <a:cs typeface="Times New Roman" panose="02020603050405020304" pitchFamily="18" charset="0"/>
              </a:rPr>
              <a:t>The Board of Commissioners may require other employees to be bonded in an amount set by the board and made payable to the district.</a:t>
            </a:r>
          </a:p>
          <a:p>
            <a:pPr algn="just"/>
            <a:r>
              <a:rPr lang="en-US" sz="2800" dirty="0">
                <a:latin typeface="Times New Roman" panose="02020603050405020304" pitchFamily="18" charset="0"/>
                <a:cs typeface="Times New Roman" panose="02020603050405020304" pitchFamily="18" charset="0"/>
              </a:rPr>
              <a:t>The bonds shall be paid for by the district.</a:t>
            </a:r>
          </a:p>
          <a:p>
            <a:r>
              <a:rPr lang="en-US" sz="2800" dirty="0">
                <a:latin typeface="Times New Roman" panose="02020603050405020304" pitchFamily="18" charset="0"/>
                <a:cs typeface="Times New Roman" panose="02020603050405020304" pitchFamily="18" charset="0"/>
              </a:rPr>
              <a:t>A copy must be kept on file at the offices of the district and at the office of the Judge of Probate of the </a:t>
            </a:r>
            <a:r>
              <a:rPr lang="en-US" sz="2800" dirty="0" smtClean="0">
                <a:latin typeface="Times New Roman" panose="02020603050405020304" pitchFamily="18" charset="0"/>
                <a:cs typeface="Times New Roman" panose="02020603050405020304" pitchFamily="18" charset="0"/>
              </a:rPr>
              <a:t>county in </a:t>
            </a:r>
            <a:r>
              <a:rPr lang="en-US" sz="2800" dirty="0">
                <a:latin typeface="Times New Roman" panose="02020603050405020304" pitchFamily="18" charset="0"/>
                <a:cs typeface="Times New Roman" panose="02020603050405020304" pitchFamily="18" charset="0"/>
              </a:rPr>
              <a:t>which the district is incorporated.</a:t>
            </a:r>
          </a:p>
          <a:p>
            <a:endParaRPr lang="en-US" dirty="0"/>
          </a:p>
        </p:txBody>
      </p:sp>
    </p:spTree>
    <p:extLst>
      <p:ext uri="{BB962C8B-B14F-4D97-AF65-F5344CB8AC3E}">
        <p14:creationId xmlns:p14="http://schemas.microsoft.com/office/powerpoint/2010/main" val="2619661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088819"/>
            <a:ext cx="7429499" cy="1077686"/>
          </a:xfrm>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6060" y="2104159"/>
            <a:ext cx="7429499" cy="3096492"/>
          </a:xfrm>
        </p:spPr>
        <p:txBody>
          <a:bodyPr>
            <a:noAutofit/>
          </a:bodyPr>
          <a:lstStyle/>
          <a:p>
            <a:r>
              <a:rPr lang="en-US" sz="2800" dirty="0">
                <a:latin typeface="Times New Roman" panose="02020603050405020304" pitchFamily="18" charset="0"/>
                <a:cs typeface="Times New Roman" panose="02020603050405020304" pitchFamily="18" charset="0"/>
              </a:rPr>
              <a:t>If the governing body of the creating authority serves as the board of commissioners of the district, the bond required for the district may be combined with the bond required for the service of the creating authority provided both the creating authority and the ECD are adequately protected in the event of forfeiture and the portion of the bond payment required pursuant to this section is paid by the district.</a:t>
            </a:r>
          </a:p>
        </p:txBody>
      </p:sp>
    </p:spTree>
    <p:extLst>
      <p:ext uri="{BB962C8B-B14F-4D97-AF65-F5344CB8AC3E}">
        <p14:creationId xmlns:p14="http://schemas.microsoft.com/office/powerpoint/2010/main" val="376961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Bid Law</a:t>
            </a:r>
            <a:endParaRPr lang="en-US" dirty="0"/>
          </a:p>
        </p:txBody>
      </p:sp>
      <p:sp>
        <p:nvSpPr>
          <p:cNvPr id="3" name="Content Placeholder 2"/>
          <p:cNvSpPr>
            <a:spLocks noGrp="1"/>
          </p:cNvSpPr>
          <p:nvPr>
            <p:ph idx="1"/>
          </p:nvPr>
        </p:nvSpPr>
        <p:spPr/>
        <p:txBody>
          <a:bodyPr/>
          <a:lstStyle/>
          <a:p>
            <a:r>
              <a:rPr lang="en-US" dirty="0" smtClean="0"/>
              <a:t>Act 2015-293, Acts of Alabama</a:t>
            </a:r>
          </a:p>
          <a:p>
            <a:r>
              <a:rPr lang="en-US" dirty="0" smtClean="0"/>
              <a:t>41-16-50 (b) changed local preference zone allowance from no more than 3% to no more than 5% greater than the bid of the lowest responsible bidder.</a:t>
            </a:r>
          </a:p>
          <a:p>
            <a:pPr marL="0" indent="0">
              <a:buNone/>
            </a:pPr>
            <a:endParaRPr lang="en-US" dirty="0"/>
          </a:p>
        </p:txBody>
      </p:sp>
    </p:spTree>
    <p:extLst>
      <p:ext uri="{BB962C8B-B14F-4D97-AF65-F5344CB8AC3E}">
        <p14:creationId xmlns:p14="http://schemas.microsoft.com/office/powerpoint/2010/main" val="2814767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Bid Law</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41-16-50(d)…in the event the </a:t>
            </a:r>
            <a:r>
              <a:rPr lang="en-US" u="sng" dirty="0" smtClean="0"/>
              <a:t>lowest bid </a:t>
            </a:r>
            <a:r>
              <a:rPr lang="en-US" dirty="0" smtClean="0"/>
              <a:t>for an item of personal property or services to be purchased or contracted for </a:t>
            </a:r>
            <a:r>
              <a:rPr lang="en-US" u="sng" dirty="0" smtClean="0"/>
              <a:t>is received from a foreign entity</a:t>
            </a:r>
            <a:r>
              <a:rPr lang="en-US" dirty="0" smtClean="0"/>
              <a:t>, where the county, a municipality, or an instrumentality thereof is the awarding authority, </a:t>
            </a:r>
            <a:r>
              <a:rPr lang="en-US" u="sng" dirty="0" smtClean="0"/>
              <a:t>the awarding authority may award </a:t>
            </a:r>
            <a:r>
              <a:rPr lang="en-US" dirty="0" smtClean="0"/>
              <a:t>the contract </a:t>
            </a:r>
            <a:r>
              <a:rPr lang="en-US" u="sng" dirty="0" smtClean="0"/>
              <a:t>to responsible bidder whose bid is no more than 10% greater </a:t>
            </a:r>
            <a:r>
              <a:rPr lang="en-US" dirty="0" smtClean="0"/>
              <a:t>than the foreign entity </a:t>
            </a:r>
            <a:r>
              <a:rPr lang="en-US" u="sng" dirty="0" smtClean="0"/>
              <a:t>if the bidder has a place of business within the local preference zone </a:t>
            </a:r>
            <a:r>
              <a:rPr lang="en-US" dirty="0" smtClean="0"/>
              <a:t>or </a:t>
            </a:r>
            <a:r>
              <a:rPr lang="en-US" u="sng" dirty="0" smtClean="0"/>
              <a:t>is a responsible bidder</a:t>
            </a:r>
            <a:r>
              <a:rPr lang="en-US" dirty="0" smtClean="0"/>
              <a:t> from a business </a:t>
            </a:r>
            <a:r>
              <a:rPr lang="en-US" u="sng" dirty="0" smtClean="0"/>
              <a:t>within the state </a:t>
            </a:r>
            <a:r>
              <a:rPr lang="en-US" dirty="0" smtClean="0"/>
              <a:t>that is a </a:t>
            </a:r>
            <a:r>
              <a:rPr lang="en-US" u="sng" dirty="0" smtClean="0"/>
              <a:t>woman-owned</a:t>
            </a:r>
            <a:r>
              <a:rPr lang="en-US" dirty="0" smtClean="0"/>
              <a:t> enterprise, an enterprise of </a:t>
            </a:r>
            <a:r>
              <a:rPr lang="en-US" u="sng" dirty="0" smtClean="0"/>
              <a:t>small business</a:t>
            </a:r>
            <a:r>
              <a:rPr lang="en-US" dirty="0" smtClean="0"/>
              <a:t>, a </a:t>
            </a:r>
            <a:r>
              <a:rPr lang="en-US" u="sng" dirty="0" smtClean="0"/>
              <a:t>minority-owned</a:t>
            </a:r>
            <a:r>
              <a:rPr lang="en-US" dirty="0" smtClean="0"/>
              <a:t> business, a </a:t>
            </a:r>
            <a:r>
              <a:rPr lang="en-US" u="sng" dirty="0" smtClean="0"/>
              <a:t>veteran-owned</a:t>
            </a:r>
            <a:r>
              <a:rPr lang="en-US" dirty="0" smtClean="0"/>
              <a:t> business, or a </a:t>
            </a:r>
            <a:r>
              <a:rPr lang="en-US" u="sng" dirty="0" smtClean="0"/>
              <a:t>disadvantaged-owned</a:t>
            </a:r>
            <a:r>
              <a:rPr lang="en-US" dirty="0" smtClean="0"/>
              <a:t> business.</a:t>
            </a:r>
          </a:p>
          <a:p>
            <a:r>
              <a:rPr lang="en-US" dirty="0" smtClean="0"/>
              <a:t>Foreign entity - a business entity that does not have a place of business with the state.</a:t>
            </a:r>
            <a:endParaRPr lang="en-US" dirty="0"/>
          </a:p>
        </p:txBody>
      </p:sp>
    </p:spTree>
    <p:extLst>
      <p:ext uri="{BB962C8B-B14F-4D97-AF65-F5344CB8AC3E}">
        <p14:creationId xmlns:p14="http://schemas.microsoft.com/office/powerpoint/2010/main" val="53271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Cooperatives</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b="1" i="1" dirty="0" smtClean="0"/>
              <a:t>Code of Alabama 1975</a:t>
            </a:r>
            <a:r>
              <a:rPr lang="en-US" dirty="0" smtClean="0"/>
              <a:t>, Section 41-16-51</a:t>
            </a:r>
            <a:endParaRPr lang="en-US" dirty="0"/>
          </a:p>
          <a:p>
            <a:r>
              <a:rPr lang="en-US" dirty="0" smtClean="0"/>
              <a:t>Can only be used for the </a:t>
            </a:r>
            <a:r>
              <a:rPr lang="en-US" b="1" u="sng" dirty="0" smtClean="0"/>
              <a:t>PURCHASE OF GOODS</a:t>
            </a:r>
          </a:p>
          <a:p>
            <a:r>
              <a:rPr lang="en-US" dirty="0" smtClean="0"/>
              <a:t>Cooperatives must be approved by the EPA in advance.</a:t>
            </a:r>
          </a:p>
          <a:p>
            <a:r>
              <a:rPr lang="en-US" dirty="0" smtClean="0"/>
              <a:t>Written procedures on obtaining approval on the EPA website</a:t>
            </a:r>
          </a:p>
          <a:p>
            <a:r>
              <a:rPr lang="en-US" dirty="0" smtClean="0"/>
              <a:t>Letters for approved cooperatives on the EPA website</a:t>
            </a:r>
            <a:endParaRPr lang="en-US" dirty="0"/>
          </a:p>
        </p:txBody>
      </p:sp>
    </p:spTree>
    <p:extLst>
      <p:ext uri="{BB962C8B-B14F-4D97-AF65-F5344CB8AC3E}">
        <p14:creationId xmlns:p14="http://schemas.microsoft.com/office/powerpoint/2010/main" val="3608758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Approved Cooperatives as of 8/17/2015</a:t>
            </a:r>
            <a:endParaRPr lang="en-US" dirty="0"/>
          </a:p>
        </p:txBody>
      </p:sp>
      <p:sp>
        <p:nvSpPr>
          <p:cNvPr id="3" name="Content Placeholder 2"/>
          <p:cNvSpPr>
            <a:spLocks noGrp="1"/>
          </p:cNvSpPr>
          <p:nvPr>
            <p:ph idx="1"/>
          </p:nvPr>
        </p:nvSpPr>
        <p:spPr/>
        <p:txBody>
          <a:bodyPr>
            <a:normAutofit lnSpcReduction="10000"/>
          </a:bodyPr>
          <a:lstStyle/>
          <a:p>
            <a:r>
              <a:rPr lang="en-US" dirty="0" smtClean="0"/>
              <a:t>U.S. Communities</a:t>
            </a:r>
          </a:p>
          <a:p>
            <a:r>
              <a:rPr lang="en-US" dirty="0" smtClean="0"/>
              <a:t>The Cooperative Purchasing Network (TCPN)</a:t>
            </a:r>
          </a:p>
          <a:p>
            <a:r>
              <a:rPr lang="en-US" dirty="0" smtClean="0"/>
              <a:t>National IPA</a:t>
            </a:r>
          </a:p>
          <a:p>
            <a:r>
              <a:rPr lang="en-US" dirty="0" smtClean="0"/>
              <a:t>National </a:t>
            </a:r>
            <a:r>
              <a:rPr lang="en-US" dirty="0"/>
              <a:t>Joint Powers </a:t>
            </a:r>
            <a:r>
              <a:rPr lang="en-US" dirty="0" smtClean="0"/>
              <a:t>Alliance (NJPA)</a:t>
            </a:r>
          </a:p>
          <a:p>
            <a:r>
              <a:rPr lang="en-US" dirty="0" smtClean="0"/>
              <a:t>National Cooperative Purchasing Alliance (NCPA)</a:t>
            </a:r>
          </a:p>
          <a:p>
            <a:r>
              <a:rPr lang="en-US" dirty="0" smtClean="0"/>
              <a:t>Houston-Galveston Area Council (H-GAC)</a:t>
            </a:r>
          </a:p>
          <a:p>
            <a:r>
              <a:rPr lang="en-US" dirty="0" smtClean="0"/>
              <a:t>Public Sourcing Solutions (PSS)</a:t>
            </a:r>
            <a:endParaRPr lang="en-US" dirty="0"/>
          </a:p>
        </p:txBody>
      </p:sp>
    </p:spTree>
    <p:extLst>
      <p:ext uri="{BB962C8B-B14F-4D97-AF65-F5344CB8AC3E}">
        <p14:creationId xmlns:p14="http://schemas.microsoft.com/office/powerpoint/2010/main" val="545307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Preparing  and Understanding County Financial Statements Course</a:t>
            </a:r>
            <a:endParaRPr lang="en-US" dirty="0"/>
          </a:p>
        </p:txBody>
      </p:sp>
      <p:sp>
        <p:nvSpPr>
          <p:cNvPr id="3" name="Content Placeholder 2"/>
          <p:cNvSpPr>
            <a:spLocks noGrp="1"/>
          </p:cNvSpPr>
          <p:nvPr>
            <p:ph idx="1"/>
          </p:nvPr>
        </p:nvSpPr>
        <p:spPr/>
        <p:txBody>
          <a:bodyPr/>
          <a:lstStyle/>
          <a:p>
            <a:r>
              <a:rPr lang="en-US" dirty="0" smtClean="0"/>
              <a:t>2 classes </a:t>
            </a:r>
          </a:p>
          <a:p>
            <a:r>
              <a:rPr lang="en-US" dirty="0" smtClean="0"/>
              <a:t>No </a:t>
            </a:r>
            <a:r>
              <a:rPr lang="en-US" dirty="0" err="1" smtClean="0"/>
              <a:t>judgement</a:t>
            </a:r>
            <a:endParaRPr lang="en-US" dirty="0" smtClean="0"/>
          </a:p>
          <a:p>
            <a:r>
              <a:rPr lang="en-US" dirty="0" smtClean="0"/>
              <a:t>Interest in additional classes or more advanced classes</a:t>
            </a:r>
            <a:endParaRPr lang="en-US" dirty="0"/>
          </a:p>
        </p:txBody>
      </p:sp>
    </p:spTree>
    <p:extLst>
      <p:ext uri="{BB962C8B-B14F-4D97-AF65-F5344CB8AC3E}">
        <p14:creationId xmlns:p14="http://schemas.microsoft.com/office/powerpoint/2010/main" val="3532231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716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94289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a:xfrm>
            <a:off x="457200" y="1600200"/>
            <a:ext cx="7620000" cy="2362200"/>
          </a:xfrm>
        </p:spPr>
        <p:txBody>
          <a:bodyPr>
            <a:normAutofit fontScale="85000" lnSpcReduction="20000"/>
          </a:bodyPr>
          <a:lstStyle/>
          <a:p>
            <a:r>
              <a:rPr lang="en-US" dirty="0" smtClean="0"/>
              <a:t>This information was presented during the Association of County Commissions of Alabama (ACCA) Annual Convention on August 20, 2015 .  </a:t>
            </a:r>
          </a:p>
          <a:p>
            <a:r>
              <a:rPr lang="en-US" dirty="0" smtClean="0"/>
              <a:t>This presentation represents the audit position of the Department of Examiners of Public Accounts as of that date.</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8/23/2012</a:t>
            </a:r>
            <a:endParaRPr lang="en-US" dirty="0"/>
          </a:p>
        </p:txBody>
      </p:sp>
    </p:spTree>
    <p:extLst>
      <p:ext uri="{BB962C8B-B14F-4D97-AF65-F5344CB8AC3E}">
        <p14:creationId xmlns:p14="http://schemas.microsoft.com/office/powerpoint/2010/main" val="2893353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Topics</a:t>
            </a:r>
            <a:endParaRPr lang="en-US" dirty="0"/>
          </a:p>
        </p:txBody>
      </p:sp>
      <p:sp>
        <p:nvSpPr>
          <p:cNvPr id="3" name="Content Placeholder 2"/>
          <p:cNvSpPr>
            <a:spLocks noGrp="1"/>
          </p:cNvSpPr>
          <p:nvPr>
            <p:ph idx="1"/>
          </p:nvPr>
        </p:nvSpPr>
        <p:spPr/>
        <p:txBody>
          <a:bodyPr/>
          <a:lstStyle/>
          <a:p>
            <a:r>
              <a:rPr lang="en-US" dirty="0" smtClean="0"/>
              <a:t>ECD Bonding Requirements</a:t>
            </a:r>
          </a:p>
          <a:p>
            <a:r>
              <a:rPr lang="en-US" dirty="0" smtClean="0"/>
              <a:t>Bid Law Changes</a:t>
            </a:r>
            <a:endParaRPr lang="en-US" dirty="0"/>
          </a:p>
          <a:p>
            <a:r>
              <a:rPr lang="en-US" dirty="0" smtClean="0"/>
              <a:t>Purchasing Cooperatives</a:t>
            </a:r>
          </a:p>
          <a:p>
            <a:r>
              <a:rPr lang="en-US" dirty="0" smtClean="0"/>
              <a:t>County Financial Statements</a:t>
            </a:r>
            <a:endParaRPr lang="en-US" dirty="0"/>
          </a:p>
        </p:txBody>
      </p:sp>
    </p:spTree>
    <p:extLst>
      <p:ext uri="{BB962C8B-B14F-4D97-AF65-F5344CB8AC3E}">
        <p14:creationId xmlns:p14="http://schemas.microsoft.com/office/powerpoint/2010/main" val="911386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060" y="1124445"/>
            <a:ext cx="7429499" cy="1104405"/>
          </a:xfrm>
        </p:spPr>
        <p:txBody>
          <a:bodyPr/>
          <a:lstStyle/>
          <a:p>
            <a:pPr algn="ctr"/>
            <a:r>
              <a:rPr lang="en-US" dirty="0" smtClean="0">
                <a:latin typeface="Times New Roman" panose="02020603050405020304" pitchFamily="18" charset="0"/>
                <a:cs typeface="Times New Roman" panose="02020603050405020304" pitchFamily="18" charset="0"/>
              </a:rPr>
              <a:t>Bond 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6060" y="2121972"/>
            <a:ext cx="7429499" cy="4431228"/>
          </a:xfrm>
        </p:spPr>
        <p:txBody>
          <a:bodyPr>
            <a:normAutofit/>
          </a:bodyPr>
          <a:lstStyle/>
          <a:p>
            <a:r>
              <a:rPr lang="en-US" dirty="0">
                <a:latin typeface="Times New Roman" panose="02020603050405020304" pitchFamily="18" charset="0"/>
                <a:cs typeface="Times New Roman" panose="02020603050405020304" pitchFamily="18" charset="0"/>
              </a:rPr>
              <a:t>Required Bond – </a:t>
            </a:r>
            <a:r>
              <a:rPr lang="en-US" b="1" i="1" dirty="0">
                <a:latin typeface="Times New Roman" panose="02020603050405020304" pitchFamily="18" charset="0"/>
                <a:cs typeface="Times New Roman" panose="02020603050405020304" pitchFamily="18" charset="0"/>
              </a:rPr>
              <a:t>Code of Alabama 1975</a:t>
            </a:r>
            <a:r>
              <a:rPr lang="en-US" dirty="0">
                <a:latin typeface="Times New Roman" panose="02020603050405020304" pitchFamily="18" charset="0"/>
                <a:cs typeface="Times New Roman" panose="02020603050405020304" pitchFamily="18" charset="0"/>
              </a:rPr>
              <a:t>, Section 11-98-4(</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b="1" u="sng" dirty="0">
                <a:latin typeface="Times New Roman" panose="02020603050405020304" pitchFamily="18" charset="0"/>
                <a:cs typeface="Times New Roman" panose="02020603050405020304" pitchFamily="18" charset="0"/>
              </a:rPr>
              <a:t>prior to </a:t>
            </a:r>
            <a:r>
              <a:rPr lang="en-US" dirty="0">
                <a:latin typeface="Times New Roman" panose="02020603050405020304" pitchFamily="18" charset="0"/>
                <a:cs typeface="Times New Roman" panose="02020603050405020304" pitchFamily="18" charset="0"/>
              </a:rPr>
              <a:t>the amendment of Act Number 2015-53</a:t>
            </a:r>
          </a:p>
          <a:p>
            <a:pPr marL="0" indent="0">
              <a:buNone/>
            </a:pPr>
            <a:r>
              <a:rPr lang="en-US" dirty="0">
                <a:latin typeface="Times New Roman" panose="02020603050405020304" pitchFamily="18" charset="0"/>
                <a:cs typeface="Times New Roman" panose="02020603050405020304" pitchFamily="18" charset="0"/>
              </a:rPr>
              <a:t>	“… Each employee or official of the district who receives funds in any manner shall be bonded in an amount not less than the amount of total funds received by the district in the prior fiscal year.”</a:t>
            </a:r>
          </a:p>
          <a:p>
            <a:endParaRPr lang="en-US" dirty="0"/>
          </a:p>
        </p:txBody>
      </p:sp>
    </p:spTree>
    <p:extLst>
      <p:ext uri="{BB962C8B-B14F-4D97-AF65-F5344CB8AC3E}">
        <p14:creationId xmlns:p14="http://schemas.microsoft.com/office/powerpoint/2010/main" val="2546111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02856" y="1828800"/>
            <a:ext cx="8138288" cy="4793124"/>
          </a:xfrm>
        </p:spPr>
        <p:txBody>
          <a:bodyPr>
            <a:normAutofit/>
          </a:bodyPr>
          <a:lstStyle/>
          <a:p>
            <a:r>
              <a:rPr lang="en-US" sz="2800" dirty="0">
                <a:latin typeface="Times New Roman" panose="02020603050405020304" pitchFamily="18" charset="0"/>
                <a:cs typeface="Times New Roman" panose="02020603050405020304" pitchFamily="18" charset="0"/>
              </a:rPr>
              <a:t>Required Bond – </a:t>
            </a:r>
            <a:r>
              <a:rPr lang="en-US" sz="2800" b="1" i="1" dirty="0">
                <a:latin typeface="Times New Roman" panose="02020603050405020304" pitchFamily="18" charset="0"/>
                <a:cs typeface="Times New Roman" panose="02020603050405020304" pitchFamily="18" charset="0"/>
              </a:rPr>
              <a:t>Code of Alabama 1975</a:t>
            </a:r>
            <a:r>
              <a:rPr lang="en-US" sz="2800" dirty="0">
                <a:latin typeface="Times New Roman" panose="02020603050405020304" pitchFamily="18" charset="0"/>
                <a:cs typeface="Times New Roman" panose="02020603050405020304" pitchFamily="18" charset="0"/>
              </a:rPr>
              <a:t>, Section 11-98-4(</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as amended by Act Number 2015-53</a:t>
            </a:r>
          </a:p>
          <a:p>
            <a:pPr marL="0" indent="0">
              <a:buNone/>
            </a:pPr>
            <a:r>
              <a:rPr lang="en-US" sz="2800" dirty="0">
                <a:latin typeface="Times New Roman" panose="02020603050405020304" pitchFamily="18" charset="0"/>
                <a:cs typeface="Times New Roman" panose="02020603050405020304" pitchFamily="18" charset="0"/>
              </a:rPr>
              <a:t>	“… each member of the board of commissioners and each director </a:t>
            </a:r>
            <a:r>
              <a:rPr lang="en-US" sz="2800" dirty="0" smtClean="0">
                <a:latin typeface="Times New Roman" panose="02020603050405020304" pitchFamily="18" charset="0"/>
                <a:cs typeface="Times New Roman" panose="02020603050405020304" pitchFamily="18" charset="0"/>
              </a:rPr>
              <a:t>of an </a:t>
            </a:r>
            <a:r>
              <a:rPr lang="en-US" sz="2800" dirty="0">
                <a:latin typeface="Times New Roman" panose="02020603050405020304" pitchFamily="18" charset="0"/>
                <a:cs typeface="Times New Roman" panose="02020603050405020304" pitchFamily="18" charset="0"/>
              </a:rPr>
              <a:t>emergency communications district shall be bonded in an amount 	equal to one-half of one percent of the total funds received by the district in the prior fiscal year except the amount of the bond for any persons required to be bonded, the bond shall not be less than $10,000 nor exceed $50,000.”</a:t>
            </a:r>
          </a:p>
          <a:p>
            <a:pPr marL="0" indent="0">
              <a:buNone/>
            </a:pPr>
            <a:endParaRPr lang="en-US" dirty="0"/>
          </a:p>
        </p:txBody>
      </p:sp>
    </p:spTree>
    <p:extLst>
      <p:ext uri="{BB962C8B-B14F-4D97-AF65-F5344CB8AC3E}">
        <p14:creationId xmlns:p14="http://schemas.microsoft.com/office/powerpoint/2010/main" val="2414319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600" dirty="0"/>
              <a:t>Total Funds Received -        $357,000.00</a:t>
            </a:r>
          </a:p>
          <a:p>
            <a:pPr marL="342900" lvl="1" indent="0">
              <a:buNone/>
            </a:pPr>
            <a:r>
              <a:rPr lang="en-US" sz="3600" dirty="0"/>
              <a:t>Bond requirement  ½%                 0.005</a:t>
            </a:r>
          </a:p>
          <a:p>
            <a:pPr marL="342900" lvl="1" indent="0">
              <a:buNone/>
            </a:pPr>
            <a:r>
              <a:rPr lang="en-US" sz="3600" dirty="0"/>
              <a:t>Calculated Bond Required      $1,785.00</a:t>
            </a:r>
          </a:p>
          <a:p>
            <a:pPr marL="342900" lvl="1" indent="0">
              <a:buNone/>
            </a:pPr>
            <a:r>
              <a:rPr lang="en-US" sz="3600" dirty="0"/>
              <a:t>Actual Bond Required           $10,000.00</a:t>
            </a:r>
          </a:p>
        </p:txBody>
      </p:sp>
    </p:spTree>
    <p:extLst>
      <p:ext uri="{BB962C8B-B14F-4D97-AF65-F5344CB8AC3E}">
        <p14:creationId xmlns:p14="http://schemas.microsoft.com/office/powerpoint/2010/main" val="1467159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600" dirty="0"/>
              <a:t>Total Funds Received -     $1,357,000.00</a:t>
            </a:r>
          </a:p>
          <a:p>
            <a:pPr marL="342900" lvl="1" indent="0">
              <a:buNone/>
            </a:pPr>
            <a:r>
              <a:rPr lang="en-US" sz="3600" dirty="0"/>
              <a:t>Bond requirement  ½%                 0.005</a:t>
            </a:r>
          </a:p>
          <a:p>
            <a:pPr marL="342900" lvl="1" indent="0">
              <a:buNone/>
            </a:pPr>
            <a:r>
              <a:rPr lang="en-US" sz="3600" dirty="0"/>
              <a:t>Calculated Bond Required      $6,785.00</a:t>
            </a:r>
          </a:p>
          <a:p>
            <a:pPr marL="342900" lvl="1" indent="0">
              <a:buNone/>
            </a:pPr>
            <a:r>
              <a:rPr lang="en-US" sz="3600" dirty="0"/>
              <a:t>Actual Bond Required           $10,000.00</a:t>
            </a:r>
          </a:p>
        </p:txBody>
      </p:sp>
    </p:spTree>
    <p:extLst>
      <p:ext uri="{BB962C8B-B14F-4D97-AF65-F5344CB8AC3E}">
        <p14:creationId xmlns:p14="http://schemas.microsoft.com/office/powerpoint/2010/main" val="251974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600" dirty="0"/>
              <a:t>Total Funds Received -     $2,357,000.00</a:t>
            </a:r>
          </a:p>
          <a:p>
            <a:pPr marL="342900" lvl="1" indent="0">
              <a:buNone/>
            </a:pPr>
            <a:r>
              <a:rPr lang="en-US" sz="3600" dirty="0"/>
              <a:t>Bond requirement  ½%                 0.005</a:t>
            </a:r>
          </a:p>
          <a:p>
            <a:pPr marL="342900" lvl="1" indent="0">
              <a:buNone/>
            </a:pPr>
            <a:r>
              <a:rPr lang="en-US" sz="3600" dirty="0"/>
              <a:t>Calculated Bond Required    </a:t>
            </a:r>
            <a:r>
              <a:rPr lang="en-US" sz="3600" dirty="0" smtClean="0"/>
              <a:t>$</a:t>
            </a:r>
            <a:r>
              <a:rPr lang="en-US" sz="3600" dirty="0"/>
              <a:t>11,785.00</a:t>
            </a:r>
          </a:p>
          <a:p>
            <a:pPr marL="342900" lvl="1" indent="0">
              <a:buNone/>
            </a:pPr>
            <a:r>
              <a:rPr lang="en-US" sz="3600" dirty="0"/>
              <a:t>Actual Bond Required           $11,785.00</a:t>
            </a:r>
          </a:p>
        </p:txBody>
      </p:sp>
    </p:spTree>
    <p:extLst>
      <p:ext uri="{BB962C8B-B14F-4D97-AF65-F5344CB8AC3E}">
        <p14:creationId xmlns:p14="http://schemas.microsoft.com/office/powerpoint/2010/main" val="2811017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600" dirty="0"/>
              <a:t>Total Funds Received -     </a:t>
            </a:r>
            <a:r>
              <a:rPr lang="en-US" sz="3600" dirty="0" smtClean="0"/>
              <a:t>$12,357,000.00</a:t>
            </a:r>
            <a:endParaRPr lang="en-US" sz="3600" dirty="0"/>
          </a:p>
          <a:p>
            <a:pPr marL="342900" lvl="1" indent="0">
              <a:buNone/>
            </a:pPr>
            <a:r>
              <a:rPr lang="en-US" sz="3600" dirty="0"/>
              <a:t>Bond requirement  ½%                 0.005</a:t>
            </a:r>
          </a:p>
          <a:p>
            <a:pPr marL="342900" lvl="1" indent="0">
              <a:buNone/>
            </a:pPr>
            <a:r>
              <a:rPr lang="en-US" sz="3600" dirty="0"/>
              <a:t>Calculated Bond Required    </a:t>
            </a:r>
            <a:r>
              <a:rPr lang="en-US" sz="3600" dirty="0" smtClean="0"/>
              <a:t>$61,785.00</a:t>
            </a:r>
            <a:endParaRPr lang="en-US" sz="3600" dirty="0"/>
          </a:p>
          <a:p>
            <a:pPr marL="342900" lvl="1" indent="0">
              <a:buNone/>
            </a:pPr>
            <a:r>
              <a:rPr lang="en-US" sz="3600" dirty="0"/>
              <a:t>Actual Bond Required           </a:t>
            </a:r>
            <a:r>
              <a:rPr lang="en-US" sz="3600" dirty="0" smtClean="0"/>
              <a:t>$50,000.00</a:t>
            </a:r>
            <a:endParaRPr lang="en-US" sz="3600" dirty="0"/>
          </a:p>
        </p:txBody>
      </p:sp>
    </p:spTree>
    <p:extLst>
      <p:ext uri="{BB962C8B-B14F-4D97-AF65-F5344CB8AC3E}">
        <p14:creationId xmlns:p14="http://schemas.microsoft.com/office/powerpoint/2010/main" val="3787527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TotalTime>
  <Words>665</Words>
  <Application>Microsoft Office PowerPoint</Application>
  <PresentationFormat>On-screen Show (4:3)</PresentationFormat>
  <Paragraphs>74</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Examiners Report to County Administrators – August 2015</vt:lpstr>
      <vt:lpstr>Disclaimer</vt:lpstr>
      <vt:lpstr>Overview of Topics</vt:lpstr>
      <vt:lpstr>Bond requirements</vt:lpstr>
      <vt:lpstr>Bond requirements (cont.)</vt:lpstr>
      <vt:lpstr>Bond Requirements</vt:lpstr>
      <vt:lpstr>Bond Requirements</vt:lpstr>
      <vt:lpstr>Bond Requirements</vt:lpstr>
      <vt:lpstr>Bond Requirements</vt:lpstr>
      <vt:lpstr>Bond requirements (cont.)</vt:lpstr>
      <vt:lpstr>Bond requirements (cont.)</vt:lpstr>
      <vt:lpstr>Bid Law</vt:lpstr>
      <vt:lpstr>Bid Law</vt:lpstr>
      <vt:lpstr>Purchasing Cooperatives</vt:lpstr>
      <vt:lpstr>Approved Cooperatives as of 8/17/2015</vt:lpstr>
      <vt:lpstr>Preparing  and Understanding County Financial Statements Course</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Requirements for  Act #2012-293</dc:title>
  <dc:creator>Durrett, Teresa</dc:creator>
  <cp:lastModifiedBy>examiner</cp:lastModifiedBy>
  <cp:revision>33</cp:revision>
  <cp:lastPrinted>2015-08-18T14:54:06Z</cp:lastPrinted>
  <dcterms:created xsi:type="dcterms:W3CDTF">2012-07-23T14:51:25Z</dcterms:created>
  <dcterms:modified xsi:type="dcterms:W3CDTF">2015-08-18T15:16:17Z</dcterms:modified>
</cp:coreProperties>
</file>