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9" r:id="rId9"/>
    <p:sldId id="261" r:id="rId10"/>
    <p:sldId id="268" r:id="rId11"/>
    <p:sldId id="262" r:id="rId12"/>
    <p:sldId id="264" r:id="rId13"/>
    <p:sldId id="265" r:id="rId14"/>
    <p:sldId id="26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>
                <a:solidFill>
                  <a:srgbClr val="002060"/>
                </a:solidFill>
                <a:latin typeface="New times roman"/>
              </a:rPr>
              <a:t>State Inmates Housed </a:t>
            </a:r>
            <a:r>
              <a:rPr lang="en-US" sz="2000" baseline="0" dirty="0" smtClean="0">
                <a:solidFill>
                  <a:srgbClr val="002060"/>
                </a:solidFill>
                <a:latin typeface="New times roman"/>
              </a:rPr>
              <a:t>in County Jails</a:t>
            </a:r>
            <a:endParaRPr lang="en-US" sz="2000" dirty="0">
              <a:solidFill>
                <a:srgbClr val="002060"/>
              </a:solidFill>
              <a:latin typeface="New times roman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877829724409397E-2"/>
          <c:y val="8.1293056022818902E-2"/>
          <c:w val="0.92537217027559104"/>
          <c:h val="0.7749653189612869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Inmates Waiting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Jan-13</c:v>
                </c:pt>
                <c:pt idx="1">
                  <c:v>Apr</c:v>
                </c:pt>
                <c:pt idx="2">
                  <c:v>Jul</c:v>
                </c:pt>
                <c:pt idx="3">
                  <c:v>Oct</c:v>
                </c:pt>
                <c:pt idx="4">
                  <c:v>Jan-14</c:v>
                </c:pt>
                <c:pt idx="5">
                  <c:v>Apr</c:v>
                </c:pt>
                <c:pt idx="6">
                  <c:v>Jul</c:v>
                </c:pt>
                <c:pt idx="7">
                  <c:v>Oct</c:v>
                </c:pt>
                <c:pt idx="8">
                  <c:v>Jan-15</c:v>
                </c:pt>
                <c:pt idx="9">
                  <c:v>Apr</c:v>
                </c:pt>
                <c:pt idx="10">
                  <c:v>Jul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525</c:v>
                </c:pt>
                <c:pt idx="1">
                  <c:v>513</c:v>
                </c:pt>
                <c:pt idx="2">
                  <c:v>591</c:v>
                </c:pt>
                <c:pt idx="3">
                  <c:v>571</c:v>
                </c:pt>
                <c:pt idx="4">
                  <c:v>515</c:v>
                </c:pt>
                <c:pt idx="5">
                  <c:v>372</c:v>
                </c:pt>
                <c:pt idx="6">
                  <c:v>403</c:v>
                </c:pt>
                <c:pt idx="7">
                  <c:v>398</c:v>
                </c:pt>
                <c:pt idx="8">
                  <c:v>299</c:v>
                </c:pt>
                <c:pt idx="9">
                  <c:v>337</c:v>
                </c:pt>
                <c:pt idx="10">
                  <c:v>262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Inmates Brought into DOC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Jan-13</c:v>
                </c:pt>
                <c:pt idx="1">
                  <c:v>Apr</c:v>
                </c:pt>
                <c:pt idx="2">
                  <c:v>Jul</c:v>
                </c:pt>
                <c:pt idx="3">
                  <c:v>Oct</c:v>
                </c:pt>
                <c:pt idx="4">
                  <c:v>Jan-14</c:v>
                </c:pt>
                <c:pt idx="5">
                  <c:v>Apr</c:v>
                </c:pt>
                <c:pt idx="6">
                  <c:v>Jul</c:v>
                </c:pt>
                <c:pt idx="7">
                  <c:v>Oct</c:v>
                </c:pt>
                <c:pt idx="8">
                  <c:v>Jan-15</c:v>
                </c:pt>
                <c:pt idx="9">
                  <c:v>Apr</c:v>
                </c:pt>
                <c:pt idx="10">
                  <c:v>Jul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190</c:v>
                </c:pt>
                <c:pt idx="1">
                  <c:v>185</c:v>
                </c:pt>
                <c:pt idx="2">
                  <c:v>166</c:v>
                </c:pt>
                <c:pt idx="3">
                  <c:v>147</c:v>
                </c:pt>
                <c:pt idx="4">
                  <c:v>165</c:v>
                </c:pt>
                <c:pt idx="5">
                  <c:v>183</c:v>
                </c:pt>
                <c:pt idx="6">
                  <c:v>159</c:v>
                </c:pt>
                <c:pt idx="7">
                  <c:v>171</c:v>
                </c:pt>
                <c:pt idx="8">
                  <c:v>183</c:v>
                </c:pt>
                <c:pt idx="9">
                  <c:v>175</c:v>
                </c:pt>
                <c:pt idx="10">
                  <c:v>166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 30 Days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Jan-13</c:v>
                </c:pt>
                <c:pt idx="1">
                  <c:v>Apr</c:v>
                </c:pt>
                <c:pt idx="2">
                  <c:v>Jul</c:v>
                </c:pt>
                <c:pt idx="3">
                  <c:v>Oct</c:v>
                </c:pt>
                <c:pt idx="4">
                  <c:v>Jan-14</c:v>
                </c:pt>
                <c:pt idx="5">
                  <c:v>Apr</c:v>
                </c:pt>
                <c:pt idx="6">
                  <c:v>Jul</c:v>
                </c:pt>
                <c:pt idx="7">
                  <c:v>Oct</c:v>
                </c:pt>
                <c:pt idx="8">
                  <c:v>Jan-15</c:v>
                </c:pt>
                <c:pt idx="9">
                  <c:v>Apr</c:v>
                </c:pt>
                <c:pt idx="10">
                  <c:v>Jul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58</c:v>
                </c:pt>
                <c:pt idx="1">
                  <c:v>14</c:v>
                </c:pt>
                <c:pt idx="2">
                  <c:v>18</c:v>
                </c:pt>
                <c:pt idx="3">
                  <c:v>37</c:v>
                </c:pt>
                <c:pt idx="4">
                  <c:v>51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955112"/>
        <c:axId val="121955496"/>
      </c:lineChart>
      <c:catAx>
        <c:axId val="12195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w times roman"/>
                <a:ea typeface="+mn-ea"/>
                <a:cs typeface="+mn-cs"/>
              </a:defRPr>
            </a:pPr>
            <a:endParaRPr lang="en-US"/>
          </a:p>
        </c:txPr>
        <c:crossAx val="121955496"/>
        <c:crosses val="autoZero"/>
        <c:auto val="1"/>
        <c:lblAlgn val="ctr"/>
        <c:lblOffset val="100"/>
        <c:noMultiLvlLbl val="0"/>
      </c:catAx>
      <c:valAx>
        <c:axId val="12195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w times roman"/>
                <a:ea typeface="+mn-ea"/>
                <a:cs typeface="+mn-cs"/>
              </a:defRPr>
            </a:pPr>
            <a:endParaRPr lang="en-US"/>
          </a:p>
        </c:txPr>
        <c:crossAx val="12195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w times roman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6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0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1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9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6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3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4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3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5118D-6A22-4E50-B809-C1BCD490E3E7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DD3DE-2324-4DD3-8F74-91AA21BD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619951" y="236423"/>
            <a:ext cx="74487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County Commissions of Alabam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14300" y="2921168"/>
            <a:ext cx="9144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Alabama Department of Corrections Update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Commissioner Jeff Dunn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44558" y="1258539"/>
            <a:ext cx="4945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ADOC – County Relationships/Support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5093" y="2066273"/>
            <a:ext cx="772616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County jail numbers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County jail leased bed contracts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9 contracts for 350 inmates at $15 per day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K-9 support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Assistance to 29 counties, searching for missing persons, murder suspects, escapees, and contraband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Food service agreements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24 counties/over $500,000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Inmate labor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22 counties/130,000 mandays =  $4 million savings to counties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Recycling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4 counties and growing</a:t>
            </a:r>
          </a:p>
          <a:p>
            <a:pPr marL="1371600" lvl="3" indent="0">
              <a:buFontTx/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		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0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5711" y="1833443"/>
            <a:ext cx="8147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Authority to issue $60 million bond for prison construction</a:t>
            </a:r>
          </a:p>
          <a:p>
            <a:pPr marL="908050" lvl="1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Contract with architectural/engineering firm to assess appropriate construction priorities </a:t>
            </a:r>
          </a:p>
          <a:p>
            <a:pPr marL="908050" lvl="1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Issues to consider</a:t>
            </a:r>
          </a:p>
          <a:p>
            <a:pPr marL="1365250" lvl="2" indent="-469900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New vs. Renovation </a:t>
            </a:r>
          </a:p>
          <a:p>
            <a:pPr marL="1377950" lvl="2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Location</a:t>
            </a:r>
          </a:p>
          <a:p>
            <a:pPr marL="1377950" lvl="2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Cost of debt service</a:t>
            </a:r>
          </a:p>
          <a:p>
            <a:pPr marL="1377950" lvl="2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Ability to staff</a:t>
            </a:r>
          </a:p>
          <a:p>
            <a:pPr marL="1377950" lvl="2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Accessibility to off-site healthcare</a:t>
            </a:r>
          </a:p>
          <a:p>
            <a:pPr marL="1377950" lvl="2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469900" lvl="0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FY16 Potential budget impacts</a:t>
            </a:r>
          </a:p>
          <a:p>
            <a:pPr marL="908050" lvl="1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Level funding creates $15 million deficit</a:t>
            </a:r>
          </a:p>
          <a:p>
            <a:pPr marL="908050" lvl="1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Jeopardizes current CCP funding stream</a:t>
            </a:r>
          </a:p>
          <a:p>
            <a:pPr marL="908050" lvl="1" indent="-469900"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Limits ADOC’s ability to affect prison reforms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1430" y="1216975"/>
            <a:ext cx="4945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ADOC – County Relationships/Support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671" y="2321959"/>
            <a:ext cx="86611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 5% cut in the General Fund budget creates a $43 million deficit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Close 3 prisons and pack displaced inmates into remaining facilities. (Overcrowding increases to $213%)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Eliminates all county leased bed contracts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Reduces inmate population at CES facility in Columbiana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County jail numbers impacted by our ability to admit inmates into saturated facilities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Forget prison reform 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1551" y="1439038"/>
            <a:ext cx="4667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ADOC – General Fund Budget Issues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7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916" y="2496621"/>
            <a:ext cx="76850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Additional reimbursements through CCP for evidenced based programming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Oversight counsel established to provide broad policy guidance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Working committees to flesh out details – transportation/mileage reimbursement issues to be worked together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7170" y="1464023"/>
            <a:ext cx="3797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ADOC – Prison Reform Issues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55119" y="2967335"/>
            <a:ext cx="439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Questions?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7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639102" y="1645249"/>
            <a:ext cx="3962400" cy="5105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2060"/>
                </a:solidFill>
                <a:sym typeface="Wingdings 2" pitchFamily="18" charset="2"/>
              </a:rPr>
              <a:t>ADOC operates 28 prisons 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16 Major Facilities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12 Work Release/Community Work Centers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Oldest</a:t>
            </a:r>
            <a:endParaRPr lang="en-US" altLang="en-US" sz="1600" dirty="0">
              <a:solidFill>
                <a:srgbClr val="002060"/>
              </a:solidFill>
              <a:sym typeface="Wingdings 2" pitchFamily="18" charset="2"/>
            </a:endParaRPr>
          </a:p>
          <a:p>
            <a:pPr lvl="2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Draper Correctional Facility (1939)</a:t>
            </a:r>
          </a:p>
          <a:p>
            <a:pPr lvl="2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Tutwiler Prison for Women (1942</a:t>
            </a:r>
            <a:r>
              <a:rPr lang="en-US" altLang="en-US" sz="1400" dirty="0" smtClean="0">
                <a:solidFill>
                  <a:srgbClr val="002060"/>
                </a:solidFill>
                <a:sym typeface="Wingdings 2" pitchFamily="18" charset="2"/>
              </a:rPr>
              <a:t>)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Newest</a:t>
            </a:r>
            <a:endParaRPr lang="en-US" altLang="en-US" sz="1600" dirty="0">
              <a:solidFill>
                <a:srgbClr val="002060"/>
              </a:solidFill>
              <a:sym typeface="Wingdings 2" pitchFamily="18" charset="2"/>
            </a:endParaRPr>
          </a:p>
          <a:p>
            <a:pPr lvl="2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Bibb Correctional Facility (1998)</a:t>
            </a:r>
          </a:p>
          <a:p>
            <a:pPr marL="0" indent="0">
              <a:lnSpc>
                <a:spcPct val="90000"/>
              </a:lnSpc>
              <a:buClr>
                <a:schemeClr val="bg2"/>
              </a:buClr>
              <a:buFont typeface="Arial" panose="020B0604020202020204" pitchFamily="34" charset="0"/>
              <a:buNone/>
              <a:defRPr/>
            </a:pPr>
            <a:endParaRPr lang="en-US" altLang="en-US" sz="1200" dirty="0" smtClean="0">
              <a:solidFill>
                <a:srgbClr val="002060"/>
              </a:solidFill>
              <a:sym typeface="Wingdings 2" pitchFamily="18" charset="2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2060"/>
                </a:solidFill>
                <a:sym typeface="Wingdings 2" pitchFamily="18" charset="2"/>
              </a:rPr>
              <a:t>General Fund Appropriation FY15: $394.3M</a:t>
            </a:r>
            <a:endParaRPr lang="en-US" altLang="en-US" sz="2000" dirty="0">
              <a:solidFill>
                <a:srgbClr val="002060"/>
              </a:solidFill>
              <a:sym typeface="Wingdings 2" pitchFamily="18" charset="2"/>
            </a:endParaRPr>
          </a:p>
          <a:p>
            <a:pPr lvl="1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Approximately 3,900 employees 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defRPr/>
            </a:pPr>
            <a:r>
              <a:rPr lang="en-US" altLang="en-US" sz="1600" dirty="0" smtClean="0">
                <a:solidFill>
                  <a:srgbClr val="002060"/>
                </a:solidFill>
                <a:sym typeface="Wingdings 2" pitchFamily="18" charset="2"/>
              </a:rPr>
              <a:t>Approximately 24,700 inmates</a:t>
            </a:r>
            <a:endParaRPr lang="en-US" altLang="en-US" sz="1200" dirty="0" smtClean="0">
              <a:solidFill>
                <a:srgbClr val="002060"/>
              </a:solidFill>
              <a:sym typeface="Wingdings 2" pitchFamily="18" charset="2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defRPr/>
            </a:pPr>
            <a:endParaRPr lang="en-US" altLang="en-US" sz="1200" dirty="0">
              <a:solidFill>
                <a:srgbClr val="002060"/>
              </a:solidFill>
              <a:sym typeface="Wingdings 2" pitchFamily="18" charset="2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2060"/>
                </a:solidFill>
                <a:sym typeface="Wingdings 2" pitchFamily="18" charset="2"/>
              </a:rPr>
              <a:t>Correctional Staff</a:t>
            </a:r>
            <a:endParaRPr lang="en-US" altLang="en-US" sz="2000" dirty="0">
              <a:solidFill>
                <a:srgbClr val="002060"/>
              </a:solidFill>
              <a:sym typeface="Wingdings 2" pitchFamily="18" charset="2"/>
            </a:endParaRPr>
          </a:p>
          <a:p>
            <a:pPr lvl="1">
              <a:buClr>
                <a:schemeClr val="bg2"/>
              </a:buClr>
              <a:defRPr/>
            </a:pPr>
            <a:r>
              <a:rPr lang="en-US" sz="1600" dirty="0">
                <a:solidFill>
                  <a:srgbClr val="002060"/>
                </a:solidFill>
              </a:rPr>
              <a:t>Total Authorized: </a:t>
            </a:r>
            <a:r>
              <a:rPr lang="en-US" sz="1600" dirty="0" smtClean="0">
                <a:solidFill>
                  <a:srgbClr val="002060"/>
                </a:solidFill>
              </a:rPr>
              <a:t>4,249</a:t>
            </a:r>
            <a:endParaRPr lang="en-US" sz="1600" dirty="0">
              <a:solidFill>
                <a:srgbClr val="002060"/>
              </a:solidFill>
            </a:endParaRPr>
          </a:p>
          <a:p>
            <a:pPr lvl="1">
              <a:buClr>
                <a:schemeClr val="bg2"/>
              </a:buClr>
              <a:defRPr/>
            </a:pPr>
            <a:r>
              <a:rPr lang="en-US" sz="1600" dirty="0">
                <a:solidFill>
                  <a:srgbClr val="002060"/>
                </a:solidFill>
              </a:rPr>
              <a:t>Total </a:t>
            </a:r>
            <a:r>
              <a:rPr lang="en-US" sz="1600" dirty="0" smtClean="0">
                <a:solidFill>
                  <a:srgbClr val="002060"/>
                </a:solidFill>
              </a:rPr>
              <a:t>Assigned: 2,910 (68%)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13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83"/>
          <a:stretch/>
        </p:blipFill>
        <p:spPr bwMode="auto">
          <a:xfrm>
            <a:off x="4633646" y="2013449"/>
            <a:ext cx="3544583" cy="32295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1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00011" y="1772399"/>
            <a:ext cx="7467600" cy="4525962"/>
          </a:xfrm>
          <a:prstGeom prst="rect">
            <a:avLst/>
          </a:prstGeom>
        </p:spPr>
        <p:txBody>
          <a:bodyPr>
            <a:normAutofit/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Prison Capacity and Inmate In-House Population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1800" dirty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</a:rPr>
              <a:t>Custody Level</a:t>
            </a:r>
            <a:r>
              <a:rPr lang="en-US" sz="1800" dirty="0" smtClean="0">
                <a:solidFill>
                  <a:srgbClr val="002060"/>
                </a:solidFill>
              </a:rPr>
              <a:t>            </a:t>
            </a:r>
            <a:r>
              <a:rPr lang="en-US" sz="1800" u="sng" dirty="0" smtClean="0">
                <a:solidFill>
                  <a:srgbClr val="002060"/>
                </a:solidFill>
              </a:rPr>
              <a:t>Design Capacity</a:t>
            </a:r>
            <a:r>
              <a:rPr lang="en-US" sz="1800" dirty="0" smtClean="0">
                <a:solidFill>
                  <a:srgbClr val="002060"/>
                </a:solidFill>
              </a:rPr>
              <a:t>         </a:t>
            </a:r>
            <a:r>
              <a:rPr lang="en-US" sz="1800" u="sng" dirty="0" smtClean="0">
                <a:solidFill>
                  <a:srgbClr val="002060"/>
                </a:solidFill>
              </a:rPr>
              <a:t>Prison Population</a:t>
            </a:r>
            <a:r>
              <a:rPr lang="en-US" sz="1800" dirty="0" smtClean="0">
                <a:solidFill>
                  <a:srgbClr val="002060"/>
                </a:solidFill>
              </a:rPr>
              <a:t>       </a:t>
            </a:r>
            <a:r>
              <a:rPr lang="en-US" sz="1800" u="sng" dirty="0" smtClean="0">
                <a:solidFill>
                  <a:srgbClr val="002060"/>
                </a:solidFill>
              </a:rPr>
              <a:t>Percentage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800" dirty="0" smtClean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solidFill>
                  <a:srgbClr val="002060"/>
                </a:solidFill>
              </a:rPr>
              <a:t>Close		         5,103	            7,871	           154%           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800" dirty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solidFill>
                  <a:srgbClr val="002060"/>
                </a:solidFill>
              </a:rPr>
              <a:t>Medium                             6,065                           12,869                       212%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800" dirty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solidFill>
                  <a:srgbClr val="002060"/>
                </a:solidFill>
              </a:rPr>
              <a:t>Minimum                           </a:t>
            </a:r>
            <a:r>
              <a:rPr lang="en-US" sz="1800" u="sng" dirty="0" smtClean="0">
                <a:solidFill>
                  <a:srgbClr val="002060"/>
                </a:solidFill>
              </a:rPr>
              <a:t>1,900 </a:t>
            </a:r>
            <a:r>
              <a:rPr lang="en-US" sz="1800" dirty="0" smtClean="0">
                <a:solidFill>
                  <a:srgbClr val="002060"/>
                </a:solidFill>
              </a:rPr>
              <a:t>                           </a:t>
            </a:r>
            <a:r>
              <a:rPr lang="en-US" sz="1800" u="sng" dirty="0" smtClean="0">
                <a:solidFill>
                  <a:srgbClr val="002060"/>
                </a:solidFill>
              </a:rPr>
              <a:t>3,938 </a:t>
            </a:r>
            <a:r>
              <a:rPr lang="en-US" sz="1800" dirty="0" smtClean="0">
                <a:solidFill>
                  <a:srgbClr val="002060"/>
                </a:solidFill>
              </a:rPr>
              <a:t>                       </a:t>
            </a:r>
            <a:r>
              <a:rPr lang="en-US" sz="1800" u="sng" dirty="0" smtClean="0">
                <a:solidFill>
                  <a:srgbClr val="002060"/>
                </a:solidFill>
              </a:rPr>
              <a:t>207%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smtClean="0">
                <a:solidFill>
                  <a:srgbClr val="002060"/>
                </a:solidFill>
              </a:rPr>
              <a:t>    	                         13,318                          24,678                     185.3%     </a:t>
            </a:r>
            <a:endParaRPr lang="en-US" sz="1800" dirty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                              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09811" y="1849349"/>
            <a:ext cx="6938962" cy="452596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Since 1985, average yearly admissions have increased 37%.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         </a:t>
            </a:r>
            <a:r>
              <a:rPr lang="en-US" sz="2800" u="sng" dirty="0" smtClean="0">
                <a:solidFill>
                  <a:srgbClr val="002060"/>
                </a:solidFill>
              </a:rPr>
              <a:t>1985 </a:t>
            </a:r>
            <a:r>
              <a:rPr lang="en-US" sz="2800" dirty="0" smtClean="0">
                <a:solidFill>
                  <a:srgbClr val="002060"/>
                </a:solidFill>
              </a:rPr>
              <a:t>                      </a:t>
            </a:r>
            <a:r>
              <a:rPr lang="en-US" sz="2800" u="sng" dirty="0" smtClean="0">
                <a:solidFill>
                  <a:srgbClr val="002060"/>
                </a:solidFill>
              </a:rPr>
              <a:t>1995 </a:t>
            </a:r>
            <a:r>
              <a:rPr lang="en-US" sz="2800" dirty="0" smtClean="0">
                <a:solidFill>
                  <a:srgbClr val="002060"/>
                </a:solidFill>
              </a:rPr>
              <a:t>                        </a:t>
            </a:r>
            <a:r>
              <a:rPr lang="en-US" sz="2800" u="sng" dirty="0" smtClean="0">
                <a:solidFill>
                  <a:srgbClr val="002060"/>
                </a:solidFill>
              </a:rPr>
              <a:t>2005</a:t>
            </a:r>
            <a:r>
              <a:rPr lang="en-US" sz="2800" dirty="0" smtClean="0">
                <a:solidFill>
                  <a:srgbClr val="002060"/>
                </a:solidFill>
              </a:rPr>
              <a:t>                         </a:t>
            </a:r>
            <a:r>
              <a:rPr lang="en-US" sz="2800" u="sng" dirty="0" smtClean="0">
                <a:solidFill>
                  <a:srgbClr val="002060"/>
                </a:solidFill>
              </a:rPr>
              <a:t>2014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         4,407                      6,209                      10,677                       11,849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     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3800" dirty="0" smtClean="0">
                <a:solidFill>
                  <a:srgbClr val="002060"/>
                </a:solidFill>
              </a:rPr>
              <a:t>Top 5 Convictions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900" dirty="0" smtClean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900" dirty="0" smtClean="0">
                <a:solidFill>
                  <a:srgbClr val="002060"/>
                </a:solidFill>
              </a:rPr>
              <a:t>         Drug Possession:  2,318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900" dirty="0">
                <a:solidFill>
                  <a:srgbClr val="002060"/>
                </a:solidFill>
              </a:rPr>
              <a:t> </a:t>
            </a:r>
            <a:r>
              <a:rPr lang="en-US" sz="2900" dirty="0" smtClean="0">
                <a:solidFill>
                  <a:srgbClr val="002060"/>
                </a:solidFill>
              </a:rPr>
              <a:t>        Drug Trafficking: 1,648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900" dirty="0" smtClean="0">
                <a:solidFill>
                  <a:srgbClr val="002060"/>
                </a:solidFill>
              </a:rPr>
              <a:t>         Theft Related Offenses: 1,458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900" dirty="0" smtClean="0">
                <a:solidFill>
                  <a:srgbClr val="002060"/>
                </a:solidFill>
              </a:rPr>
              <a:t>         Burglary 1-3:  1,272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900" dirty="0">
                <a:solidFill>
                  <a:srgbClr val="002060"/>
                </a:solidFill>
              </a:rPr>
              <a:t> </a:t>
            </a:r>
            <a:r>
              <a:rPr lang="en-US" sz="2900" dirty="0" smtClean="0">
                <a:solidFill>
                  <a:srgbClr val="002060"/>
                </a:solidFill>
              </a:rPr>
              <a:t>        Robbery 1-3: 960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900" dirty="0">
                <a:solidFill>
                  <a:srgbClr val="002060"/>
                </a:solidFill>
              </a:rPr>
              <a:t> </a:t>
            </a:r>
            <a:r>
              <a:rPr lang="en-US" sz="2900" dirty="0" smtClean="0">
                <a:solidFill>
                  <a:srgbClr val="002060"/>
                </a:solidFill>
              </a:rPr>
              <a:t>        Total:  7,656  (65%)     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solidFill>
                  <a:srgbClr val="002060"/>
                </a:solidFill>
              </a:rPr>
              <a:t>        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39147" y="1019804"/>
            <a:ext cx="7772400" cy="601797"/>
          </a:xfrm>
          <a:prstGeom prst="rect">
            <a:avLst/>
          </a:prstGeom>
        </p:spPr>
        <p:txBody>
          <a:bodyPr>
            <a:normAutofit/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          Jurisdictional Population (31,764 Inmates)</a:t>
            </a:r>
            <a:endParaRPr lang="en-US" sz="1800" dirty="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9959" y="1452583"/>
            <a:ext cx="86419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                            1</a:t>
            </a:r>
            <a:r>
              <a:rPr lang="en-US" baseline="30000" dirty="0" smtClean="0">
                <a:solidFill>
                  <a:srgbClr val="002060"/>
                </a:solidFill>
              </a:rPr>
              <a:t>st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Alabama     </a:t>
            </a:r>
            <a:r>
              <a:rPr lang="en-US" dirty="0" smtClean="0">
                <a:solidFill>
                  <a:srgbClr val="002060"/>
                </a:solidFill>
              </a:rPr>
              <a:t>      </a:t>
            </a:r>
            <a:r>
              <a:rPr lang="en-US" dirty="0">
                <a:solidFill>
                  <a:srgbClr val="002060"/>
                </a:solidFill>
              </a:rPr>
              <a:t>Previous      </a:t>
            </a:r>
            <a:r>
              <a:rPr lang="en-US" dirty="0" smtClean="0">
                <a:solidFill>
                  <a:srgbClr val="002060"/>
                </a:solidFill>
              </a:rPr>
              <a:t>           </a:t>
            </a:r>
            <a:r>
              <a:rPr lang="en-US" dirty="0">
                <a:solidFill>
                  <a:srgbClr val="002060"/>
                </a:solidFill>
              </a:rPr>
              <a:t>Total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</a:rPr>
              <a:t>                       </a:t>
            </a:r>
            <a:r>
              <a:rPr lang="en-US" dirty="0" smtClean="0">
                <a:solidFill>
                  <a:srgbClr val="002060"/>
                </a:solidFill>
              </a:rPr>
              <a:t>     </a:t>
            </a:r>
            <a:r>
              <a:rPr lang="en-US" u="sng" dirty="0">
                <a:solidFill>
                  <a:srgbClr val="002060"/>
                </a:solidFill>
              </a:rPr>
              <a:t>Incarceration</a:t>
            </a:r>
            <a:r>
              <a:rPr lang="en-US" dirty="0">
                <a:solidFill>
                  <a:srgbClr val="002060"/>
                </a:solidFill>
              </a:rPr>
              <a:t>  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u="sng" dirty="0" err="1" smtClean="0">
                <a:solidFill>
                  <a:srgbClr val="002060"/>
                </a:solidFill>
              </a:rPr>
              <a:t>Incarceration</a:t>
            </a:r>
            <a:r>
              <a:rPr lang="en-US" dirty="0" smtClean="0">
                <a:solidFill>
                  <a:srgbClr val="002060"/>
                </a:solidFill>
              </a:rPr>
              <a:t>       </a:t>
            </a:r>
            <a:r>
              <a:rPr lang="en-US" u="sng" dirty="0">
                <a:solidFill>
                  <a:srgbClr val="002060"/>
                </a:solidFill>
              </a:rPr>
              <a:t>Contributed</a:t>
            </a:r>
            <a:r>
              <a:rPr lang="en-US" dirty="0">
                <a:solidFill>
                  <a:srgbClr val="002060"/>
                </a:solidFill>
              </a:rPr>
              <a:t>  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u="sng" dirty="0">
                <a:solidFill>
                  <a:srgbClr val="002060"/>
                </a:solidFill>
              </a:rPr>
              <a:t>Percent</a:t>
            </a:r>
          </a:p>
          <a:p>
            <a:pPr>
              <a:defRPr/>
            </a:pPr>
            <a:endParaRPr lang="en-US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Jefferson		2,613	          2,327                   </a:t>
            </a:r>
            <a:r>
              <a:rPr lang="en-US" dirty="0">
                <a:solidFill>
                  <a:srgbClr val="002060"/>
                </a:solidFill>
              </a:rPr>
              <a:t>4,940              15.6% 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Mobile		1,975	          1,510                   </a:t>
            </a:r>
            <a:r>
              <a:rPr lang="en-US" dirty="0">
                <a:solidFill>
                  <a:srgbClr val="002060"/>
                </a:solidFill>
              </a:rPr>
              <a:t>3,485              11.0%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Montgomery	1,182	             947                    </a:t>
            </a:r>
            <a:r>
              <a:rPr lang="en-US" dirty="0">
                <a:solidFill>
                  <a:srgbClr val="002060"/>
                </a:solidFill>
              </a:rPr>
              <a:t>2,129               6.7%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Madison		   812	             831                    </a:t>
            </a:r>
            <a:r>
              <a:rPr lang="en-US" dirty="0">
                <a:solidFill>
                  <a:srgbClr val="002060"/>
                </a:solidFill>
              </a:rPr>
              <a:t>1,643               5.2% 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Houston		   876	             619                    </a:t>
            </a:r>
            <a:r>
              <a:rPr lang="en-US" dirty="0">
                <a:solidFill>
                  <a:srgbClr val="002060"/>
                </a:solidFill>
              </a:rPr>
              <a:t>1,495               4.7%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Tuscaloosa                   779	             676                    </a:t>
            </a:r>
            <a:r>
              <a:rPr lang="en-US" dirty="0">
                <a:solidFill>
                  <a:srgbClr val="002060"/>
                </a:solidFill>
              </a:rPr>
              <a:t>1,455               4.6% 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Etowah		   596	             481                    </a:t>
            </a:r>
            <a:r>
              <a:rPr lang="en-US" dirty="0">
                <a:solidFill>
                  <a:srgbClr val="002060"/>
                </a:solidFill>
              </a:rPr>
              <a:t>1,077               3.4%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Calhoun		   528	             460                       </a:t>
            </a:r>
            <a:r>
              <a:rPr lang="en-US" dirty="0">
                <a:solidFill>
                  <a:srgbClr val="002060"/>
                </a:solidFill>
              </a:rPr>
              <a:t>988                3.1%  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Baldwin		   595	             342                       </a:t>
            </a:r>
            <a:r>
              <a:rPr lang="en-US" dirty="0">
                <a:solidFill>
                  <a:srgbClr val="002060"/>
                </a:solidFill>
              </a:rPr>
              <a:t>937                2.9%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Talladega		   342	             284                       </a:t>
            </a:r>
            <a:r>
              <a:rPr lang="en-US" dirty="0">
                <a:solidFill>
                  <a:srgbClr val="002060"/>
                </a:solidFill>
              </a:rPr>
              <a:t>626                2.0%                          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Morgan		   553	             410                       963                </a:t>
            </a:r>
            <a:r>
              <a:rPr lang="en-US" dirty="0">
                <a:solidFill>
                  <a:srgbClr val="002060"/>
                </a:solidFill>
              </a:rPr>
              <a:t>3.0%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Lee		   387	             264                       651                </a:t>
            </a:r>
            <a:r>
              <a:rPr lang="en-US" dirty="0">
                <a:solidFill>
                  <a:srgbClr val="002060"/>
                </a:solidFill>
              </a:rPr>
              <a:t>2.0%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Russell		   411	             184                       595                </a:t>
            </a:r>
            <a:r>
              <a:rPr lang="en-US" dirty="0">
                <a:solidFill>
                  <a:srgbClr val="002060"/>
                </a:solidFill>
              </a:rPr>
              <a:t>1.9%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Shelby		   301	             289                       590                </a:t>
            </a:r>
            <a:r>
              <a:rPr lang="en-US" dirty="0">
                <a:solidFill>
                  <a:srgbClr val="002060"/>
                </a:solidFill>
              </a:rPr>
              <a:t>1.9%                      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Cullman		   254	             263                       517                </a:t>
            </a:r>
            <a:r>
              <a:rPr lang="en-US" dirty="0">
                <a:solidFill>
                  <a:srgbClr val="002060"/>
                </a:solidFill>
              </a:rPr>
              <a:t>1.6%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44558" y="1258539"/>
            <a:ext cx="4945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ADOC – County Relationships/Support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5093" y="2066273"/>
            <a:ext cx="772616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u="sng" dirty="0" smtClean="0">
                <a:solidFill>
                  <a:srgbClr val="002060"/>
                </a:solidFill>
              </a:rPr>
              <a:t>County jail numbers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County jail leased bed contracts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9 contracts for 350 inmates at $15 per day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K-9 support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Assistance to 29 counties, searching for missing persons, murder suspects, escapees, and contraband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Food service agreements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24 counties/over $500,000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Inmate labor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22 counties/130,000 mandays =  $4 million savings to counties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Recycling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4 counties and growing</a:t>
            </a:r>
          </a:p>
          <a:p>
            <a:pPr marL="1371600" lvl="3" indent="0">
              <a:buFontTx/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		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8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-155865" y="649995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077570431"/>
              </p:ext>
            </p:extLst>
          </p:nvPr>
        </p:nvGraphicFramePr>
        <p:xfrm>
          <a:off x="681182" y="1413164"/>
          <a:ext cx="7995227" cy="518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119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44558" y="1258539"/>
            <a:ext cx="4945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ADOC – County Relationships/Support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5093" y="2066273"/>
            <a:ext cx="772616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County jail numbers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County jail leased bed contracts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9 contracts for 350 inmates at $15 per day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u="sng" dirty="0" smtClean="0">
                <a:solidFill>
                  <a:srgbClr val="002060"/>
                </a:solidFill>
              </a:rPr>
              <a:t>K-9 support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Assistance to 29 counties, searching for missing persons, murder suspects, escapees, and contraband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Food service agreements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24 counties/over $500,000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Inmate labor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22 counties/130,000 mandays =  $4 million savings to counties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Recycling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4 counties and growing</a:t>
            </a:r>
          </a:p>
          <a:p>
            <a:pPr marL="1371600" lvl="3" indent="0">
              <a:buFontTx/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		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13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http://www.pptbackgrounds.net/uploads/for-business-backgrounds-wallpapers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35" y="196873"/>
              <a:ext cx="1447953" cy="1439296"/>
            </a:xfrm>
            <a:prstGeom prst="rect">
              <a:avLst/>
            </a:prstGeom>
          </p:spPr>
        </p:pic>
      </p:grp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86929" y="36987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</a:rPr>
              <a:t>Alabama Department of Corrections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78988" y="1602770"/>
            <a:ext cx="6938962" cy="4525963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US" sz="8600" dirty="0" smtClean="0">
                <a:solidFill>
                  <a:srgbClr val="002060"/>
                </a:solidFill>
              </a:rPr>
              <a:t>ADOC K-9 Facilities</a:t>
            </a:r>
          </a:p>
          <a:p>
            <a:pPr marL="0" indent="0" algn="ctr">
              <a:buNone/>
              <a:defRPr/>
            </a:pPr>
            <a:endParaRPr lang="en-US" sz="6700" dirty="0" smtClean="0">
              <a:solidFill>
                <a:srgbClr val="002060"/>
              </a:solidFill>
            </a:endParaRP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err="1" smtClean="0">
                <a:solidFill>
                  <a:srgbClr val="002060"/>
                </a:solidFill>
              </a:rPr>
              <a:t>Easterling</a:t>
            </a:r>
            <a:r>
              <a:rPr lang="en-US" sz="6700" dirty="0" smtClean="0">
                <a:solidFill>
                  <a:srgbClr val="002060"/>
                </a:solidFill>
              </a:rPr>
              <a:t> – Drug Canine Units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smtClean="0">
                <a:solidFill>
                  <a:srgbClr val="002060"/>
                </a:solidFill>
              </a:rPr>
              <a:t>St. Clair – Tracking Canine Units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err="1" smtClean="0">
                <a:solidFill>
                  <a:srgbClr val="002060"/>
                </a:solidFill>
              </a:rPr>
              <a:t>Ventress</a:t>
            </a:r>
            <a:r>
              <a:rPr lang="en-US" sz="6700" dirty="0" smtClean="0">
                <a:solidFill>
                  <a:srgbClr val="002060"/>
                </a:solidFill>
              </a:rPr>
              <a:t> – Tracking Canine Units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smtClean="0">
                <a:solidFill>
                  <a:srgbClr val="002060"/>
                </a:solidFill>
              </a:rPr>
              <a:t>Bibb – Drug and Tracking Canine Units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smtClean="0">
                <a:solidFill>
                  <a:srgbClr val="002060"/>
                </a:solidFill>
              </a:rPr>
              <a:t>Donaldson – Drug and Tracking Canine Units  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smtClean="0">
                <a:solidFill>
                  <a:srgbClr val="002060"/>
                </a:solidFill>
              </a:rPr>
              <a:t>Fountain – Drug and Tracking Canine Units 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err="1" smtClean="0">
                <a:solidFill>
                  <a:srgbClr val="002060"/>
                </a:solidFill>
              </a:rPr>
              <a:t>Kilby</a:t>
            </a:r>
            <a:r>
              <a:rPr lang="en-US" sz="6700" dirty="0" smtClean="0">
                <a:solidFill>
                  <a:srgbClr val="002060"/>
                </a:solidFill>
              </a:rPr>
              <a:t> – Drug and Tracking Canine Units 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smtClean="0">
                <a:solidFill>
                  <a:srgbClr val="002060"/>
                </a:solidFill>
              </a:rPr>
              <a:t>Limestone – Drug and Tracking Canine Units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6700" dirty="0" smtClean="0">
                <a:solidFill>
                  <a:srgbClr val="002060"/>
                </a:solidFill>
              </a:rPr>
              <a:t>Staton – Drug and Tracking Canine Units </a:t>
            </a:r>
          </a:p>
          <a:p>
            <a:pPr algn="l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18211" y="648956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5">
                    <a:lumMod val="50000"/>
                  </a:schemeClr>
                </a:solidFill>
                <a:latin typeface="Adobe Garamond Pro Bold" panose="02020702060506020403" pitchFamily="18" charset="0"/>
              </a:rPr>
              <a:t>       Professionalism – Integrity – Accountability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16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733</Words>
  <Application>Microsoft Office PowerPoint</Application>
  <PresentationFormat>On-screen Show (4:3)</PresentationFormat>
  <Paragraphs>168</Paragraphs>
  <Slides>14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Adobe Garamond Pro Bold</vt:lpstr>
      <vt:lpstr>Arial</vt:lpstr>
      <vt:lpstr>Calibri</vt:lpstr>
      <vt:lpstr>Calibri Light</vt:lpstr>
      <vt:lpstr>New times roman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Horton, Bob (DOC)</dc:creator>
  <cp:lastModifiedBy>Acca User</cp:lastModifiedBy>
  <cp:revision>24</cp:revision>
  <cp:lastPrinted>2015-08-18T13:22:59Z</cp:lastPrinted>
  <dcterms:created xsi:type="dcterms:W3CDTF">2015-08-17T20:54:30Z</dcterms:created>
  <dcterms:modified xsi:type="dcterms:W3CDTF">2015-08-19T15:02:18Z</dcterms:modified>
</cp:coreProperties>
</file>