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8" r:id="rId2"/>
    <p:sldId id="277" r:id="rId3"/>
    <p:sldId id="276" r:id="rId4"/>
    <p:sldId id="278" r:id="rId5"/>
    <p:sldId id="280" r:id="rId6"/>
    <p:sldId id="281" r:id="rId7"/>
    <p:sldId id="282" r:id="rId8"/>
    <p:sldId id="284" r:id="rId9"/>
    <p:sldId id="27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9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25" autoAdjust="0"/>
    <p:restoredTop sz="94660"/>
  </p:normalViewPr>
  <p:slideViewPr>
    <p:cSldViewPr>
      <p:cViewPr varScale="1">
        <p:scale>
          <a:sx n="81" d="100"/>
          <a:sy n="81" d="100"/>
        </p:scale>
        <p:origin x="802" y="6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2"/>
            <a:ext cx="3038475" cy="466725"/>
          </a:xfrm>
          <a:prstGeom prst="rect">
            <a:avLst/>
          </a:prstGeom>
        </p:spPr>
        <p:txBody>
          <a:bodyPr vert="horz" lIns="91440" tIns="45720" rIns="91440" bIns="45720" rtlCol="0"/>
          <a:lstStyle>
            <a:lvl1pPr algn="r">
              <a:defRPr sz="1200"/>
            </a:lvl1pPr>
          </a:lstStyle>
          <a:p>
            <a:fld id="{F4FC3372-47B4-47AD-B247-2530453F971A}" type="datetimeFigureOut">
              <a:rPr lang="en-US" smtClean="0"/>
              <a:t>8/12/2015</a:t>
            </a:fld>
            <a:endParaRPr lang="en-US"/>
          </a:p>
        </p:txBody>
      </p:sp>
      <p:sp>
        <p:nvSpPr>
          <p:cNvPr id="4" name="Footer Placeholder 3"/>
          <p:cNvSpPr>
            <a:spLocks noGrp="1"/>
          </p:cNvSpPr>
          <p:nvPr>
            <p:ph type="ftr" sz="quarter" idx="2"/>
          </p:nvPr>
        </p:nvSpPr>
        <p:spPr>
          <a:xfrm>
            <a:off x="1" y="8829677"/>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7"/>
            <a:ext cx="3038475" cy="466725"/>
          </a:xfrm>
          <a:prstGeom prst="rect">
            <a:avLst/>
          </a:prstGeom>
        </p:spPr>
        <p:txBody>
          <a:bodyPr vert="horz" lIns="91440" tIns="45720" rIns="91440" bIns="45720" rtlCol="0" anchor="b"/>
          <a:lstStyle>
            <a:lvl1pPr algn="r">
              <a:defRPr sz="1200"/>
            </a:lvl1pPr>
          </a:lstStyle>
          <a:p>
            <a:fld id="{9AAB2858-79EB-4476-AF78-88E943A80382}" type="slidenum">
              <a:rPr lang="en-US" smtClean="0"/>
              <a:t>‹#›</a:t>
            </a:fld>
            <a:endParaRPr lang="en-US"/>
          </a:p>
        </p:txBody>
      </p:sp>
    </p:spTree>
    <p:extLst>
      <p:ext uri="{BB962C8B-B14F-4D97-AF65-F5344CB8AC3E}">
        <p14:creationId xmlns:p14="http://schemas.microsoft.com/office/powerpoint/2010/main" val="3377724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7" tIns="46589" rIns="93177" bIns="46589" rtlCol="0"/>
          <a:lstStyle>
            <a:lvl1pPr algn="r">
              <a:defRPr sz="1200"/>
            </a:lvl1pPr>
          </a:lstStyle>
          <a:p>
            <a:fld id="{2CF8D938-FFD1-4895-8C58-DEC049DD87C2}" type="datetimeFigureOut">
              <a:rPr lang="en-US" smtClean="0"/>
              <a:t>8/12/2015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7" tIns="46589" rIns="93177" bIns="46589" rtlCol="0" anchor="b"/>
          <a:lstStyle>
            <a:lvl1pPr algn="r">
              <a:defRPr sz="1200"/>
            </a:lvl1pPr>
          </a:lstStyle>
          <a:p>
            <a:fld id="{73FBAC4E-96A3-475F-9526-399DAD8A22DE}" type="slidenum">
              <a:rPr lang="en-US" smtClean="0"/>
              <a:t>‹#›</a:t>
            </a:fld>
            <a:endParaRPr lang="en-US" dirty="0"/>
          </a:p>
        </p:txBody>
      </p:sp>
    </p:spTree>
    <p:extLst>
      <p:ext uri="{BB962C8B-B14F-4D97-AF65-F5344CB8AC3E}">
        <p14:creationId xmlns:p14="http://schemas.microsoft.com/office/powerpoint/2010/main" val="3250033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dirty="0" smtClean="0">
              <a:latin typeface="Arial" pitchFamily="34" charset="0"/>
            </a:endParaRPr>
          </a:p>
        </p:txBody>
      </p:sp>
      <p:sp>
        <p:nvSpPr>
          <p:cNvPr id="26628" name="Slide Number Placeholder 3"/>
          <p:cNvSpPr>
            <a:spLocks noGrp="1"/>
          </p:cNvSpPr>
          <p:nvPr>
            <p:ph type="sldNum" sz="quarter" idx="5"/>
          </p:nvPr>
        </p:nvSpPr>
        <p:spPr>
          <a:noFill/>
          <a:ln>
            <a:miter lim="800000"/>
            <a:headEnd/>
            <a:tailEnd/>
          </a:ln>
        </p:spPr>
        <p:txBody>
          <a:bodyPr/>
          <a:lstStyle/>
          <a:p>
            <a:pPr defTabSz="1089841"/>
            <a:fld id="{F9084C8E-B518-4ECE-82A4-8E5D467B2C6E}" type="slidenum">
              <a:rPr lang="en-US" smtClean="0">
                <a:solidFill>
                  <a:prstClr val="black"/>
                </a:solidFill>
                <a:latin typeface="Arial" pitchFamily="34" charset="0"/>
              </a:rPr>
              <a:pPr defTabSz="1089841"/>
              <a:t>3</a:t>
            </a:fld>
            <a:endParaRPr lang="en-US" dirty="0" smtClean="0">
              <a:solidFill>
                <a:prstClr val="black"/>
              </a:solidFill>
              <a:latin typeface="Arial" pitchFamily="34" charset="0"/>
            </a:endParaRPr>
          </a:p>
        </p:txBody>
      </p:sp>
    </p:spTree>
    <p:extLst>
      <p:ext uri="{BB962C8B-B14F-4D97-AF65-F5344CB8AC3E}">
        <p14:creationId xmlns:p14="http://schemas.microsoft.com/office/powerpoint/2010/main" val="3956628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does not mean we will leave you hanging during a disaster in your area. But it does mean the PDM Grants and HMGP Grant applications from disaster declarations which do not directly effect your county area or branch will be heavily scrutinized. </a:t>
            </a: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kumimoji="1" sz="1200">
                <a:solidFill>
                  <a:schemeClr val="tx1"/>
                </a:solidFill>
                <a:latin typeface="Times New Roman" panose="02020603050405020304" pitchFamily="18" charset="0"/>
              </a:defRPr>
            </a:lvl1pPr>
            <a:lvl2pPr marL="742950" indent="-285750" defTabSz="923925" eaLnBrk="0" hangingPunct="0">
              <a:spcBef>
                <a:spcPct val="30000"/>
              </a:spcBef>
              <a:defRPr kumimoji="1" sz="1200">
                <a:solidFill>
                  <a:schemeClr val="tx1"/>
                </a:solidFill>
                <a:latin typeface="Times New Roman" panose="02020603050405020304" pitchFamily="18" charset="0"/>
              </a:defRPr>
            </a:lvl2pPr>
            <a:lvl3pPr marL="1143000" indent="-228600" defTabSz="923925" eaLnBrk="0" hangingPunct="0">
              <a:spcBef>
                <a:spcPct val="30000"/>
              </a:spcBef>
              <a:defRPr kumimoji="1" sz="1200">
                <a:solidFill>
                  <a:schemeClr val="tx1"/>
                </a:solidFill>
                <a:latin typeface="Times New Roman" panose="02020603050405020304" pitchFamily="18" charset="0"/>
              </a:defRPr>
            </a:lvl3pPr>
            <a:lvl4pPr marL="1600200" indent="-228600" defTabSz="923925" eaLnBrk="0" hangingPunct="0">
              <a:spcBef>
                <a:spcPct val="30000"/>
              </a:spcBef>
              <a:defRPr kumimoji="1" sz="1200">
                <a:solidFill>
                  <a:schemeClr val="tx1"/>
                </a:solidFill>
                <a:latin typeface="Times New Roman" panose="02020603050405020304" pitchFamily="18" charset="0"/>
              </a:defRPr>
            </a:lvl4pPr>
            <a:lvl5pPr marL="2057400" indent="-228600" defTabSz="923925" eaLnBrk="0" hangingPunct="0">
              <a:spcBef>
                <a:spcPct val="30000"/>
              </a:spcBef>
              <a:defRPr kumimoji="1" sz="1200">
                <a:solidFill>
                  <a:schemeClr val="tx1"/>
                </a:solidFill>
                <a:latin typeface="Times New Roman" panose="02020603050405020304" pitchFamily="18" charset="0"/>
              </a:defRPr>
            </a:lvl5pPr>
            <a:lvl6pPr marL="2514600" indent="-228600" defTabSz="9239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239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239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239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F5C9C512-FD2A-4E67-B55C-BCE8CA974C5A}" type="slidenum">
              <a:rPr kumimoji="0" lang="en-US" altLang="en-US"/>
              <a:pPr>
                <a:spcBef>
                  <a:spcPct val="0"/>
                </a:spcBef>
              </a:pPr>
              <a:t>8</a:t>
            </a:fld>
            <a:endParaRPr kumimoji="0" lang="en-US" altLang="en-US"/>
          </a:p>
        </p:txBody>
      </p:sp>
    </p:spTree>
    <p:extLst>
      <p:ext uri="{BB962C8B-B14F-4D97-AF65-F5344CB8AC3E}">
        <p14:creationId xmlns:p14="http://schemas.microsoft.com/office/powerpoint/2010/main" val="778687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CFE424-622C-47C6-8527-BF4697F1B1C1}" type="datetime4">
              <a:rPr lang="en-US" smtClean="0"/>
              <a:t>August 12,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8171D4-999B-4D76-BC65-AD2D1292A544}" type="datetime4">
              <a:rPr lang="en-US" smtClean="0"/>
              <a:t>August 12,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BC7231-83F6-433D-ACC9-DD2AF65DDAA9}" type="datetime4">
              <a:rPr lang="en-US" smtClean="0"/>
              <a:t>August 12,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F4D3E4-A031-4862-930D-2EB8E6432589}" type="datetime4">
              <a:rPr lang="en-US" smtClean="0"/>
              <a:t>August 12,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C000"/>
                </a:solidFill>
              </a:defRPr>
            </a:lvl1pPr>
          </a:lstStyle>
          <a:p>
            <a:fld id="{99EFBF76-EA7B-4298-A5AF-286CA6BA815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DCABBF-058D-4CF7-B7C0-6DF2CB318670}" type="datetime4">
              <a:rPr lang="en-US" smtClean="0"/>
              <a:t>August 12,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7DB00D-F2F8-423B-B9A1-BB3A2D7ACFB9}" type="datetime4">
              <a:rPr lang="en-US" smtClean="0"/>
              <a:t>August 12, 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9E1599-5669-4B54-AFAE-11EEF8D0D521}" type="datetime4">
              <a:rPr lang="en-US" smtClean="0"/>
              <a:t>August 12, 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D8CE89-053F-4FDA-94D6-5B3CAC232299}" type="datetime4">
              <a:rPr lang="en-US" smtClean="0"/>
              <a:t>August 12, 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FAF93-81BA-4F7C-9FAA-59BF6D431BE7}" type="datetime4">
              <a:rPr lang="en-US" smtClean="0"/>
              <a:t>August 12, 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140858-0553-4FC3-8013-B6B078DF2246}" type="datetime4">
              <a:rPr lang="en-US" smtClean="0"/>
              <a:t>August 12, 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6BE34-E101-4A86-AE85-0511BB943192}" type="datetime4">
              <a:rPr lang="en-US" smtClean="0"/>
              <a:t>August 12, 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EFBF76-EA7B-4298-A5AF-286CA6BA815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367E3-4F3C-4B79-8C41-88F92AF91305}" type="datetime4">
              <a:rPr lang="en-US" smtClean="0"/>
              <a:t>August 12, 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FBF76-EA7B-4298-A5AF-286CA6BA815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1600200"/>
            <a:ext cx="7620000" cy="4038600"/>
          </a:xfrm>
          <a:effectLst>
            <a:glow rad="63500">
              <a:schemeClr val="accent1">
                <a:satMod val="175000"/>
                <a:alpha val="40000"/>
              </a:schemeClr>
            </a:glow>
          </a:effectLst>
        </p:spPr>
        <p:txBody>
          <a:bodyPr>
            <a:normAutofit fontScale="90000"/>
          </a:bodyPr>
          <a:lstStyle/>
          <a:p>
            <a:r>
              <a:rPr lang="en-US" sz="6000" b="1" dirty="0" smtClean="0"/>
              <a:t>Regional Hazard Mitigation Plans</a:t>
            </a:r>
            <a:br>
              <a:rPr lang="en-US" sz="6000" b="1" dirty="0" smtClean="0"/>
            </a:br>
            <a:r>
              <a:rPr lang="en-US" sz="6000" b="1" dirty="0"/>
              <a:t/>
            </a:r>
            <a:br>
              <a:rPr lang="en-US" sz="6000" b="1" dirty="0"/>
            </a:br>
            <a:r>
              <a:rPr lang="en-US" sz="2800" dirty="0" smtClean="0"/>
              <a:t>Jeff Smitherman</a:t>
            </a:r>
            <a:br>
              <a:rPr lang="en-US" sz="2800" dirty="0" smtClean="0"/>
            </a:br>
            <a:r>
              <a:rPr lang="en-US" sz="2800" dirty="0" smtClean="0"/>
              <a:t>Director of Recovery Operations</a:t>
            </a:r>
            <a:br>
              <a:rPr lang="en-US" sz="2800" dirty="0" smtClean="0"/>
            </a:br>
            <a:r>
              <a:rPr lang="en-US" sz="2800" dirty="0" smtClean="0"/>
              <a:t>Alabama Emergency Management Agency</a:t>
            </a:r>
            <a:endParaRPr lang="en-US" sz="6000" dirty="0"/>
          </a:p>
        </p:txBody>
      </p:sp>
      <p:sp>
        <p:nvSpPr>
          <p:cNvPr id="2" name="Slide Number Placeholder 1"/>
          <p:cNvSpPr>
            <a:spLocks noGrp="1"/>
          </p:cNvSpPr>
          <p:nvPr>
            <p:ph type="sldNum" sz="quarter" idx="12"/>
          </p:nvPr>
        </p:nvSpPr>
        <p:spPr/>
        <p:txBody>
          <a:bodyPr/>
          <a:lstStyle/>
          <a:p>
            <a:fld id="{99EFBF76-EA7B-4298-A5AF-286CA6BA815B}" type="slidenum">
              <a:rPr lang="en-US" smtClean="0"/>
              <a:t>1</a:t>
            </a:fld>
            <a:endParaRPr lang="en-US" dirty="0"/>
          </a:p>
        </p:txBody>
      </p:sp>
    </p:spTree>
    <p:extLst>
      <p:ext uri="{BB962C8B-B14F-4D97-AF65-F5344CB8AC3E}">
        <p14:creationId xmlns:p14="http://schemas.microsoft.com/office/powerpoint/2010/main" val="2148079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151" y="228600"/>
            <a:ext cx="8061648" cy="919065"/>
          </a:xfrm>
        </p:spPr>
        <p:txBody>
          <a:bodyPr/>
          <a:lstStyle/>
          <a:p>
            <a:r>
              <a:rPr lang="en-US" dirty="0" smtClean="0">
                <a:solidFill>
                  <a:schemeClr val="bg1"/>
                </a:solidFill>
              </a:rPr>
              <a:t>Standing Priorities</a:t>
            </a:r>
            <a:endParaRPr lang="en-US" dirty="0">
              <a:solidFill>
                <a:schemeClr val="bg1"/>
              </a:solidFill>
            </a:endParaRPr>
          </a:p>
        </p:txBody>
      </p:sp>
      <p:sp>
        <p:nvSpPr>
          <p:cNvPr id="3" name="Content Placeholder 2"/>
          <p:cNvSpPr>
            <a:spLocks noGrp="1"/>
          </p:cNvSpPr>
          <p:nvPr>
            <p:ph idx="1"/>
          </p:nvPr>
        </p:nvSpPr>
        <p:spPr>
          <a:xfrm>
            <a:off x="1343608" y="1674845"/>
            <a:ext cx="8164286" cy="3503645"/>
          </a:xfrm>
        </p:spPr>
        <p:txBody>
          <a:bodyPr>
            <a:normAutofit/>
          </a:bodyPr>
          <a:lstStyle/>
          <a:p>
            <a:r>
              <a:rPr lang="en-US" dirty="0" smtClean="0">
                <a:solidFill>
                  <a:srgbClr val="FF0000"/>
                </a:solidFill>
              </a:rPr>
              <a:t>Life Saving</a:t>
            </a:r>
          </a:p>
          <a:p>
            <a:r>
              <a:rPr lang="en-US" dirty="0" smtClean="0"/>
              <a:t>Incident Stabilization</a:t>
            </a:r>
          </a:p>
          <a:p>
            <a:r>
              <a:rPr lang="en-US" dirty="0" smtClean="0">
                <a:solidFill>
                  <a:srgbClr val="FF0000"/>
                </a:solidFill>
              </a:rPr>
              <a:t>Protection of Property</a:t>
            </a:r>
          </a:p>
          <a:p>
            <a:r>
              <a:rPr lang="en-US" dirty="0" smtClean="0"/>
              <a:t>Needs/Damage Assessment</a:t>
            </a:r>
            <a:endParaRPr lang="en-US" dirty="0"/>
          </a:p>
        </p:txBody>
      </p:sp>
      <p:pic>
        <p:nvPicPr>
          <p:cNvPr id="1026" name="Picture 2" descr="C:\Users\yasamiea\AppData\Local\Microsoft\Windows\Temporary Internet Files\Content.Outlook\YRC2TNTB\Pike Coun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3988837"/>
            <a:ext cx="3359020" cy="25192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4" name="Slide Number Placeholder 3"/>
          <p:cNvSpPr>
            <a:spLocks noGrp="1"/>
          </p:cNvSpPr>
          <p:nvPr>
            <p:ph type="sldNum" sz="quarter" idx="12"/>
          </p:nvPr>
        </p:nvSpPr>
        <p:spPr/>
        <p:txBody>
          <a:bodyPr/>
          <a:lstStyle/>
          <a:p>
            <a:fld id="{99EFBF76-EA7B-4298-A5AF-286CA6BA815B}" type="slidenum">
              <a:rPr lang="en-US" smtClean="0"/>
              <a:t>2</a:t>
            </a:fld>
            <a:endParaRPr lang="en-US" dirty="0"/>
          </a:p>
        </p:txBody>
      </p:sp>
    </p:spTree>
    <p:extLst>
      <p:ext uri="{BB962C8B-B14F-4D97-AF65-F5344CB8AC3E}">
        <p14:creationId xmlns:p14="http://schemas.microsoft.com/office/powerpoint/2010/main" val="1021016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1041722" y="1600200"/>
            <a:ext cx="7645078" cy="4525963"/>
          </a:xfrm>
        </p:spPr>
        <p:txBody>
          <a:bodyPr/>
          <a:lstStyle/>
          <a:p>
            <a:pPr eaLnBrk="1" hangingPunct="1">
              <a:defRPr/>
            </a:pPr>
            <a:r>
              <a:rPr lang="en-US" dirty="0" smtClean="0">
                <a:solidFill>
                  <a:srgbClr val="FF0000"/>
                </a:solidFill>
              </a:rPr>
              <a:t>Provide timely and accurate information for senior elected officials and the general public.</a:t>
            </a:r>
          </a:p>
          <a:p>
            <a:pPr eaLnBrk="1" hangingPunct="1">
              <a:defRPr/>
            </a:pPr>
            <a:r>
              <a:rPr lang="en-US" dirty="0" smtClean="0">
                <a:solidFill>
                  <a:srgbClr val="FF0000"/>
                </a:solidFill>
              </a:rPr>
              <a:t>Manage the flow of state/federal/private resources, services, and personnel to the incident.</a:t>
            </a:r>
          </a:p>
          <a:p>
            <a:pPr eaLnBrk="1" hangingPunct="1">
              <a:defRPr/>
            </a:pPr>
            <a:r>
              <a:rPr lang="en-US" dirty="0" smtClean="0"/>
              <a:t>Establish and provide a unity of response, recovery, coordination, and control.</a:t>
            </a:r>
          </a:p>
          <a:p>
            <a:pPr marL="0" indent="0" eaLnBrk="1" hangingPunct="1">
              <a:buFontTx/>
              <a:buNone/>
              <a:defRPr/>
            </a:pPr>
            <a:endParaRPr lang="en-US" dirty="0" smtClean="0"/>
          </a:p>
        </p:txBody>
      </p:sp>
      <p:sp>
        <p:nvSpPr>
          <p:cNvPr id="4" name="Title 1"/>
          <p:cNvSpPr txBox="1">
            <a:spLocks/>
          </p:cNvSpPr>
          <p:nvPr/>
        </p:nvSpPr>
        <p:spPr>
          <a:xfrm>
            <a:off x="914400" y="152400"/>
            <a:ext cx="8229600" cy="990600"/>
          </a:xfrm>
          <a:prstGeom prst="rect">
            <a:avLst/>
          </a:prstGeom>
        </p:spPr>
        <p:txBody>
          <a:bodyPr vert="horz" lIns="91440" tIns="45720" rIns="91440" bIns="45720" rtlCol="0" anchor="ctr">
            <a:normAutofit/>
          </a:bodyPr>
          <a:lstStyle/>
          <a:p>
            <a:pPr algn="ctr">
              <a:spcBef>
                <a:spcPct val="50000"/>
              </a:spcBef>
              <a:defRPr/>
            </a:pPr>
            <a:r>
              <a:rPr lang="en-US" sz="4400" dirty="0" smtClean="0">
                <a:solidFill>
                  <a:prstClr val="white"/>
                </a:solidFill>
                <a:latin typeface="+mj-lt"/>
              </a:rPr>
              <a:t>AEMA Responsibilities</a:t>
            </a:r>
            <a:endParaRPr lang="en-US" sz="4400" dirty="0">
              <a:solidFill>
                <a:prstClr val="white"/>
              </a:solidFill>
              <a:latin typeface="+mj-lt"/>
            </a:endParaRPr>
          </a:p>
        </p:txBody>
      </p:sp>
      <p:sp>
        <p:nvSpPr>
          <p:cNvPr id="2" name="Slide Number Placeholder 1"/>
          <p:cNvSpPr>
            <a:spLocks noGrp="1"/>
          </p:cNvSpPr>
          <p:nvPr>
            <p:ph type="sldNum" sz="quarter" idx="12"/>
          </p:nvPr>
        </p:nvSpPr>
        <p:spPr/>
        <p:txBody>
          <a:bodyPr/>
          <a:lstStyle/>
          <a:p>
            <a:fld id="{99EFBF76-EA7B-4298-A5AF-286CA6BA815B}" type="slidenum">
              <a:rPr lang="en-US" smtClean="0"/>
              <a:t>3</a:t>
            </a:fld>
            <a:endParaRPr lang="en-US" dirty="0"/>
          </a:p>
        </p:txBody>
      </p:sp>
    </p:spTree>
    <p:extLst>
      <p:ext uri="{BB962C8B-B14F-4D97-AF65-F5344CB8AC3E}">
        <p14:creationId xmlns:p14="http://schemas.microsoft.com/office/powerpoint/2010/main" val="1295169188"/>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00200"/>
            <a:ext cx="8229600" cy="4525963"/>
          </a:xfrm>
        </p:spPr>
        <p:txBody>
          <a:bodyPr>
            <a:normAutofit/>
          </a:bodyPr>
          <a:lstStyle/>
          <a:p>
            <a:pPr marL="0" indent="0">
              <a:buNone/>
            </a:pPr>
            <a:r>
              <a:rPr lang="en-US" sz="2400" u="sng" dirty="0" smtClean="0"/>
              <a:t>Plan Name		Participating Counties		Division</a:t>
            </a:r>
          </a:p>
          <a:p>
            <a:pPr marL="0" indent="0">
              <a:buNone/>
            </a:pPr>
            <a:r>
              <a:rPr lang="en-US" sz="2000" dirty="0" smtClean="0"/>
              <a:t>Southeast Alabama	Barbour, Butler, Coffee, 		        B</a:t>
            </a:r>
          </a:p>
          <a:p>
            <a:pPr marL="0" indent="0">
              <a:buNone/>
            </a:pPr>
            <a:r>
              <a:rPr lang="en-US" sz="2000" dirty="0" smtClean="0"/>
              <a:t>Regional Multi-		Covington, Geneva, Henry</a:t>
            </a:r>
          </a:p>
          <a:p>
            <a:pPr marL="0" indent="0">
              <a:buNone/>
            </a:pPr>
            <a:r>
              <a:rPr lang="en-US" sz="2000" dirty="0" smtClean="0"/>
              <a:t>Jurisdictional Hazard	Houston </a:t>
            </a:r>
            <a:r>
              <a:rPr lang="en-US" sz="2000" dirty="0" smtClean="0">
                <a:solidFill>
                  <a:srgbClr val="FF0000"/>
                </a:solidFill>
              </a:rPr>
              <a:t>(Crenshaw, Pike, &amp;</a:t>
            </a:r>
          </a:p>
          <a:p>
            <a:pPr marL="0" indent="0">
              <a:buNone/>
            </a:pPr>
            <a:r>
              <a:rPr lang="en-US" sz="2000" dirty="0" smtClean="0"/>
              <a:t>Mitigation Plan</a:t>
            </a:r>
            <a:r>
              <a:rPr lang="en-US" sz="2000" dirty="0" smtClean="0">
                <a:solidFill>
                  <a:srgbClr val="FF0000"/>
                </a:solidFill>
              </a:rPr>
              <a:t>		Dale to be added)*</a:t>
            </a:r>
          </a:p>
          <a:p>
            <a:pPr marL="0" indent="0">
              <a:buNone/>
            </a:pPr>
            <a:endParaRPr lang="en-US" sz="2000" dirty="0"/>
          </a:p>
          <a:p>
            <a:pPr marL="0" indent="0">
              <a:buNone/>
            </a:pPr>
            <a:endParaRPr lang="en-US" sz="2000" dirty="0" smtClean="0"/>
          </a:p>
          <a:p>
            <a:pPr marL="0" indent="0">
              <a:buNone/>
            </a:pPr>
            <a:r>
              <a:rPr lang="en-US" sz="2000" dirty="0" smtClean="0"/>
              <a:t>Northwest Alabama	Colbert, Franklin, Marion, 		        E </a:t>
            </a:r>
          </a:p>
          <a:p>
            <a:pPr marL="0" indent="0">
              <a:buNone/>
            </a:pPr>
            <a:r>
              <a:rPr lang="en-US" sz="2000" dirty="0" smtClean="0"/>
              <a:t>Regional </a:t>
            </a:r>
            <a:r>
              <a:rPr lang="en-US" sz="2000" dirty="0" err="1" smtClean="0"/>
              <a:t>Mult</a:t>
            </a:r>
            <a:r>
              <a:rPr lang="en-US" sz="2000" dirty="0" smtClean="0"/>
              <a:t>-		Winston</a:t>
            </a:r>
          </a:p>
          <a:p>
            <a:pPr marL="0" indent="0">
              <a:buNone/>
            </a:pPr>
            <a:r>
              <a:rPr lang="en-US" sz="2000" dirty="0" smtClean="0"/>
              <a:t>Jurisdictional Hazard</a:t>
            </a:r>
          </a:p>
          <a:p>
            <a:pPr marL="0" indent="0">
              <a:buNone/>
            </a:pPr>
            <a:r>
              <a:rPr lang="en-US" sz="2000" dirty="0" smtClean="0"/>
              <a:t>Mitigation Plan</a:t>
            </a:r>
            <a:endParaRPr lang="en-US" sz="2000" dirty="0"/>
          </a:p>
        </p:txBody>
      </p:sp>
      <p:sp>
        <p:nvSpPr>
          <p:cNvPr id="4" name="Title 1"/>
          <p:cNvSpPr>
            <a:spLocks noGrp="1"/>
          </p:cNvSpPr>
          <p:nvPr>
            <p:ph type="title"/>
          </p:nvPr>
        </p:nvSpPr>
        <p:spPr>
          <a:xfrm>
            <a:off x="1676400" y="228600"/>
            <a:ext cx="6858000" cy="571500"/>
          </a:xfrm>
        </p:spPr>
        <p:txBody>
          <a:bodyPr>
            <a:noAutofit/>
          </a:bodyPr>
          <a:lstStyle/>
          <a:p>
            <a:pPr algn="ctr">
              <a:defRPr/>
            </a:pPr>
            <a:r>
              <a:rPr lang="en-US" sz="3600" b="1" dirty="0" smtClean="0">
                <a:solidFill>
                  <a:schemeClr val="bg2"/>
                </a:solidFill>
              </a:rPr>
              <a:t>Existing </a:t>
            </a:r>
            <a:r>
              <a:rPr lang="en-US" sz="3600" b="1" dirty="0">
                <a:solidFill>
                  <a:schemeClr val="bg2"/>
                </a:solidFill>
              </a:rPr>
              <a:t>Regional Mitigation Plans</a:t>
            </a:r>
          </a:p>
        </p:txBody>
      </p:sp>
      <p:sp>
        <p:nvSpPr>
          <p:cNvPr id="2" name="Slide Number Placeholder 1"/>
          <p:cNvSpPr>
            <a:spLocks noGrp="1"/>
          </p:cNvSpPr>
          <p:nvPr>
            <p:ph type="sldNum" sz="quarter" idx="12"/>
          </p:nvPr>
        </p:nvSpPr>
        <p:spPr/>
        <p:txBody>
          <a:bodyPr/>
          <a:lstStyle/>
          <a:p>
            <a:fld id="{99EFBF76-EA7B-4298-A5AF-286CA6BA815B}" type="slidenum">
              <a:rPr lang="en-US" smtClean="0"/>
              <a:t>4</a:t>
            </a:fld>
            <a:endParaRPr lang="en-US" dirty="0"/>
          </a:p>
        </p:txBody>
      </p:sp>
      <p:sp>
        <p:nvSpPr>
          <p:cNvPr id="5" name="TextBox 4"/>
          <p:cNvSpPr txBox="1"/>
          <p:nvPr/>
        </p:nvSpPr>
        <p:spPr>
          <a:xfrm>
            <a:off x="2362200" y="6172200"/>
            <a:ext cx="5320559" cy="369332"/>
          </a:xfrm>
          <a:prstGeom prst="rect">
            <a:avLst/>
          </a:prstGeom>
          <a:noFill/>
        </p:spPr>
        <p:txBody>
          <a:bodyPr wrap="none" rtlCol="0">
            <a:spAutoFit/>
          </a:bodyPr>
          <a:lstStyle/>
          <a:p>
            <a:r>
              <a:rPr lang="en-US" dirty="0" smtClean="0"/>
              <a:t>* There is a process to add an entity to an existing plan</a:t>
            </a:r>
            <a:endParaRPr lang="en-US" dirty="0"/>
          </a:p>
        </p:txBody>
      </p:sp>
    </p:spTree>
    <p:extLst>
      <p:ext uri="{BB962C8B-B14F-4D97-AF65-F5344CB8AC3E}">
        <p14:creationId xmlns:p14="http://schemas.microsoft.com/office/powerpoint/2010/main" val="906076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76400" y="152400"/>
            <a:ext cx="6858000" cy="628650"/>
          </a:xfrm>
        </p:spPr>
        <p:txBody>
          <a:bodyPr>
            <a:normAutofit fontScale="90000"/>
          </a:bodyPr>
          <a:lstStyle/>
          <a:p>
            <a:pPr algn="ctr">
              <a:defRPr/>
            </a:pPr>
            <a:r>
              <a:rPr lang="en-US" b="1" dirty="0" smtClean="0">
                <a:solidFill>
                  <a:schemeClr val="bg2"/>
                </a:solidFill>
              </a:rPr>
              <a:t>Why Join a Regional Plan</a:t>
            </a:r>
            <a:endParaRPr lang="en-US" b="1" dirty="0">
              <a:solidFill>
                <a:schemeClr val="bg2"/>
              </a:solidFill>
            </a:endParaRPr>
          </a:p>
        </p:txBody>
      </p:sp>
      <p:sp>
        <p:nvSpPr>
          <p:cNvPr id="6" name="Content Placeholder 5" descr="Rectangle: Click to edit Master text styles&#10;Second level&#10;Third level&#10;Fourth level&#10;Fifth level"/>
          <p:cNvSpPr>
            <a:spLocks noGrp="1"/>
          </p:cNvSpPr>
          <p:nvPr>
            <p:ph idx="1"/>
          </p:nvPr>
        </p:nvSpPr>
        <p:spPr>
          <a:xfrm>
            <a:off x="1143000" y="1440656"/>
            <a:ext cx="7467600" cy="3131344"/>
          </a:xfrm>
        </p:spPr>
        <p:txBody>
          <a:bodyPr>
            <a:noAutofit/>
          </a:bodyPr>
          <a:lstStyle/>
          <a:p>
            <a:r>
              <a:rPr lang="en-US" altLang="en-US" sz="2400" dirty="0"/>
              <a:t>When included in a larger plan, less money may be needed by individual governments to update the </a:t>
            </a:r>
            <a:r>
              <a:rPr lang="en-US" altLang="en-US" sz="2400" dirty="0" smtClean="0"/>
              <a:t>plan</a:t>
            </a:r>
          </a:p>
          <a:p>
            <a:r>
              <a:rPr lang="en-US" altLang="en-US" sz="2400" dirty="0" smtClean="0"/>
              <a:t>NACOG Plan: 4K vs 7K matching</a:t>
            </a:r>
          </a:p>
          <a:p>
            <a:pPr lvl="1"/>
            <a:r>
              <a:rPr lang="en-US" altLang="en-US" sz="2000" dirty="0" smtClean="0"/>
              <a:t>Shared resources: local experts/emergency response capabilities</a:t>
            </a:r>
          </a:p>
          <a:p>
            <a:pPr lvl="1"/>
            <a:r>
              <a:rPr lang="en-US" altLang="en-US" sz="2000" dirty="0" smtClean="0"/>
              <a:t>Similar geography: similar natural hazards</a:t>
            </a:r>
          </a:p>
          <a:p>
            <a:pPr lvl="1"/>
            <a:r>
              <a:rPr lang="en-US" altLang="en-US" sz="2000" dirty="0" smtClean="0"/>
              <a:t>Pooled funding facilitates broader contract bidding</a:t>
            </a:r>
            <a:endParaRPr lang="en-US" altLang="en-US" sz="2000" dirty="0"/>
          </a:p>
          <a:p>
            <a:r>
              <a:rPr lang="en-US" altLang="en-US" sz="2400" dirty="0"/>
              <a:t>Improved efficiency and less work for the local government’s Emergency Management and Planning Departments</a:t>
            </a:r>
          </a:p>
          <a:p>
            <a:r>
              <a:rPr lang="en-US" altLang="en-US" sz="2400" dirty="0"/>
              <a:t>The cost of the update process maybe split between jurisdictions according to the decision of the group </a:t>
            </a:r>
          </a:p>
        </p:txBody>
      </p:sp>
      <p:sp>
        <p:nvSpPr>
          <p:cNvPr id="2" name="Slide Number Placeholder 1"/>
          <p:cNvSpPr>
            <a:spLocks noGrp="1"/>
          </p:cNvSpPr>
          <p:nvPr>
            <p:ph type="sldNum" sz="quarter" idx="12"/>
          </p:nvPr>
        </p:nvSpPr>
        <p:spPr/>
        <p:txBody>
          <a:bodyPr/>
          <a:lstStyle/>
          <a:p>
            <a:fld id="{99EFBF76-EA7B-4298-A5AF-286CA6BA815B}" type="slidenum">
              <a:rPr lang="en-US" smtClean="0"/>
              <a:t>5</a:t>
            </a:fld>
            <a:endParaRPr lang="en-US" dirty="0"/>
          </a:p>
        </p:txBody>
      </p:sp>
    </p:spTree>
    <p:extLst>
      <p:ext uri="{BB962C8B-B14F-4D97-AF65-F5344CB8AC3E}">
        <p14:creationId xmlns:p14="http://schemas.microsoft.com/office/powerpoint/2010/main" val="169457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0" y="209550"/>
            <a:ext cx="6858000" cy="628650"/>
          </a:xfrm>
        </p:spPr>
        <p:txBody>
          <a:bodyPr>
            <a:normAutofit fontScale="90000"/>
          </a:bodyPr>
          <a:lstStyle/>
          <a:p>
            <a:pPr algn="ctr">
              <a:defRPr/>
            </a:pPr>
            <a:r>
              <a:rPr lang="en-US" b="1" dirty="0" smtClean="0">
                <a:solidFill>
                  <a:schemeClr val="bg2"/>
                </a:solidFill>
              </a:rPr>
              <a:t>Why Join a Regional Plan</a:t>
            </a:r>
            <a:endParaRPr lang="en-US" b="1" dirty="0">
              <a:solidFill>
                <a:schemeClr val="bg2"/>
              </a:solidFill>
            </a:endParaRPr>
          </a:p>
        </p:txBody>
      </p:sp>
      <p:sp>
        <p:nvSpPr>
          <p:cNvPr id="6" name="Content Placeholder 5" descr="Rectangle: Click to edit Master text styles&#10;Second level&#10;Third level&#10;Fourth level&#10;Fifth level"/>
          <p:cNvSpPr>
            <a:spLocks noGrp="1"/>
          </p:cNvSpPr>
          <p:nvPr>
            <p:ph idx="1"/>
          </p:nvPr>
        </p:nvSpPr>
        <p:spPr>
          <a:xfrm>
            <a:off x="1143000" y="1809751"/>
            <a:ext cx="6858000" cy="3126581"/>
          </a:xfrm>
        </p:spPr>
        <p:txBody>
          <a:bodyPr/>
          <a:lstStyle/>
          <a:p>
            <a:r>
              <a:rPr lang="en-US" altLang="en-US" dirty="0" smtClean="0"/>
              <a:t>If a grant is received to fund the update the local cost share can be split between the participating counties </a:t>
            </a:r>
          </a:p>
          <a:p>
            <a:r>
              <a:rPr lang="en-US" altLang="en-US" dirty="0" smtClean="0"/>
              <a:t>The cost share is typically paid through service-in-kind</a:t>
            </a:r>
          </a:p>
        </p:txBody>
      </p:sp>
      <p:sp>
        <p:nvSpPr>
          <p:cNvPr id="2" name="Slide Number Placeholder 1"/>
          <p:cNvSpPr>
            <a:spLocks noGrp="1"/>
          </p:cNvSpPr>
          <p:nvPr>
            <p:ph type="sldNum" sz="quarter" idx="12"/>
          </p:nvPr>
        </p:nvSpPr>
        <p:spPr/>
        <p:txBody>
          <a:bodyPr/>
          <a:lstStyle/>
          <a:p>
            <a:fld id="{99EFBF76-EA7B-4298-A5AF-286CA6BA815B}" type="slidenum">
              <a:rPr lang="en-US" smtClean="0"/>
              <a:t>6</a:t>
            </a:fld>
            <a:endParaRPr lang="en-US" dirty="0"/>
          </a:p>
        </p:txBody>
      </p:sp>
    </p:spTree>
    <p:extLst>
      <p:ext uri="{BB962C8B-B14F-4D97-AF65-F5344CB8AC3E}">
        <p14:creationId xmlns:p14="http://schemas.microsoft.com/office/powerpoint/2010/main" val="4184849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76400" y="152400"/>
            <a:ext cx="6858000" cy="628650"/>
          </a:xfrm>
        </p:spPr>
        <p:txBody>
          <a:bodyPr>
            <a:normAutofit fontScale="90000"/>
          </a:bodyPr>
          <a:lstStyle/>
          <a:p>
            <a:pPr algn="ctr">
              <a:defRPr/>
            </a:pPr>
            <a:r>
              <a:rPr lang="en-US" b="1" dirty="0" smtClean="0">
                <a:solidFill>
                  <a:schemeClr val="bg2"/>
                </a:solidFill>
              </a:rPr>
              <a:t>Why Join a Regional Plan</a:t>
            </a:r>
            <a:endParaRPr lang="en-US" b="1" dirty="0">
              <a:solidFill>
                <a:schemeClr val="bg2"/>
              </a:solidFill>
            </a:endParaRPr>
          </a:p>
        </p:txBody>
      </p:sp>
      <p:sp>
        <p:nvSpPr>
          <p:cNvPr id="6" name="Content Placeholder 5" descr="Rectangle: Click to edit Master text styles&#10;Second level&#10;Third level&#10;Fourth level&#10;Fifth level"/>
          <p:cNvSpPr>
            <a:spLocks noGrp="1"/>
          </p:cNvSpPr>
          <p:nvPr>
            <p:ph idx="1"/>
          </p:nvPr>
        </p:nvSpPr>
        <p:spPr>
          <a:xfrm>
            <a:off x="1143000" y="1809751"/>
            <a:ext cx="7391400" cy="3126581"/>
          </a:xfrm>
        </p:spPr>
        <p:txBody>
          <a:bodyPr>
            <a:noAutofit/>
          </a:bodyPr>
          <a:lstStyle/>
          <a:p>
            <a:r>
              <a:rPr lang="en-US" altLang="en-US" dirty="0" smtClean="0"/>
              <a:t>AEMA’s funding priority for planning grants places Regional Planning as FIRST priority and considers Multijurisdictional Plans on a case by case basis</a:t>
            </a:r>
          </a:p>
          <a:p>
            <a:endParaRPr lang="en-US" altLang="en-US" dirty="0" smtClean="0"/>
          </a:p>
          <a:p>
            <a:r>
              <a:rPr lang="en-US" altLang="en-US" dirty="0" smtClean="0"/>
              <a:t>Regional Planning allows AEMA to stretch the planning grant funding further thereby reducing the cost burden on the local governments</a:t>
            </a:r>
          </a:p>
        </p:txBody>
      </p:sp>
      <p:sp>
        <p:nvSpPr>
          <p:cNvPr id="2" name="Slide Number Placeholder 1"/>
          <p:cNvSpPr>
            <a:spLocks noGrp="1"/>
          </p:cNvSpPr>
          <p:nvPr>
            <p:ph type="sldNum" sz="quarter" idx="12"/>
          </p:nvPr>
        </p:nvSpPr>
        <p:spPr/>
        <p:txBody>
          <a:bodyPr/>
          <a:lstStyle/>
          <a:p>
            <a:fld id="{99EFBF76-EA7B-4298-A5AF-286CA6BA815B}" type="slidenum">
              <a:rPr lang="en-US" smtClean="0"/>
              <a:t>7</a:t>
            </a:fld>
            <a:endParaRPr lang="en-US" dirty="0"/>
          </a:p>
        </p:txBody>
      </p:sp>
    </p:spTree>
    <p:extLst>
      <p:ext uri="{BB962C8B-B14F-4D97-AF65-F5344CB8AC3E}">
        <p14:creationId xmlns:p14="http://schemas.microsoft.com/office/powerpoint/2010/main" val="3107850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6858000" cy="669131"/>
          </a:xfrm>
        </p:spPr>
        <p:txBody>
          <a:bodyPr>
            <a:normAutofit/>
          </a:bodyPr>
          <a:lstStyle/>
          <a:p>
            <a:pPr algn="ctr">
              <a:spcBef>
                <a:spcPct val="20000"/>
              </a:spcBef>
              <a:defRPr/>
            </a:pPr>
            <a:r>
              <a:rPr lang="en-US" sz="2700" b="1"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RETAIN POWER AND AUTHORITY</a:t>
            </a:r>
            <a:endParaRPr lang="en-US" dirty="0">
              <a:solidFill>
                <a:schemeClr val="bg2"/>
              </a:solidFill>
              <a:latin typeface="Arial" panose="020B0604020202020204" pitchFamily="34" charset="0"/>
              <a:cs typeface="Arial" panose="020B0604020202020204" pitchFamily="34" charset="0"/>
            </a:endParaRPr>
          </a:p>
        </p:txBody>
      </p:sp>
      <p:sp>
        <p:nvSpPr>
          <p:cNvPr id="3" name="Content Placeholder 2" descr="Rectangle: Click to edit Master text styles&#10;Second level&#10;Third level&#10;Fourth level&#10;Fifth level"/>
          <p:cNvSpPr>
            <a:spLocks noGrp="1"/>
          </p:cNvSpPr>
          <p:nvPr>
            <p:ph idx="1"/>
          </p:nvPr>
        </p:nvSpPr>
        <p:spPr>
          <a:xfrm>
            <a:off x="1143000" y="1447800"/>
            <a:ext cx="6858000" cy="3486150"/>
          </a:xfrm>
        </p:spPr>
        <p:txBody>
          <a:bodyPr>
            <a:noAutofit/>
          </a:bodyPr>
          <a:lstStyle/>
          <a:p>
            <a:pPr>
              <a:defRPr/>
            </a:pPr>
            <a:r>
              <a:rPr lang="en-US" sz="2000" dirty="0" smtClean="0">
                <a:cs typeface="Arial" panose="020B0604020202020204" pitchFamily="34" charset="0"/>
              </a:rPr>
              <a:t>Each Hazard Mitigation Planning Committee (County) has the authority to manage and update their own portion of the plan.  Also, updates can be made with or without the whole group.</a:t>
            </a:r>
          </a:p>
          <a:p>
            <a:pPr>
              <a:defRPr/>
            </a:pPr>
            <a:endParaRPr lang="en-US" sz="2000" dirty="0" smtClean="0">
              <a:cs typeface="Arial" panose="020B0604020202020204" pitchFamily="34" charset="0"/>
            </a:endParaRPr>
          </a:p>
          <a:p>
            <a:pPr>
              <a:defRPr/>
            </a:pPr>
            <a:r>
              <a:rPr lang="en-US" sz="2000" dirty="0" smtClean="0">
                <a:cs typeface="Arial" panose="020B0604020202020204" pitchFamily="34" charset="0"/>
              </a:rPr>
              <a:t>As </a:t>
            </a:r>
            <a:r>
              <a:rPr lang="en-US" sz="2000" dirty="0">
                <a:cs typeface="Arial" panose="020B0604020202020204" pitchFamily="34" charset="0"/>
              </a:rPr>
              <a:t>a Jurisdiction actively participating in a FEMA approved Regional </a:t>
            </a:r>
            <a:r>
              <a:rPr lang="en-US" sz="2000" dirty="0" smtClean="0">
                <a:cs typeface="Arial" panose="020B0604020202020204" pitchFamily="34" charset="0"/>
              </a:rPr>
              <a:t>Hazard Mitigation Plan </a:t>
            </a:r>
            <a:r>
              <a:rPr lang="en-US" sz="2000" dirty="0">
                <a:solidFill>
                  <a:srgbClr val="FF0000"/>
                </a:solidFill>
                <a:cs typeface="Arial" panose="020B0604020202020204" pitchFamily="34" charset="0"/>
              </a:rPr>
              <a:t>ALL</a:t>
            </a:r>
            <a:r>
              <a:rPr lang="en-US" sz="2000" dirty="0">
                <a:cs typeface="Arial" panose="020B0604020202020204" pitchFamily="34" charset="0"/>
              </a:rPr>
              <a:t> participating jurisdictions </a:t>
            </a:r>
            <a:r>
              <a:rPr lang="en-US" sz="2000" dirty="0">
                <a:solidFill>
                  <a:srgbClr val="FF0000"/>
                </a:solidFill>
                <a:cs typeface="Arial" panose="020B0604020202020204" pitchFamily="34" charset="0"/>
              </a:rPr>
              <a:t>retain the right to apply as a Sub Grantee</a:t>
            </a:r>
            <a:r>
              <a:rPr lang="en-US" sz="2000" dirty="0">
                <a:cs typeface="Arial" panose="020B0604020202020204" pitchFamily="34" charset="0"/>
              </a:rPr>
              <a:t> </a:t>
            </a:r>
            <a:r>
              <a:rPr lang="en-US" sz="2000" dirty="0" smtClean="0">
                <a:cs typeface="Arial" panose="020B0604020202020204" pitchFamily="34" charset="0"/>
              </a:rPr>
              <a:t>for Hazard Mitigation Grant Program eligible projects.</a:t>
            </a:r>
          </a:p>
          <a:p>
            <a:pPr>
              <a:defRPr/>
            </a:pPr>
            <a:endParaRPr lang="en-US" sz="2000" dirty="0">
              <a:cs typeface="Arial" panose="020B0604020202020204" pitchFamily="34" charset="0"/>
            </a:endParaRPr>
          </a:p>
          <a:p>
            <a:pPr>
              <a:defRPr/>
            </a:pPr>
            <a:r>
              <a:rPr lang="en-US" sz="2000" dirty="0">
                <a:cs typeface="Arial" panose="020B0604020202020204" pitchFamily="34" charset="0"/>
              </a:rPr>
              <a:t>This means you DO NOT need to have permission from any of the other jurisdictions in the plan to apply for grant funding</a:t>
            </a:r>
            <a:r>
              <a:rPr lang="en-US" sz="2000" dirty="0" smtClean="0">
                <a:cs typeface="Arial" panose="020B0604020202020204" pitchFamily="34" charset="0"/>
              </a:rPr>
              <a:t>.</a:t>
            </a:r>
          </a:p>
          <a:p>
            <a:pPr>
              <a:defRPr/>
            </a:pPr>
            <a:endParaRPr lang="en-US" sz="2000" dirty="0">
              <a:cs typeface="Arial" panose="020B0604020202020204" pitchFamily="34" charset="0"/>
            </a:endParaRPr>
          </a:p>
          <a:p>
            <a:pPr>
              <a:defRPr/>
            </a:pPr>
            <a:r>
              <a:rPr lang="en-US" sz="2000" dirty="0">
                <a:cs typeface="Arial" panose="020B0604020202020204" pitchFamily="34" charset="0"/>
              </a:rPr>
              <a:t>The grant applications from </a:t>
            </a:r>
            <a:r>
              <a:rPr lang="en-US" sz="2000" u="sng" dirty="0">
                <a:solidFill>
                  <a:srgbClr val="FF0000"/>
                </a:solidFill>
                <a:cs typeface="Arial" panose="020B0604020202020204" pitchFamily="34" charset="0"/>
              </a:rPr>
              <a:t>Regional Jurisdictions have a higher priority</a:t>
            </a:r>
            <a:r>
              <a:rPr lang="en-US" sz="2000" dirty="0">
                <a:solidFill>
                  <a:srgbClr val="FF0000"/>
                </a:solidFill>
                <a:cs typeface="Arial" panose="020B0604020202020204" pitchFamily="34" charset="0"/>
              </a:rPr>
              <a:t> </a:t>
            </a:r>
            <a:r>
              <a:rPr lang="en-US" sz="2000" dirty="0">
                <a:cs typeface="Arial" panose="020B0604020202020204" pitchFamily="34" charset="0"/>
              </a:rPr>
              <a:t>than they would if you are in a Single Jurisdictional or Multijurisdictional </a:t>
            </a:r>
            <a:r>
              <a:rPr lang="en-US" sz="2000" dirty="0" smtClean="0">
                <a:cs typeface="Arial" panose="020B0604020202020204" pitchFamily="34" charset="0"/>
              </a:rPr>
              <a:t>Plan.</a:t>
            </a:r>
            <a:endParaRPr lang="en-US" sz="2000" dirty="0">
              <a:cs typeface="Arial" panose="020B0604020202020204" pitchFamily="34" charset="0"/>
            </a:endParaRPr>
          </a:p>
          <a:p>
            <a:pPr>
              <a:defRPr/>
            </a:pPr>
            <a:endParaRPr lang="en-US" sz="2000" dirty="0"/>
          </a:p>
        </p:txBody>
      </p:sp>
      <p:sp>
        <p:nvSpPr>
          <p:cNvPr id="4" name="Slide Number Placeholder 3"/>
          <p:cNvSpPr>
            <a:spLocks noGrp="1"/>
          </p:cNvSpPr>
          <p:nvPr>
            <p:ph type="sldNum" sz="quarter" idx="12"/>
          </p:nvPr>
        </p:nvSpPr>
        <p:spPr/>
        <p:txBody>
          <a:bodyPr/>
          <a:lstStyle/>
          <a:p>
            <a:fld id="{99EFBF76-EA7B-4298-A5AF-286CA6BA815B}" type="slidenum">
              <a:rPr lang="en-US" smtClean="0"/>
              <a:t>8</a:t>
            </a:fld>
            <a:endParaRPr lang="en-US" dirty="0"/>
          </a:p>
        </p:txBody>
      </p:sp>
    </p:spTree>
    <p:extLst>
      <p:ext uri="{BB962C8B-B14F-4D97-AF65-F5344CB8AC3E}">
        <p14:creationId xmlns:p14="http://schemas.microsoft.com/office/powerpoint/2010/main" val="37714520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repeatCount="indefinite" fill="hold" grpId="0" nodeType="afterEffect">
                                  <p:stCondLst>
                                    <p:cond delay="0"/>
                                  </p:stCondLst>
                                  <p:endCondLst>
                                    <p:cond evt="onNext" delay="0">
                                      <p:tgtEl>
                                        <p:sldTgt/>
                                      </p:tgtEl>
                                    </p:cond>
                                  </p:end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600200"/>
            <a:ext cx="7315200" cy="2286000"/>
          </a:xfrm>
          <a:ln>
            <a:noFill/>
          </a:ln>
          <a:effectLst/>
        </p:spPr>
        <p:txBody>
          <a:bodyPr>
            <a:normAutofit/>
          </a:bodyPr>
          <a:lstStyle/>
          <a:p>
            <a:endParaRPr lang="en-US" dirty="0" smtClean="0"/>
          </a:p>
          <a:p>
            <a:pPr marL="1828800" lvl="4" indent="0">
              <a:buNone/>
            </a:pPr>
            <a:r>
              <a:rPr lang="en-US" sz="8000" b="1" dirty="0" smtClean="0">
                <a:effectLst>
                  <a:glow rad="63500">
                    <a:schemeClr val="accent1">
                      <a:satMod val="175000"/>
                      <a:alpha val="40000"/>
                    </a:schemeClr>
                  </a:glow>
                </a:effectLst>
              </a:rPr>
              <a:t>Questions?</a:t>
            </a:r>
          </a:p>
        </p:txBody>
      </p:sp>
      <p:sp>
        <p:nvSpPr>
          <p:cNvPr id="2" name="Slide Number Placeholder 1"/>
          <p:cNvSpPr>
            <a:spLocks noGrp="1"/>
          </p:cNvSpPr>
          <p:nvPr>
            <p:ph type="sldNum" sz="quarter" idx="12"/>
          </p:nvPr>
        </p:nvSpPr>
        <p:spPr/>
        <p:txBody>
          <a:bodyPr/>
          <a:lstStyle/>
          <a:p>
            <a:fld id="{99EFBF76-EA7B-4298-A5AF-286CA6BA815B}" type="slidenum">
              <a:rPr lang="en-US" smtClean="0"/>
              <a:t>9</a:t>
            </a:fld>
            <a:endParaRPr lang="en-US" dirty="0"/>
          </a:p>
        </p:txBody>
      </p:sp>
    </p:spTree>
    <p:extLst>
      <p:ext uri="{BB962C8B-B14F-4D97-AF65-F5344CB8AC3E}">
        <p14:creationId xmlns:p14="http://schemas.microsoft.com/office/powerpoint/2010/main" val="3786600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AEMA 2011 agency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1033</TotalTime>
  <Words>419</Words>
  <Application>Microsoft Office PowerPoint</Application>
  <PresentationFormat>On-screen Show (4:3)</PresentationFormat>
  <Paragraphs>60</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AEMA 2011 agency template</vt:lpstr>
      <vt:lpstr>Regional Hazard Mitigation Plans  Jeff Smitherman Director of Recovery Operations Alabama Emergency Management Agency</vt:lpstr>
      <vt:lpstr>Standing Priorities</vt:lpstr>
      <vt:lpstr>PowerPoint Presentation</vt:lpstr>
      <vt:lpstr>Existing Regional Mitigation Plans</vt:lpstr>
      <vt:lpstr>Why Join a Regional Plan</vt:lpstr>
      <vt:lpstr>Why Join a Regional Plan</vt:lpstr>
      <vt:lpstr>Why Join a Regional Plan</vt:lpstr>
      <vt:lpstr>RETAIN POWER AND AUTHORITY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Immediate Needs (Priorities) vs. Expectations</dc:title>
  <dc:creator>Toni S.Thomas</dc:creator>
  <cp:lastModifiedBy>Donna Key</cp:lastModifiedBy>
  <cp:revision>38</cp:revision>
  <cp:lastPrinted>2015-08-10T14:54:36Z</cp:lastPrinted>
  <dcterms:created xsi:type="dcterms:W3CDTF">2013-05-01T16:00:44Z</dcterms:created>
  <dcterms:modified xsi:type="dcterms:W3CDTF">2015-08-12T12:37:39Z</dcterms:modified>
</cp:coreProperties>
</file>