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62" r:id="rId2"/>
    <p:sldId id="281" r:id="rId3"/>
    <p:sldId id="269" r:id="rId4"/>
    <p:sldId id="282" r:id="rId5"/>
    <p:sldId id="278" r:id="rId6"/>
    <p:sldId id="283" r:id="rId7"/>
    <p:sldId id="280" r:id="rId8"/>
    <p:sldId id="28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C795D"/>
    <a:srgbClr val="B1D22E"/>
    <a:srgbClr val="FFFBC8"/>
    <a:srgbClr val="207E5F"/>
    <a:srgbClr val="AE0D1C"/>
    <a:srgbClr val="74A4AE"/>
    <a:srgbClr val="E9B535"/>
    <a:srgbClr val="991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6E54-101E-5D44-98C8-BF6840BDD2BA}" type="datetimeFigureOut">
              <a:rPr lang="en-US" smtClean="0"/>
              <a:t>8/19/15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35597-6002-6644-8CE2-8DA289F97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1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E1E9-803A-AA49-81E6-9426607E29A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70BB-53D7-ED47-A723-84E24512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7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E1E9-803A-AA49-81E6-9426607E29A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70BB-53D7-ED47-A723-84E24512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2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E1E9-803A-AA49-81E6-9426607E29A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70BB-53D7-ED47-A723-84E24512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3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E1E9-803A-AA49-81E6-9426607E29A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70BB-53D7-ED47-A723-84E24512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3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E1E9-803A-AA49-81E6-9426607E29A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70BB-53D7-ED47-A723-84E24512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8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E1E9-803A-AA49-81E6-9426607E29A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70BB-53D7-ED47-A723-84E24512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2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E1E9-803A-AA49-81E6-9426607E29A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70BB-53D7-ED47-A723-84E24512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E1E9-803A-AA49-81E6-9426607E29A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70BB-53D7-ED47-A723-84E24512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7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E1E9-803A-AA49-81E6-9426607E29A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70BB-53D7-ED47-A723-84E24512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6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E1E9-803A-AA49-81E6-9426607E29A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70BB-53D7-ED47-A723-84E24512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1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E1E9-803A-AA49-81E6-9426607E29A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70BB-53D7-ED47-A723-84E24512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2E1E9-803A-AA49-81E6-9426607E29A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F70BB-53D7-ED47-A723-84E24512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3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tlas_logo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50" y="99740"/>
            <a:ext cx="7739023" cy="151415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42277" y="1707216"/>
            <a:ext cx="7347931" cy="14826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tlas_logographic_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8" y="378686"/>
            <a:ext cx="892147" cy="12436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5840" y="1941474"/>
            <a:ext cx="734793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Free resource for entrepreneurs and small business owners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Information on taxes, insurance, financing, and safety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State and local resources in downloadable PDFs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Business basics, tips, and terms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Integration with State Departments and Agencies </a:t>
            </a:r>
            <a:br>
              <a:rPr lang="en-US" sz="2400" dirty="0" smtClean="0"/>
            </a:br>
            <a:r>
              <a:rPr lang="en-US" sz="2400" i="1" dirty="0" smtClean="0"/>
              <a:t>(in progress) </a:t>
            </a:r>
            <a:r>
              <a:rPr lang="en-US" sz="2400" dirty="0" smtClean="0"/>
              <a:t>per Governor’s Exec Order 3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Potential for county and municipality integration</a:t>
            </a:r>
          </a:p>
          <a:p>
            <a:endParaRPr lang="en-US" dirty="0"/>
          </a:p>
          <a:p>
            <a:r>
              <a:rPr lang="en-US" sz="2400" b="1" dirty="0"/>
              <a:t>Developed in partnership with the Alabama Small Business Commission and Advisory Committee </a:t>
            </a:r>
            <a:r>
              <a:rPr lang="en-US" sz="2400" i="1" dirty="0"/>
              <a:t>(appointed by the Governor in </a:t>
            </a:r>
            <a:r>
              <a:rPr lang="en-US" sz="2400" i="1" dirty="0" smtClean="0"/>
              <a:t>2014 by Exec Order 47)</a:t>
            </a:r>
            <a:endParaRPr lang="en-US" sz="2400" i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0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tlas_HomepageInBrowser_20150803_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14388" r="14285" b="18234"/>
          <a:stretch/>
        </p:blipFill>
        <p:spPr>
          <a:xfrm>
            <a:off x="1293865" y="1102276"/>
            <a:ext cx="6556270" cy="48153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82389" y="98253"/>
            <a:ext cx="2410785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4A4AE"/>
                </a:solidFill>
                <a:latin typeface="Calibri"/>
                <a:cs typeface="Calibri"/>
              </a:rPr>
              <a:t>ACCESS</a:t>
            </a:r>
          </a:p>
          <a:p>
            <a:pPr algn="ctr"/>
            <a:r>
              <a:rPr lang="en-US" sz="1050" dirty="0" smtClean="0">
                <a:latin typeface="Calibri"/>
                <a:cs typeface="Calibri"/>
              </a:rPr>
              <a:t>A directory of state and national resources and download county specific resource PDFs. </a:t>
            </a:r>
            <a:endParaRPr lang="en-US" sz="1050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7263" y="93558"/>
            <a:ext cx="2365126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4A4AE"/>
                </a:solidFill>
                <a:latin typeface="Calibri"/>
                <a:cs typeface="Calibri"/>
              </a:rPr>
              <a:t>LEARN</a:t>
            </a:r>
          </a:p>
          <a:p>
            <a:pPr algn="ctr"/>
            <a:r>
              <a:rPr lang="en-US" sz="1050" dirty="0">
                <a:latin typeface="Calibri"/>
                <a:cs typeface="Calibri"/>
              </a:rPr>
              <a:t>basic business information about insurance, </a:t>
            </a:r>
            <a:r>
              <a:rPr lang="en-US" sz="1050" dirty="0" smtClean="0">
                <a:latin typeface="Calibri"/>
                <a:cs typeface="Calibri"/>
              </a:rPr>
              <a:t>licenses</a:t>
            </a:r>
            <a:r>
              <a:rPr lang="en-US" sz="1050" dirty="0">
                <a:latin typeface="Calibri"/>
                <a:cs typeface="Calibri"/>
              </a:rPr>
              <a:t>, taxes, loans </a:t>
            </a:r>
          </a:p>
          <a:p>
            <a:pPr algn="ctr"/>
            <a:r>
              <a:rPr lang="en-US" sz="1050" dirty="0">
                <a:latin typeface="Calibri"/>
                <a:cs typeface="Calibri"/>
              </a:rPr>
              <a:t>and financing.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776" y="5813406"/>
            <a:ext cx="2721524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4A4AE"/>
                </a:solidFill>
                <a:latin typeface="Calibri"/>
                <a:cs typeface="Calibri"/>
              </a:rPr>
              <a:t>CONNECT </a:t>
            </a:r>
            <a:r>
              <a:rPr lang="en-US" sz="1400" b="1" dirty="0" smtClean="0">
                <a:solidFill>
                  <a:srgbClr val="74A4AE"/>
                </a:solidFill>
                <a:latin typeface="Calibri"/>
                <a:cs typeface="Calibri"/>
              </a:rPr>
              <a:t>(coming soon)</a:t>
            </a:r>
          </a:p>
          <a:p>
            <a:pPr algn="ctr"/>
            <a:r>
              <a:rPr lang="en-US" sz="1050" dirty="0">
                <a:latin typeface="Calibri"/>
                <a:cs typeface="Calibri"/>
              </a:rPr>
              <a:t>with Alabama State Departments that provide small business resources. Access industry-</a:t>
            </a:r>
            <a:r>
              <a:rPr lang="en-US" sz="1050" dirty="0" smtClean="0">
                <a:latin typeface="Calibri"/>
                <a:cs typeface="Calibri"/>
              </a:rPr>
              <a:t>specific </a:t>
            </a:r>
            <a:r>
              <a:rPr lang="en-US" sz="1050" dirty="0">
                <a:latin typeface="Calibri"/>
                <a:cs typeface="Calibri"/>
              </a:rPr>
              <a:t>information through </a:t>
            </a:r>
            <a:r>
              <a:rPr lang="en-US" sz="1050" dirty="0" smtClean="0">
                <a:latin typeface="Calibri"/>
                <a:cs typeface="Calibri"/>
              </a:rPr>
              <a:t>their </a:t>
            </a:r>
            <a:r>
              <a:rPr lang="en-US" sz="1050" dirty="0">
                <a:latin typeface="Calibri"/>
                <a:cs typeface="Calibri"/>
              </a:rPr>
              <a:t>websites.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8026" y="111250"/>
            <a:ext cx="205271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4A4AE"/>
                </a:solidFill>
                <a:latin typeface="Calibri"/>
                <a:cs typeface="Calibri"/>
              </a:rPr>
              <a:t>READ</a:t>
            </a:r>
          </a:p>
          <a:p>
            <a:pPr algn="ctr"/>
            <a:r>
              <a:rPr lang="en-US" sz="1050" dirty="0">
                <a:latin typeface="Calibri"/>
                <a:cs typeface="Calibri"/>
              </a:rPr>
              <a:t>the latest news items and policies about small business in </a:t>
            </a:r>
            <a:r>
              <a:rPr lang="en-US" sz="1050" dirty="0" smtClean="0">
                <a:latin typeface="Calibri"/>
                <a:cs typeface="Calibri"/>
              </a:rPr>
              <a:t>our </a:t>
            </a:r>
            <a:r>
              <a:rPr lang="en-US" sz="1050" dirty="0">
                <a:latin typeface="Calibri"/>
                <a:cs typeface="Calibri"/>
              </a:rPr>
              <a:t>state.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09155" y="5825235"/>
            <a:ext cx="2207845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4A4AE"/>
                </a:solidFill>
                <a:latin typeface="Calibri"/>
                <a:cs typeface="Calibri"/>
              </a:rPr>
              <a:t>DISCOVER</a:t>
            </a:r>
          </a:p>
          <a:p>
            <a:pPr algn="ctr"/>
            <a:r>
              <a:rPr lang="en-US" sz="1050" dirty="0">
                <a:latin typeface="Calibri"/>
                <a:cs typeface="Calibri"/>
              </a:rPr>
              <a:t>helpful business tips </a:t>
            </a:r>
            <a:r>
              <a:rPr lang="en-US" sz="1050" dirty="0" smtClean="0">
                <a:latin typeface="Calibri"/>
                <a:cs typeface="Calibri"/>
              </a:rPr>
              <a:t>such </a:t>
            </a:r>
            <a:r>
              <a:rPr lang="en-US" sz="1050" dirty="0">
                <a:latin typeface="Calibri"/>
                <a:cs typeface="Calibri"/>
              </a:rPr>
              <a:t>as how to write a business plan and determine business structure.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86890" y="5843743"/>
            <a:ext cx="2991341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4A4AE"/>
                </a:solidFill>
                <a:latin typeface="Calibri"/>
                <a:cs typeface="Calibri"/>
              </a:rPr>
              <a:t>FIND</a:t>
            </a:r>
          </a:p>
          <a:p>
            <a:pPr algn="ctr"/>
            <a:r>
              <a:rPr lang="en-US" sz="1050" dirty="0">
                <a:latin typeface="Calibri"/>
                <a:cs typeface="Calibri"/>
              </a:rPr>
              <a:t>more about the Alabama Small Business Commission and Advisory Committee including its mission and member bios.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3114145" y="865303"/>
            <a:ext cx="2033313" cy="1161193"/>
          </a:xfrm>
          <a:prstGeom prst="straightConnector1">
            <a:avLst/>
          </a:prstGeom>
          <a:ln>
            <a:solidFill>
              <a:srgbClr val="AE0D1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824134" y="5275644"/>
            <a:ext cx="999768" cy="537763"/>
          </a:xfrm>
          <a:prstGeom prst="straightConnector1">
            <a:avLst/>
          </a:prstGeom>
          <a:ln>
            <a:solidFill>
              <a:srgbClr val="AE0D1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678035" y="938358"/>
            <a:ext cx="0" cy="1088138"/>
          </a:xfrm>
          <a:prstGeom prst="straightConnector1">
            <a:avLst/>
          </a:prstGeom>
          <a:ln>
            <a:solidFill>
              <a:srgbClr val="AE0D1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353555" y="865303"/>
            <a:ext cx="455600" cy="1161193"/>
          </a:xfrm>
          <a:prstGeom prst="straightConnector1">
            <a:avLst/>
          </a:prstGeom>
          <a:ln>
            <a:solidFill>
              <a:srgbClr val="AE0D1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580022" y="5648790"/>
            <a:ext cx="0" cy="484738"/>
          </a:xfrm>
          <a:prstGeom prst="straightConnector1">
            <a:avLst/>
          </a:prstGeom>
          <a:ln>
            <a:solidFill>
              <a:srgbClr val="AE0D1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647112" y="5593130"/>
            <a:ext cx="574191" cy="459338"/>
          </a:xfrm>
          <a:prstGeom prst="straightConnector1">
            <a:avLst/>
          </a:prstGeom>
          <a:ln>
            <a:solidFill>
              <a:srgbClr val="AE0D1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79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1129" y="1600200"/>
            <a:ext cx="6509344" cy="4783201"/>
          </a:xfrm>
        </p:spPr>
        <p:txBody>
          <a:bodyPr/>
          <a:lstStyle/>
          <a:p>
            <a:r>
              <a:rPr lang="en-US" sz="2800" dirty="0" smtClean="0"/>
              <a:t>Statewide multimedia campaign</a:t>
            </a:r>
          </a:p>
          <a:p>
            <a:r>
              <a:rPr lang="en-US" sz="2800" dirty="0" smtClean="0"/>
              <a:t>November 2014 – January 2015</a:t>
            </a:r>
          </a:p>
          <a:p>
            <a:r>
              <a:rPr lang="en-US" sz="2800" dirty="0" smtClean="0"/>
              <a:t>TV, Radio, Print, Digital, Paid Search, OOH (billboards), in-store digital signage, social media</a:t>
            </a:r>
          </a:p>
          <a:p>
            <a:r>
              <a:rPr lang="en-US" sz="2800" dirty="0" smtClean="0"/>
              <a:t>Featured testimonials from local business owners</a:t>
            </a:r>
          </a:p>
          <a:p>
            <a:r>
              <a:rPr lang="en-US" sz="2800" dirty="0" smtClean="0"/>
              <a:t>Next phase of marketing will highlight new features such as State Department integration</a:t>
            </a:r>
          </a:p>
          <a:p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5987" cy="1143000"/>
          </a:xfrm>
        </p:spPr>
        <p:txBody>
          <a:bodyPr anchor="t">
            <a:noAutofit/>
          </a:bodyPr>
          <a:lstStyle/>
          <a:p>
            <a:pPr algn="l"/>
            <a:r>
              <a:rPr lang="en-US" sz="4800" b="1" dirty="0" smtClean="0">
                <a:solidFill>
                  <a:srgbClr val="74A4AE"/>
                </a:solidFill>
              </a:rPr>
              <a:t>PUBLIC AWARENESS CAMPAIGN</a:t>
            </a:r>
            <a:br>
              <a:rPr lang="en-US" sz="4800" b="1" dirty="0" smtClean="0">
                <a:solidFill>
                  <a:srgbClr val="74A4AE"/>
                </a:solidFill>
              </a:rPr>
            </a:br>
            <a:endParaRPr lang="en-US" sz="40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11971" y="1257416"/>
            <a:ext cx="817482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51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534877" cy="4525963"/>
          </a:xfrm>
        </p:spPr>
        <p:txBody>
          <a:bodyPr/>
          <a:lstStyle/>
          <a:p>
            <a:r>
              <a:rPr lang="en-US" dirty="0" smtClean="0"/>
              <a:t>15,275 Visitors</a:t>
            </a:r>
          </a:p>
          <a:p>
            <a:r>
              <a:rPr lang="en-US" dirty="0" smtClean="0"/>
              <a:t>18,609 Sessions</a:t>
            </a:r>
          </a:p>
          <a:p>
            <a:r>
              <a:rPr lang="en-US" dirty="0" smtClean="0"/>
              <a:t>2:38 Minute Avg. Session Duration</a:t>
            </a:r>
          </a:p>
          <a:p>
            <a:r>
              <a:rPr lang="en-US" dirty="0" smtClean="0"/>
              <a:t>2.16 Pages per session</a:t>
            </a:r>
          </a:p>
          <a:p>
            <a:r>
              <a:rPr lang="en-US" dirty="0" smtClean="0"/>
              <a:t>64.22% Bounce Rate* </a:t>
            </a:r>
            <a:r>
              <a:rPr lang="en-US" sz="2000" dirty="0" smtClean="0"/>
              <a:t>(above average)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5987" cy="1143000"/>
          </a:xfrm>
        </p:spPr>
        <p:txBody>
          <a:bodyPr anchor="t">
            <a:normAutofit/>
          </a:bodyPr>
          <a:lstStyle/>
          <a:p>
            <a:pPr algn="l"/>
            <a:r>
              <a:rPr lang="en-US" b="1" dirty="0" smtClean="0">
                <a:solidFill>
                  <a:srgbClr val="74A4AE"/>
                </a:solidFill>
              </a:rPr>
              <a:t>SITE ANALYTICS </a:t>
            </a:r>
            <a:r>
              <a:rPr lang="en-US" sz="3200" i="1" dirty="0" smtClean="0"/>
              <a:t>since October 2014 launch</a:t>
            </a:r>
            <a:endParaRPr lang="en-US" sz="36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11971" y="1064595"/>
            <a:ext cx="817482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929922" y="1417637"/>
            <a:ext cx="2393463" cy="5069131"/>
          </a:xfrm>
          <a:prstGeom prst="rect">
            <a:avLst/>
          </a:prstGeom>
          <a:solidFill>
            <a:srgbClr val="E9B535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569603" y="5456940"/>
            <a:ext cx="4398108" cy="1029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*percentage of visitors to a particular website who navigate away from the site after viewing only one page. </a:t>
            </a:r>
          </a:p>
        </p:txBody>
      </p:sp>
      <p:pic>
        <p:nvPicPr>
          <p:cNvPr id="3" name="Picture 2" descr="Screen Shot 2015-08-12 at 12.23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95" y="2606404"/>
            <a:ext cx="1664328" cy="2465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2934" y="5154754"/>
            <a:ext cx="2093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4" indent="-285750">
              <a:buFont typeface="Arial"/>
              <a:buChar char="•"/>
            </a:pPr>
            <a:r>
              <a:rPr lang="en-US" sz="1400" dirty="0" smtClean="0"/>
              <a:t>Montgomery: 2043</a:t>
            </a:r>
          </a:p>
          <a:p>
            <a:pPr marL="100584" indent="-285750">
              <a:buFont typeface="Arial"/>
              <a:buChar char="•"/>
            </a:pPr>
            <a:r>
              <a:rPr lang="en-US" sz="1400" dirty="0" smtClean="0"/>
              <a:t>Birmingham: 1068</a:t>
            </a:r>
          </a:p>
          <a:p>
            <a:pPr marL="100584" indent="-285750">
              <a:buFont typeface="Arial"/>
              <a:buChar char="•"/>
            </a:pPr>
            <a:r>
              <a:rPr lang="en-US" sz="1400" dirty="0" smtClean="0"/>
              <a:t>Tuscaloosa: 1020</a:t>
            </a:r>
          </a:p>
          <a:p>
            <a:pPr marL="100584" indent="-285750">
              <a:buFont typeface="Arial"/>
              <a:buChar char="•"/>
            </a:pPr>
            <a:r>
              <a:rPr lang="en-US" sz="1400" dirty="0" smtClean="0"/>
              <a:t>Huntsville: 726</a:t>
            </a:r>
          </a:p>
          <a:p>
            <a:pPr marL="100584" indent="-285750">
              <a:buFont typeface="Arial"/>
              <a:buChar char="•"/>
            </a:pPr>
            <a:r>
              <a:rPr lang="en-US" sz="1400" dirty="0" smtClean="0"/>
              <a:t>Decatur: 655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6374" y="1458337"/>
            <a:ext cx="1826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70% </a:t>
            </a:r>
          </a:p>
          <a:p>
            <a:pPr algn="ctr"/>
            <a:r>
              <a:rPr lang="en-US" sz="1600" b="1" dirty="0" smtClean="0"/>
              <a:t>of all sessions occur in Alabama </a:t>
            </a:r>
          </a:p>
        </p:txBody>
      </p:sp>
    </p:spTree>
    <p:extLst>
      <p:ext uri="{BB962C8B-B14F-4D97-AF65-F5344CB8AC3E}">
        <p14:creationId xmlns:p14="http://schemas.microsoft.com/office/powerpoint/2010/main" val="21353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4523154" cy="6858000"/>
          </a:xfrm>
          <a:prstGeom prst="rect">
            <a:avLst/>
          </a:prstGeom>
          <a:solidFill>
            <a:srgbClr val="FFFB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4385" y="2559539"/>
            <a:ext cx="478693" cy="0"/>
          </a:xfrm>
          <a:prstGeom prst="line">
            <a:avLst/>
          </a:prstGeom>
          <a:ln w="76200" cmpd="sng">
            <a:solidFill>
              <a:srgbClr val="1C795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ltipp_logo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3" y="294188"/>
            <a:ext cx="3768900" cy="19805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7077" y="2825375"/>
            <a:ext cx="3680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ID theft is a widespread problem that can affect all Alabamians.</a:t>
            </a:r>
          </a:p>
          <a:p>
            <a:endParaRPr lang="en-US" sz="2000" dirty="0"/>
          </a:p>
          <a:p>
            <a:r>
              <a:rPr lang="en-US" sz="2000" dirty="0" smtClean="0"/>
              <a:t>This year, the Alabama </a:t>
            </a:r>
            <a:r>
              <a:rPr lang="en-US" sz="2000" dirty="0"/>
              <a:t>Department of Revenue </a:t>
            </a:r>
            <a:r>
              <a:rPr lang="en-US" sz="2000" dirty="0" smtClean="0"/>
              <a:t>took </a:t>
            </a:r>
            <a:r>
              <a:rPr lang="en-US" sz="2000" dirty="0"/>
              <a:t>extra </a:t>
            </a:r>
            <a:r>
              <a:rPr lang="en-US" sz="2000" dirty="0" smtClean="0"/>
              <a:t>steps to </a:t>
            </a:r>
            <a:r>
              <a:rPr lang="en-US" sz="2000" dirty="0"/>
              <a:t>protect taxpayers from identity theft and tax fraud. T</a:t>
            </a:r>
            <a:r>
              <a:rPr lang="en-US" sz="2000" dirty="0" smtClean="0"/>
              <a:t>ax returns were processed </a:t>
            </a:r>
            <a:r>
              <a:rPr lang="en-US" sz="2000" dirty="0"/>
              <a:t>using new tools intended to detect possible fraud.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47077" y="2559539"/>
            <a:ext cx="3165231" cy="0"/>
          </a:xfrm>
          <a:prstGeom prst="line">
            <a:avLst/>
          </a:prstGeom>
          <a:ln w="76200" cmpd="sng">
            <a:solidFill>
              <a:srgbClr val="B1D2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LTIPP_Poster_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2564" r="3739" b="2279"/>
          <a:stretch/>
        </p:blipFill>
        <p:spPr>
          <a:xfrm>
            <a:off x="4893719" y="433242"/>
            <a:ext cx="3843385" cy="59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8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1129" y="1600200"/>
            <a:ext cx="6509344" cy="4783201"/>
          </a:xfrm>
        </p:spPr>
        <p:txBody>
          <a:bodyPr/>
          <a:lstStyle/>
          <a:p>
            <a:r>
              <a:rPr lang="en-US" sz="2800" dirty="0" smtClean="0"/>
              <a:t>Statewide multimedia campaign</a:t>
            </a:r>
          </a:p>
          <a:p>
            <a:r>
              <a:rPr lang="en-US" sz="2800" dirty="0" smtClean="0"/>
              <a:t>January – April 2015</a:t>
            </a:r>
          </a:p>
          <a:p>
            <a:r>
              <a:rPr lang="en-US" sz="2800" dirty="0" smtClean="0"/>
              <a:t>TV, Radio, Print, Digital, Paid Search, OOH (billboards), in-store digital signage</a:t>
            </a:r>
          </a:p>
          <a:p>
            <a:r>
              <a:rPr lang="en-US" sz="2800" dirty="0" smtClean="0"/>
              <a:t>Letters and posters sent to libraries, top 50 employers, community organizations, sheriff’s offices </a:t>
            </a:r>
          </a:p>
          <a:p>
            <a:r>
              <a:rPr lang="en-US" sz="2800" dirty="0" smtClean="0"/>
              <a:t>Press releases sent to all major media</a:t>
            </a:r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5987" cy="1143000"/>
          </a:xfrm>
        </p:spPr>
        <p:txBody>
          <a:bodyPr anchor="t">
            <a:noAutofit/>
          </a:bodyPr>
          <a:lstStyle/>
          <a:p>
            <a:pPr algn="l"/>
            <a:r>
              <a:rPr lang="en-US" sz="4800" b="1" dirty="0" smtClean="0">
                <a:solidFill>
                  <a:srgbClr val="FF0000"/>
                </a:solidFill>
              </a:rPr>
              <a:t>PUBLIC AWARENESS CAMPAIGN</a:t>
            </a:r>
            <a:r>
              <a:rPr lang="en-US" sz="4800" b="1" dirty="0" smtClean="0">
                <a:solidFill>
                  <a:srgbClr val="74A4AE"/>
                </a:solidFill>
              </a:rPr>
              <a:t/>
            </a:r>
            <a:br>
              <a:rPr lang="en-US" sz="4800" b="1" dirty="0" smtClean="0">
                <a:solidFill>
                  <a:srgbClr val="74A4AE"/>
                </a:solidFill>
              </a:rPr>
            </a:br>
            <a:endParaRPr lang="en-US" sz="40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11971" y="1257416"/>
            <a:ext cx="817482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55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79285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SITE ANALYTICS </a:t>
            </a:r>
            <a:r>
              <a:rPr lang="en-US" sz="3600" i="1" dirty="0"/>
              <a:t>since </a:t>
            </a:r>
            <a:r>
              <a:rPr lang="en-US" sz="3600" i="1" dirty="0" smtClean="0"/>
              <a:t>February 2015 launch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69603" y="1615798"/>
            <a:ext cx="3927784" cy="4907240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ID Quiz Page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39,464 Visitors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46,697 </a:t>
            </a:r>
            <a:r>
              <a:rPr lang="en-US" b="0" dirty="0" smtClean="0"/>
              <a:t>Sessions</a:t>
            </a:r>
          </a:p>
          <a:p>
            <a:endParaRPr lang="en-US" sz="3200" dirty="0" smtClean="0"/>
          </a:p>
          <a:p>
            <a:r>
              <a:rPr lang="en-US" sz="3200" dirty="0" smtClean="0"/>
              <a:t>ID </a:t>
            </a:r>
            <a:r>
              <a:rPr lang="en-US" sz="3200" dirty="0"/>
              <a:t>Theft </a:t>
            </a:r>
            <a:r>
              <a:rPr lang="en-US" sz="3200" dirty="0" smtClean="0"/>
              <a:t>Page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10,894 Visitors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12,156 Sessions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57% of sessions resulted directly from digital ads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69603" y="1064595"/>
            <a:ext cx="811719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5-08-12 at 4.18.1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r="3665"/>
          <a:stretch/>
        </p:blipFill>
        <p:spPr>
          <a:xfrm>
            <a:off x="4436024" y="1276178"/>
            <a:ext cx="4167556" cy="49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2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so Far?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Returns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With the help of our partner LexisNexis, ADOR screened more than 940,000 income tax returns for suspicion of identity </a:t>
            </a:r>
            <a:r>
              <a:rPr lang="en-US" dirty="0" smtClean="0"/>
              <a:t>theft.</a:t>
            </a:r>
          </a:p>
          <a:p>
            <a:r>
              <a:rPr lang="en-US" dirty="0" smtClean="0"/>
              <a:t>Approximately </a:t>
            </a:r>
            <a:r>
              <a:rPr lang="en-US" dirty="0"/>
              <a:t>35,000 returns  were delayed and processed as suspicious, and those taxpayer were asked to complete an online identity </a:t>
            </a:r>
            <a:r>
              <a:rPr lang="en-US" dirty="0" smtClean="0"/>
              <a:t>quiz.</a:t>
            </a:r>
          </a:p>
          <a:p>
            <a:r>
              <a:rPr lang="en-US" dirty="0" smtClean="0"/>
              <a:t>Out </a:t>
            </a:r>
            <a:r>
              <a:rPr lang="en-US" dirty="0"/>
              <a:t>of those 35,000 returns, 12,500 were confirmed as fraudulent and </a:t>
            </a:r>
            <a:r>
              <a:rPr lang="en-US" dirty="0" smtClean="0"/>
              <a:t>stopped.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Savings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Program saved </a:t>
            </a:r>
            <a:r>
              <a:rPr lang="en-US" sz="4400" dirty="0"/>
              <a:t>taxpayers and the state more than $3.4 million.</a:t>
            </a:r>
          </a:p>
        </p:txBody>
      </p:sp>
    </p:spTree>
    <p:extLst>
      <p:ext uri="{BB962C8B-B14F-4D97-AF65-F5344CB8AC3E}">
        <p14:creationId xmlns:p14="http://schemas.microsoft.com/office/powerpoint/2010/main" val="1167570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441</Words>
  <Application>Microsoft Macintosh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PUBLIC AWARENESS CAMPAIGN </vt:lpstr>
      <vt:lpstr>SITE ANALYTICS since October 2014 launch</vt:lpstr>
      <vt:lpstr>PowerPoint Presentation</vt:lpstr>
      <vt:lpstr>PUBLIC AWARENESS CAMPAIGN </vt:lpstr>
      <vt:lpstr>SITE ANALYTICS since February 2015 launch</vt:lpstr>
      <vt:lpstr>Results so Far?</vt:lpstr>
    </vt:vector>
  </TitlesOfParts>
  <Company>CAPS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BILLBOARD</dc:title>
  <dc:creator>Kellie Hensley</dc:creator>
  <cp:lastModifiedBy>Donna Key</cp:lastModifiedBy>
  <cp:revision>74</cp:revision>
  <cp:lastPrinted>2015-01-14T01:45:13Z</cp:lastPrinted>
  <dcterms:created xsi:type="dcterms:W3CDTF">2014-10-15T20:53:13Z</dcterms:created>
  <dcterms:modified xsi:type="dcterms:W3CDTF">2015-08-19T22:36:23Z</dcterms:modified>
</cp:coreProperties>
</file>