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58" r:id="rId4"/>
    <p:sldId id="259" r:id="rId5"/>
    <p:sldId id="260" r:id="rId6"/>
    <p:sldId id="261" r:id="rId7"/>
    <p:sldId id="262" r:id="rId8"/>
    <p:sldId id="263" r:id="rId9"/>
  </p:sldIdLst>
  <p:sldSz cx="9144000" cy="6858000" type="screen4x3"/>
  <p:notesSz cx="7005638" cy="92884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13"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53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8751" y="1"/>
            <a:ext cx="3035300" cy="465138"/>
          </a:xfrm>
          <a:prstGeom prst="rect">
            <a:avLst/>
          </a:prstGeom>
        </p:spPr>
        <p:txBody>
          <a:bodyPr vert="horz" lIns="91440" tIns="45720" rIns="91440" bIns="45720" rtlCol="0"/>
          <a:lstStyle>
            <a:lvl1pPr algn="r">
              <a:defRPr sz="1200"/>
            </a:lvl1pPr>
          </a:lstStyle>
          <a:p>
            <a:fld id="{DC480683-2D11-4304-9B85-84B92621E572}" type="datetimeFigureOut">
              <a:rPr lang="en-US" smtClean="0"/>
              <a:t>8/7/2015</a:t>
            </a:fld>
            <a:endParaRPr lang="en-US"/>
          </a:p>
        </p:txBody>
      </p:sp>
      <p:sp>
        <p:nvSpPr>
          <p:cNvPr id="4" name="Footer Placeholder 3"/>
          <p:cNvSpPr>
            <a:spLocks noGrp="1"/>
          </p:cNvSpPr>
          <p:nvPr>
            <p:ph type="ftr" sz="quarter" idx="2"/>
          </p:nvPr>
        </p:nvSpPr>
        <p:spPr>
          <a:xfrm>
            <a:off x="0" y="8823326"/>
            <a:ext cx="30353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8751" y="8823326"/>
            <a:ext cx="3035300" cy="465138"/>
          </a:xfrm>
          <a:prstGeom prst="rect">
            <a:avLst/>
          </a:prstGeom>
        </p:spPr>
        <p:txBody>
          <a:bodyPr vert="horz" lIns="91440" tIns="45720" rIns="91440" bIns="45720" rtlCol="0" anchor="b"/>
          <a:lstStyle>
            <a:lvl1pPr algn="r">
              <a:defRPr sz="1200"/>
            </a:lvl1pPr>
          </a:lstStyle>
          <a:p>
            <a:fld id="{62B57AF9-2D10-4C14-9E75-4E2BF920C756}" type="slidenum">
              <a:rPr lang="en-US" smtClean="0"/>
              <a:t>‹#›</a:t>
            </a:fld>
            <a:endParaRPr lang="en-US"/>
          </a:p>
        </p:txBody>
      </p:sp>
    </p:spTree>
    <p:extLst>
      <p:ext uri="{BB962C8B-B14F-4D97-AF65-F5344CB8AC3E}">
        <p14:creationId xmlns:p14="http://schemas.microsoft.com/office/powerpoint/2010/main" val="6849910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D1D8E8-963E-42B4-8890-00FA419A9B34}" type="datetimeFigureOut">
              <a:rPr lang="en-US" smtClean="0"/>
              <a:t>8/7/2015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17B81-CC40-4824-AE9E-007D1EDF97B6}" type="slidenum">
              <a:rPr lang="en-US" smtClean="0"/>
              <a:t>‹#›</a:t>
            </a:fld>
            <a:endParaRPr lang="en-US"/>
          </a:p>
        </p:txBody>
      </p:sp>
    </p:spTree>
    <p:extLst>
      <p:ext uri="{BB962C8B-B14F-4D97-AF65-F5344CB8AC3E}">
        <p14:creationId xmlns:p14="http://schemas.microsoft.com/office/powerpoint/2010/main" val="904569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D1D8E8-963E-42B4-8890-00FA419A9B34}" type="datetimeFigureOut">
              <a:rPr lang="en-US" smtClean="0"/>
              <a:t>8/7/2015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17B81-CC40-4824-AE9E-007D1EDF97B6}" type="slidenum">
              <a:rPr lang="en-US" smtClean="0"/>
              <a:t>‹#›</a:t>
            </a:fld>
            <a:endParaRPr lang="en-US"/>
          </a:p>
        </p:txBody>
      </p:sp>
    </p:spTree>
    <p:extLst>
      <p:ext uri="{BB962C8B-B14F-4D97-AF65-F5344CB8AC3E}">
        <p14:creationId xmlns:p14="http://schemas.microsoft.com/office/powerpoint/2010/main" val="3592241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D1D8E8-963E-42B4-8890-00FA419A9B34}" type="datetimeFigureOut">
              <a:rPr lang="en-US" smtClean="0"/>
              <a:t>8/7/2015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17B81-CC40-4824-AE9E-007D1EDF97B6}" type="slidenum">
              <a:rPr lang="en-US" smtClean="0"/>
              <a:t>‹#›</a:t>
            </a:fld>
            <a:endParaRPr lang="en-US"/>
          </a:p>
        </p:txBody>
      </p:sp>
    </p:spTree>
    <p:extLst>
      <p:ext uri="{BB962C8B-B14F-4D97-AF65-F5344CB8AC3E}">
        <p14:creationId xmlns:p14="http://schemas.microsoft.com/office/powerpoint/2010/main" val="264306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D1D8E8-963E-42B4-8890-00FA419A9B34}" type="datetimeFigureOut">
              <a:rPr lang="en-US" smtClean="0"/>
              <a:t>8/7/2015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17B81-CC40-4824-AE9E-007D1EDF97B6}" type="slidenum">
              <a:rPr lang="en-US" smtClean="0"/>
              <a:t>‹#›</a:t>
            </a:fld>
            <a:endParaRPr lang="en-US"/>
          </a:p>
        </p:txBody>
      </p:sp>
    </p:spTree>
    <p:extLst>
      <p:ext uri="{BB962C8B-B14F-4D97-AF65-F5344CB8AC3E}">
        <p14:creationId xmlns:p14="http://schemas.microsoft.com/office/powerpoint/2010/main" val="3796320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D1D8E8-963E-42B4-8890-00FA419A9B34}" type="datetimeFigureOut">
              <a:rPr lang="en-US" smtClean="0"/>
              <a:t>8/7/2015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17B81-CC40-4824-AE9E-007D1EDF97B6}" type="slidenum">
              <a:rPr lang="en-US" smtClean="0"/>
              <a:t>‹#›</a:t>
            </a:fld>
            <a:endParaRPr lang="en-US"/>
          </a:p>
        </p:txBody>
      </p:sp>
    </p:spTree>
    <p:extLst>
      <p:ext uri="{BB962C8B-B14F-4D97-AF65-F5344CB8AC3E}">
        <p14:creationId xmlns:p14="http://schemas.microsoft.com/office/powerpoint/2010/main" val="2678198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D1D8E8-963E-42B4-8890-00FA419A9B34}" type="datetimeFigureOut">
              <a:rPr lang="en-US" smtClean="0"/>
              <a:t>8/7/2015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17B81-CC40-4824-AE9E-007D1EDF97B6}" type="slidenum">
              <a:rPr lang="en-US" smtClean="0"/>
              <a:t>‹#›</a:t>
            </a:fld>
            <a:endParaRPr lang="en-US"/>
          </a:p>
        </p:txBody>
      </p:sp>
    </p:spTree>
    <p:extLst>
      <p:ext uri="{BB962C8B-B14F-4D97-AF65-F5344CB8AC3E}">
        <p14:creationId xmlns:p14="http://schemas.microsoft.com/office/powerpoint/2010/main" val="1002238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D1D8E8-963E-42B4-8890-00FA419A9B34}" type="datetimeFigureOut">
              <a:rPr lang="en-US" smtClean="0"/>
              <a:t>8/7/2015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417B81-CC40-4824-AE9E-007D1EDF97B6}" type="slidenum">
              <a:rPr lang="en-US" smtClean="0"/>
              <a:t>‹#›</a:t>
            </a:fld>
            <a:endParaRPr lang="en-US"/>
          </a:p>
        </p:txBody>
      </p:sp>
    </p:spTree>
    <p:extLst>
      <p:ext uri="{BB962C8B-B14F-4D97-AF65-F5344CB8AC3E}">
        <p14:creationId xmlns:p14="http://schemas.microsoft.com/office/powerpoint/2010/main" val="759464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D1D8E8-963E-42B4-8890-00FA419A9B34}" type="datetimeFigureOut">
              <a:rPr lang="en-US" smtClean="0"/>
              <a:t>8/7/2015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417B81-CC40-4824-AE9E-007D1EDF97B6}" type="slidenum">
              <a:rPr lang="en-US" smtClean="0"/>
              <a:t>‹#›</a:t>
            </a:fld>
            <a:endParaRPr lang="en-US"/>
          </a:p>
        </p:txBody>
      </p:sp>
    </p:spTree>
    <p:extLst>
      <p:ext uri="{BB962C8B-B14F-4D97-AF65-F5344CB8AC3E}">
        <p14:creationId xmlns:p14="http://schemas.microsoft.com/office/powerpoint/2010/main" val="3510251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1D8E8-963E-42B4-8890-00FA419A9B34}" type="datetimeFigureOut">
              <a:rPr lang="en-US" smtClean="0"/>
              <a:t>8/7/2015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417B81-CC40-4824-AE9E-007D1EDF97B6}" type="slidenum">
              <a:rPr lang="en-US" smtClean="0"/>
              <a:t>‹#›</a:t>
            </a:fld>
            <a:endParaRPr lang="en-US"/>
          </a:p>
        </p:txBody>
      </p:sp>
    </p:spTree>
    <p:extLst>
      <p:ext uri="{BB962C8B-B14F-4D97-AF65-F5344CB8AC3E}">
        <p14:creationId xmlns:p14="http://schemas.microsoft.com/office/powerpoint/2010/main" val="2838637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D1D8E8-963E-42B4-8890-00FA419A9B34}" type="datetimeFigureOut">
              <a:rPr lang="en-US" smtClean="0"/>
              <a:t>8/7/2015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17B81-CC40-4824-AE9E-007D1EDF97B6}" type="slidenum">
              <a:rPr lang="en-US" smtClean="0"/>
              <a:t>‹#›</a:t>
            </a:fld>
            <a:endParaRPr lang="en-US"/>
          </a:p>
        </p:txBody>
      </p:sp>
    </p:spTree>
    <p:extLst>
      <p:ext uri="{BB962C8B-B14F-4D97-AF65-F5344CB8AC3E}">
        <p14:creationId xmlns:p14="http://schemas.microsoft.com/office/powerpoint/2010/main" val="765548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D1D8E8-963E-42B4-8890-00FA419A9B34}" type="datetimeFigureOut">
              <a:rPr lang="en-US" smtClean="0"/>
              <a:t>8/7/2015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17B81-CC40-4824-AE9E-007D1EDF97B6}" type="slidenum">
              <a:rPr lang="en-US" smtClean="0"/>
              <a:t>‹#›</a:t>
            </a:fld>
            <a:endParaRPr lang="en-US"/>
          </a:p>
        </p:txBody>
      </p:sp>
    </p:spTree>
    <p:extLst>
      <p:ext uri="{BB962C8B-B14F-4D97-AF65-F5344CB8AC3E}">
        <p14:creationId xmlns:p14="http://schemas.microsoft.com/office/powerpoint/2010/main" val="3734751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1D8E8-963E-42B4-8890-00FA419A9B34}" type="datetimeFigureOut">
              <a:rPr lang="en-US" smtClean="0"/>
              <a:t>8/7/2015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417B81-CC40-4824-AE9E-007D1EDF97B6}" type="slidenum">
              <a:rPr lang="en-US" smtClean="0"/>
              <a:t>‹#›</a:t>
            </a:fld>
            <a:endParaRPr lang="en-US"/>
          </a:p>
        </p:txBody>
      </p:sp>
    </p:spTree>
    <p:extLst>
      <p:ext uri="{BB962C8B-B14F-4D97-AF65-F5344CB8AC3E}">
        <p14:creationId xmlns:p14="http://schemas.microsoft.com/office/powerpoint/2010/main" val="2464103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klgraff@stclairco.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p:cNvPicPr>
            <a:picLocks noGrp="1" noChangeAspect="1"/>
          </p:cNvPicPr>
          <p:nvPr>
            <p:ph type="pic" idx="1"/>
          </p:nvPr>
        </p:nvPicPr>
        <p:blipFill>
          <a:blip r:embed="rId2" cstate="print">
            <a:extLst>
              <a:ext uri="{28A0092B-C50C-407E-A947-70E740481C1C}">
                <a14:useLocalDpi xmlns:a14="http://schemas.microsoft.com/office/drawing/2010/main" val="0"/>
              </a:ext>
            </a:extLst>
          </a:blip>
          <a:stretch>
            <a:fillRect/>
          </a:stretch>
        </p:blipFill>
        <p:spPr>
          <a:xfrm>
            <a:off x="2472429" y="707887"/>
            <a:ext cx="4199141" cy="59977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0" y="-76200"/>
            <a:ext cx="9144000" cy="707886"/>
          </a:xfrm>
          <a:prstGeom prst="rect">
            <a:avLst/>
          </a:prstGeom>
          <a:noFill/>
        </p:spPr>
        <p:txBody>
          <a:bodyPr wrap="square" rtlCol="0">
            <a:spAutoFit/>
          </a:bodyPr>
          <a:lstStyle/>
          <a:p>
            <a:pPr algn="ctr"/>
            <a:r>
              <a:rPr lang="en-US" sz="4000" b="1" dirty="0" smtClean="0"/>
              <a:t>Loose clicks sink ships – a </a:t>
            </a:r>
            <a:r>
              <a:rPr lang="en-US" sz="4000" b="1" dirty="0" err="1" smtClean="0"/>
              <a:t>CyberFright</a:t>
            </a:r>
            <a:endParaRPr lang="en-US" sz="4000" b="1" dirty="0"/>
          </a:p>
        </p:txBody>
      </p:sp>
    </p:spTree>
    <p:extLst>
      <p:ext uri="{BB962C8B-B14F-4D97-AF65-F5344CB8AC3E}">
        <p14:creationId xmlns:p14="http://schemas.microsoft.com/office/powerpoint/2010/main" val="774548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Let’s Go Phishing:</a:t>
            </a:r>
            <a:br>
              <a:rPr lang="en-US" dirty="0" smtClean="0"/>
            </a:br>
            <a:r>
              <a:rPr lang="en-US" sz="3600" dirty="0" smtClean="0"/>
              <a:t>The Common Elements</a:t>
            </a:r>
            <a:r>
              <a:rPr lang="en-US" dirty="0" smtClean="0"/>
              <a:t/>
            </a:r>
            <a:br>
              <a:rPr lang="en-US" dirty="0" smtClean="0"/>
            </a:br>
            <a:endParaRPr lang="en-US" dirty="0"/>
          </a:p>
        </p:txBody>
      </p:sp>
      <p:sp>
        <p:nvSpPr>
          <p:cNvPr id="7" name="Content Placeholder 6"/>
          <p:cNvSpPr>
            <a:spLocks noGrp="1"/>
          </p:cNvSpPr>
          <p:nvPr>
            <p:ph idx="1"/>
          </p:nvPr>
        </p:nvSpPr>
        <p:spPr/>
        <p:txBody>
          <a:bodyPr/>
          <a:lstStyle/>
          <a:p>
            <a:r>
              <a:rPr lang="en-US" dirty="0" smtClean="0"/>
              <a:t>Unauthenticated email address: Because addresses can be spoofed, so it’s up to you to verify if the sender is legit.</a:t>
            </a:r>
          </a:p>
          <a:p>
            <a:r>
              <a:rPr lang="en-US" dirty="0" smtClean="0"/>
              <a:t>Typos and grammatical mistakes: Fraudulent emails often insert spelling or grammar errors to bypass email filters.</a:t>
            </a:r>
          </a:p>
          <a:p>
            <a:r>
              <a:rPr lang="en-US" dirty="0" smtClean="0"/>
              <a:t>Awkward greeting: Email may not refer to you by name. </a:t>
            </a:r>
            <a:endParaRPr lang="en-US" dirty="0"/>
          </a:p>
        </p:txBody>
      </p:sp>
    </p:spTree>
    <p:extLst>
      <p:ext uri="{BB962C8B-B14F-4D97-AF65-F5344CB8AC3E}">
        <p14:creationId xmlns:p14="http://schemas.microsoft.com/office/powerpoint/2010/main" val="1435432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Elements</a:t>
            </a:r>
            <a:endParaRPr lang="en-US" dirty="0"/>
          </a:p>
        </p:txBody>
      </p:sp>
      <p:sp>
        <p:nvSpPr>
          <p:cNvPr id="3" name="Content Placeholder 2"/>
          <p:cNvSpPr>
            <a:spLocks noGrp="1"/>
          </p:cNvSpPr>
          <p:nvPr>
            <p:ph idx="1"/>
          </p:nvPr>
        </p:nvSpPr>
        <p:spPr/>
        <p:txBody>
          <a:bodyPr/>
          <a:lstStyle/>
          <a:p>
            <a:r>
              <a:rPr lang="en-US" dirty="0" smtClean="0"/>
              <a:t>Sense of urgency: Phishing emails rely on language that encourages you to take action </a:t>
            </a:r>
            <a:r>
              <a:rPr lang="en-US" smtClean="0"/>
              <a:t>immediately (social </a:t>
            </a:r>
            <a:r>
              <a:rPr lang="en-US" dirty="0"/>
              <a:t>e</a:t>
            </a:r>
            <a:r>
              <a:rPr lang="en-US" smtClean="0"/>
              <a:t>ngineering</a:t>
            </a:r>
            <a:r>
              <a:rPr lang="en-US" dirty="0" smtClean="0"/>
              <a:t>).</a:t>
            </a:r>
          </a:p>
          <a:p>
            <a:r>
              <a:rPr lang="en-US" dirty="0" smtClean="0"/>
              <a:t>Random numbers: May have what appears to be specific account numbers in order to create a sense of legitimacy.</a:t>
            </a:r>
          </a:p>
          <a:p>
            <a:r>
              <a:rPr lang="en-US" dirty="0" smtClean="0"/>
              <a:t>Links: Numerous phishing emails rely on external links.</a:t>
            </a:r>
            <a:endParaRPr lang="en-US" dirty="0"/>
          </a:p>
        </p:txBody>
      </p:sp>
    </p:spTree>
    <p:extLst>
      <p:ext uri="{BB962C8B-B14F-4D97-AF65-F5344CB8AC3E}">
        <p14:creationId xmlns:p14="http://schemas.microsoft.com/office/powerpoint/2010/main" val="17267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Elements</a:t>
            </a:r>
            <a:endParaRPr lang="en-US" dirty="0"/>
          </a:p>
        </p:txBody>
      </p:sp>
      <p:sp>
        <p:nvSpPr>
          <p:cNvPr id="3" name="Content Placeholder 2"/>
          <p:cNvSpPr>
            <a:spLocks noGrp="1"/>
          </p:cNvSpPr>
          <p:nvPr>
            <p:ph idx="1"/>
          </p:nvPr>
        </p:nvSpPr>
        <p:spPr/>
        <p:txBody>
          <a:bodyPr/>
          <a:lstStyle/>
          <a:p>
            <a:r>
              <a:rPr lang="en-US" dirty="0" smtClean="0"/>
              <a:t>Company logos: Fraudulent emails often contain authentic business logos, addresses and phone numbers to trick you into taking them seriously. (Such as NACHA or other banking institution logos)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4267200"/>
            <a:ext cx="2159000" cy="2019300"/>
          </a:xfrm>
          <a:prstGeom prst="rect">
            <a:avLst/>
          </a:prstGeom>
        </p:spPr>
      </p:pic>
    </p:spTree>
    <p:extLst>
      <p:ext uri="{BB962C8B-B14F-4D97-AF65-F5344CB8AC3E}">
        <p14:creationId xmlns:p14="http://schemas.microsoft.com/office/powerpoint/2010/main" val="2229142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you to bite</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295400"/>
            <a:ext cx="6970185" cy="2590800"/>
          </a:xfrm>
          <a:prstGeom prst="rect">
            <a:avLst/>
          </a:prstGeom>
          <a:ln w="88900" cap="sq" cmpd="thickThin">
            <a:solidFill>
              <a:srgbClr val="000000"/>
            </a:solidFill>
            <a:prstDash val="solid"/>
            <a:miter lim="800000"/>
          </a:ln>
          <a:effectLst>
            <a:innerShdw blurRad="76200">
              <a:srgbClr val="000000"/>
            </a:innerShdw>
          </a:effectLst>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4114800"/>
            <a:ext cx="7162800" cy="2667000"/>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998937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Hook, line, and sinker</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b="1" i="1" dirty="0" smtClean="0"/>
              <a:t>Phish tale:</a:t>
            </a:r>
          </a:p>
          <a:p>
            <a:pPr marL="0" indent="0">
              <a:buNone/>
            </a:pPr>
            <a:r>
              <a:rPr lang="en-US" dirty="0" smtClean="0"/>
              <a:t>Over 3 days one December hackers were able to wire $3.8 million from the online accounts of the </a:t>
            </a:r>
            <a:r>
              <a:rPr lang="en-US" dirty="0" err="1" smtClean="0"/>
              <a:t>Duanesburg</a:t>
            </a:r>
            <a:r>
              <a:rPr lang="en-US" dirty="0" smtClean="0"/>
              <a:t> Central School District in New York. On Dec. 18 the bad guys wired $1.8 million to an overseas bank; Dec. 21 they made multiple transfers totaling $1.2 million; Dec. 22 they attempted another $759k to multiple overseas accounts but were finally blocked by the bank. This blocked transaction led to the discovery of the previous two transfers. Luckily, the bank was able to recover $2.5 million – a $1.3 million loss. </a:t>
            </a:r>
            <a:endParaRPr lang="en-US" dirty="0"/>
          </a:p>
        </p:txBody>
      </p:sp>
    </p:spTree>
    <p:extLst>
      <p:ext uri="{BB962C8B-B14F-4D97-AF65-F5344CB8AC3E}">
        <p14:creationId xmlns:p14="http://schemas.microsoft.com/office/powerpoint/2010/main" val="1382988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Avoiding the bite</a:t>
            </a:r>
            <a:endParaRPr lang="en-US" dirty="0"/>
          </a:p>
        </p:txBody>
      </p:sp>
      <p:sp>
        <p:nvSpPr>
          <p:cNvPr id="3" name="Content Placeholder 2"/>
          <p:cNvSpPr>
            <a:spLocks noGrp="1"/>
          </p:cNvSpPr>
          <p:nvPr>
            <p:ph idx="1"/>
          </p:nvPr>
        </p:nvSpPr>
        <p:spPr/>
        <p:txBody>
          <a:bodyPr/>
          <a:lstStyle/>
          <a:p>
            <a:pPr marL="0" indent="0">
              <a:buNone/>
            </a:pPr>
            <a:r>
              <a:rPr lang="en-US" dirty="0" smtClean="0"/>
              <a:t>No matter how many anti-virus, anti-malware, and firewalls you have – something always gets through. Your second (and most important) line of defense is your employees: </a:t>
            </a:r>
          </a:p>
          <a:p>
            <a:pPr algn="ctr"/>
            <a:r>
              <a:rPr lang="en-US" dirty="0" smtClean="0"/>
              <a:t>Education</a:t>
            </a:r>
          </a:p>
          <a:p>
            <a:pPr algn="ctr"/>
            <a:r>
              <a:rPr lang="en-US" dirty="0" smtClean="0"/>
              <a:t>Training</a:t>
            </a:r>
          </a:p>
          <a:p>
            <a:pPr algn="ctr"/>
            <a:r>
              <a:rPr lang="en-US" dirty="0" smtClean="0"/>
              <a:t>Pop Quiz</a:t>
            </a:r>
          </a:p>
          <a:p>
            <a:pPr algn="ctr"/>
            <a:r>
              <a:rPr lang="en-US" dirty="0" smtClean="0"/>
              <a:t>Vigilance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114800"/>
            <a:ext cx="1524000" cy="1600200"/>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4114800"/>
            <a:ext cx="1524000" cy="1600200"/>
          </a:xfrm>
          <a:prstGeom prst="rect">
            <a:avLst/>
          </a:prstGeom>
        </p:spPr>
      </p:pic>
    </p:spTree>
    <p:extLst>
      <p:ext uri="{BB962C8B-B14F-4D97-AF65-F5344CB8AC3E}">
        <p14:creationId xmlns:p14="http://schemas.microsoft.com/office/powerpoint/2010/main" val="1861503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7800" y="2209800"/>
            <a:ext cx="6400800" cy="2246769"/>
          </a:xfrm>
          <a:prstGeom prst="rect">
            <a:avLst/>
          </a:prstGeom>
          <a:noFill/>
        </p:spPr>
        <p:txBody>
          <a:bodyPr wrap="square" rtlCol="0">
            <a:spAutoFit/>
          </a:bodyPr>
          <a:lstStyle/>
          <a:p>
            <a:pPr algn="ctr"/>
            <a:r>
              <a:rPr lang="en-US" sz="2800" dirty="0" smtClean="0"/>
              <a:t>Kellie Graff,  CCA</a:t>
            </a:r>
          </a:p>
          <a:p>
            <a:pPr algn="ctr"/>
            <a:r>
              <a:rPr lang="en-US" sz="2800" dirty="0" smtClean="0"/>
              <a:t>County Administrator</a:t>
            </a:r>
          </a:p>
          <a:p>
            <a:pPr algn="ctr"/>
            <a:r>
              <a:rPr lang="en-US" sz="2800" dirty="0" smtClean="0"/>
              <a:t>St. Clair County Commission</a:t>
            </a:r>
          </a:p>
          <a:p>
            <a:pPr algn="ctr"/>
            <a:r>
              <a:rPr lang="en-US" sz="2800" dirty="0" smtClean="0">
                <a:hlinkClick r:id="rId2"/>
              </a:rPr>
              <a:t>klgraff@stclairco.com</a:t>
            </a:r>
            <a:endParaRPr lang="en-US" sz="2800" dirty="0" smtClean="0"/>
          </a:p>
          <a:p>
            <a:pPr algn="ctr"/>
            <a:r>
              <a:rPr lang="en-US" sz="2800" dirty="0" smtClean="0"/>
              <a:t>205.594.2100</a:t>
            </a:r>
          </a:p>
        </p:txBody>
      </p:sp>
    </p:spTree>
    <p:extLst>
      <p:ext uri="{BB962C8B-B14F-4D97-AF65-F5344CB8AC3E}">
        <p14:creationId xmlns:p14="http://schemas.microsoft.com/office/powerpoint/2010/main" val="651744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148</TotalTime>
  <Words>324</Words>
  <Application>Microsoft Office PowerPoint</Application>
  <PresentationFormat>On-screen Show (4:3)</PresentationFormat>
  <Paragraphs>26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Let’s Go Phishing: The Common Elements </vt:lpstr>
      <vt:lpstr>Common Elements</vt:lpstr>
      <vt:lpstr>Common Elements</vt:lpstr>
      <vt:lpstr>Getting you to bite</vt:lpstr>
      <vt:lpstr>Hook, line, and sinker</vt:lpstr>
      <vt:lpstr>Avoiding the bite</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 long</dc:creator>
  <cp:lastModifiedBy>Donna Key</cp:lastModifiedBy>
  <cp:revision>30</cp:revision>
  <cp:lastPrinted>2015-08-07T14:14:54Z</cp:lastPrinted>
  <dcterms:created xsi:type="dcterms:W3CDTF">2015-05-05T13:43:16Z</dcterms:created>
  <dcterms:modified xsi:type="dcterms:W3CDTF">2015-08-07T14:15:08Z</dcterms:modified>
</cp:coreProperties>
</file>