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21"/>
  </p:notesMasterIdLst>
  <p:handoutMasterIdLst>
    <p:handoutMasterId r:id="rId22"/>
  </p:handoutMasterIdLst>
  <p:sldIdLst>
    <p:sldId id="329" r:id="rId2"/>
    <p:sldId id="353" r:id="rId3"/>
    <p:sldId id="346" r:id="rId4"/>
    <p:sldId id="347" r:id="rId5"/>
    <p:sldId id="349" r:id="rId6"/>
    <p:sldId id="351" r:id="rId7"/>
    <p:sldId id="352" r:id="rId8"/>
    <p:sldId id="354" r:id="rId9"/>
    <p:sldId id="355" r:id="rId10"/>
    <p:sldId id="356" r:id="rId11"/>
    <p:sldId id="357" r:id="rId12"/>
    <p:sldId id="358" r:id="rId13"/>
    <p:sldId id="359" r:id="rId14"/>
    <p:sldId id="366" r:id="rId15"/>
    <p:sldId id="360" r:id="rId16"/>
    <p:sldId id="364" r:id="rId17"/>
    <p:sldId id="365" r:id="rId18"/>
    <p:sldId id="362" r:id="rId19"/>
    <p:sldId id="363" r:id="rId20"/>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Tahoma" pitchFamily="34" charset="0"/>
        <a:ea typeface="+mn-ea"/>
        <a:cs typeface="Arial" charset="0"/>
      </a:defRPr>
    </a:lvl1pPr>
    <a:lvl2pPr marL="457200" algn="l" rtl="0" fontAlgn="base">
      <a:spcBef>
        <a:spcPct val="0"/>
      </a:spcBef>
      <a:spcAft>
        <a:spcPct val="0"/>
      </a:spcAft>
      <a:defRPr kern="1200">
        <a:solidFill>
          <a:schemeClr val="tx1"/>
        </a:solidFill>
        <a:latin typeface="Tahoma" pitchFamily="34" charset="0"/>
        <a:ea typeface="+mn-ea"/>
        <a:cs typeface="Arial" charset="0"/>
      </a:defRPr>
    </a:lvl2pPr>
    <a:lvl3pPr marL="914400" algn="l" rtl="0" fontAlgn="base">
      <a:spcBef>
        <a:spcPct val="0"/>
      </a:spcBef>
      <a:spcAft>
        <a:spcPct val="0"/>
      </a:spcAft>
      <a:defRPr kern="1200">
        <a:solidFill>
          <a:schemeClr val="tx1"/>
        </a:solidFill>
        <a:latin typeface="Tahoma" pitchFamily="34" charset="0"/>
        <a:ea typeface="+mn-ea"/>
        <a:cs typeface="Arial" charset="0"/>
      </a:defRPr>
    </a:lvl3pPr>
    <a:lvl4pPr marL="1371600" algn="l" rtl="0" fontAlgn="base">
      <a:spcBef>
        <a:spcPct val="0"/>
      </a:spcBef>
      <a:spcAft>
        <a:spcPct val="0"/>
      </a:spcAft>
      <a:defRPr kern="1200">
        <a:solidFill>
          <a:schemeClr val="tx1"/>
        </a:solidFill>
        <a:latin typeface="Tahoma" pitchFamily="34" charset="0"/>
        <a:ea typeface="+mn-ea"/>
        <a:cs typeface="Arial" charset="0"/>
      </a:defRPr>
    </a:lvl4pPr>
    <a:lvl5pPr marL="1828800" algn="l" rtl="0"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050"/>
    <a:srgbClr val="3366CC"/>
    <a:srgbClr val="336699"/>
    <a:srgbClr val="CC0000"/>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446" autoAdjust="0"/>
    <p:restoredTop sz="94646" autoAdjust="0"/>
  </p:normalViewPr>
  <p:slideViewPr>
    <p:cSldViewPr>
      <p:cViewPr varScale="1">
        <p:scale>
          <a:sx n="69" d="100"/>
          <a:sy n="69" d="100"/>
        </p:scale>
        <p:origin x="-129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658"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70659" name="Rectangle 3"/>
          <p:cNvSpPr>
            <a:spLocks noGrp="1" noChangeArrowheads="1"/>
          </p:cNvSpPr>
          <p:nvPr>
            <p:ph type="dt" sz="quarter"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70660" name="Rectangle 4"/>
          <p:cNvSpPr>
            <a:spLocks noGrp="1" noChangeArrowheads="1"/>
          </p:cNvSpPr>
          <p:nvPr>
            <p:ph type="ftr" sz="quarter" idx="2"/>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70661" name="Rectangle 5"/>
          <p:cNvSpPr>
            <a:spLocks noGrp="1" noChangeArrowheads="1"/>
          </p:cNvSpPr>
          <p:nvPr>
            <p:ph type="sldNum" sz="quarter" idx="3"/>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eaLnBrk="1" hangingPunct="1">
              <a:defRPr sz="1200">
                <a:latin typeface="Arial" charset="0"/>
              </a:defRPr>
            </a:lvl1pPr>
          </a:lstStyle>
          <a:p>
            <a:pPr>
              <a:defRPr/>
            </a:pPr>
            <a:fld id="{B43B29B8-A6A6-41B5-9665-2FE0D29A265D}"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13315"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843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13317"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3318"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3319"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eaLnBrk="1" hangingPunct="1">
              <a:defRPr sz="1200">
                <a:latin typeface="Arial" charset="0"/>
              </a:defRPr>
            </a:lvl1pPr>
          </a:lstStyle>
          <a:p>
            <a:pPr>
              <a:defRPr/>
            </a:pPr>
            <a:fld id="{F156B52D-BA71-41F4-AE4C-BAA71B61B2B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A2EDB70-A162-4FB9-90E7-E76D09C9B7E6}" type="slidenum">
              <a:rPr lang="en-US"/>
              <a:pPr/>
              <a:t>1</a:t>
            </a:fld>
            <a:endParaRPr lang="en-US"/>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4034" name="Rectangle 2"/>
          <p:cNvSpPr>
            <a:spLocks noGrp="1" noChangeArrowheads="1"/>
          </p:cNvSpPr>
          <p:nvPr>
            <p:ph type="ctrTitle" sz="quarter"/>
          </p:nvPr>
        </p:nvSpPr>
        <p:spPr>
          <a:xfrm>
            <a:off x="685800" y="1676400"/>
            <a:ext cx="7772400" cy="1828800"/>
          </a:xfrm>
        </p:spPr>
        <p:txBody>
          <a:bodyPr/>
          <a:lstStyle>
            <a:lvl1pPr>
              <a:defRPr/>
            </a:lvl1pPr>
          </a:lstStyle>
          <a:p>
            <a:r>
              <a:rPr lang="en-US"/>
              <a:t>Click to edit Master title style</a:t>
            </a:r>
          </a:p>
        </p:txBody>
      </p:sp>
      <p:sp>
        <p:nvSpPr>
          <p:cNvPr id="44035"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67DD182-1534-43DD-806D-9D0CE85A4C0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8B31A03-E508-44F0-BC0C-B29574F1426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81000"/>
            <a:ext cx="20574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81000"/>
            <a:ext cx="60198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2D88F5-51A7-411F-A707-4A33B91B112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84CCB28-182F-4BC7-9AEE-B0B57F526EF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ECA9256-84B4-43E5-823C-5D816CA6E9A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779C2CE-0C69-4DAD-80A0-81BCD558F0D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D92F08D-04A3-4A51-A1A6-BE82638BF18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3AF0AB9D-9D4D-4987-A58C-674F4B115D5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6D9C7A1-536D-4581-867E-D5681777FB7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231690C-E38D-4699-911F-C858B4ADF7E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CAB3483-2FE0-4C2E-B84A-9C849B3EF9F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bwMode="auto">
          <a:xfrm>
            <a:off x="457200" y="3810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3011" name="Rectangle 3"/>
          <p:cNvSpPr>
            <a:spLocks noGrp="1" noChangeArrowheads="1"/>
          </p:cNvSpPr>
          <p:nvPr>
            <p:ph type="body" idx="1"/>
          </p:nvPr>
        </p:nvSpPr>
        <p:spPr bwMode="auto">
          <a:xfrm>
            <a:off x="457200" y="19812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301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charset="0"/>
              </a:defRPr>
            </a:lvl1pPr>
          </a:lstStyle>
          <a:p>
            <a:pPr>
              <a:defRPr/>
            </a:pPr>
            <a:endParaRPr lang="en-US"/>
          </a:p>
        </p:txBody>
      </p:sp>
      <p:sp>
        <p:nvSpPr>
          <p:cNvPr id="4301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latin typeface="Arial" charset="0"/>
              </a:defRPr>
            </a:lvl1pPr>
          </a:lstStyle>
          <a:p>
            <a:pPr>
              <a:defRPr/>
            </a:pPr>
            <a:endParaRPr lang="en-US"/>
          </a:p>
        </p:txBody>
      </p:sp>
      <p:sp>
        <p:nvSpPr>
          <p:cNvPr id="4301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latin typeface="Arial" charset="0"/>
              </a:defRPr>
            </a:lvl1pPr>
          </a:lstStyle>
          <a:p>
            <a:pPr>
              <a:defRPr/>
            </a:pPr>
            <a:fld id="{D23A4B40-D28C-4E2D-A60C-AA0671711EE0}"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62" r:id="rId1"/>
    <p:sldLayoutId id="2147483661" r:id="rId2"/>
    <p:sldLayoutId id="2147483660" r:id="rId3"/>
    <p:sldLayoutId id="2147483659" r:id="rId4"/>
    <p:sldLayoutId id="2147483658" r:id="rId5"/>
    <p:sldLayoutId id="2147483657" r:id="rId6"/>
    <p:sldLayoutId id="2147483656" r:id="rId7"/>
    <p:sldLayoutId id="2147483655" r:id="rId8"/>
    <p:sldLayoutId id="2147483654" r:id="rId9"/>
    <p:sldLayoutId id="2147483653" r:id="rId10"/>
    <p:sldLayoutId id="2147483652"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webb@webbeley.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04800" y="685800"/>
            <a:ext cx="8686800" cy="1470025"/>
          </a:xfrm>
        </p:spPr>
        <p:txBody>
          <a:bodyPr/>
          <a:lstStyle/>
          <a:p>
            <a:r>
              <a:rPr lang="en-US" b="1" dirty="0" smtClean="0">
                <a:latin typeface="Georgia" pitchFamily="18" charset="0"/>
              </a:rPr>
              <a:t>FUEL UP FOR A NEW DAY:</a:t>
            </a:r>
            <a:endParaRPr lang="en-US" b="1" dirty="0">
              <a:latin typeface="Georgia" pitchFamily="18" charset="0"/>
            </a:endParaRPr>
          </a:p>
        </p:txBody>
      </p:sp>
      <p:sp>
        <p:nvSpPr>
          <p:cNvPr id="2051" name="Rectangle 3"/>
          <p:cNvSpPr>
            <a:spLocks noGrp="1" noChangeArrowheads="1"/>
          </p:cNvSpPr>
          <p:nvPr>
            <p:ph type="subTitle" idx="1"/>
          </p:nvPr>
        </p:nvSpPr>
        <p:spPr>
          <a:xfrm>
            <a:off x="914400" y="2209800"/>
            <a:ext cx="7315200" cy="1752600"/>
          </a:xfrm>
        </p:spPr>
        <p:txBody>
          <a:bodyPr/>
          <a:lstStyle/>
          <a:p>
            <a:r>
              <a:rPr lang="en-US" i="1" dirty="0" smtClean="0">
                <a:latin typeface="Georgia" pitchFamily="18" charset="0"/>
              </a:rPr>
              <a:t>The Supreme Court Ruling on Same Sex Marriage</a:t>
            </a:r>
            <a:endParaRPr lang="en-US" i="1" dirty="0">
              <a:latin typeface="Georgia" pitchFamily="18" charset="0"/>
            </a:endParaRPr>
          </a:p>
        </p:txBody>
      </p:sp>
      <p:sp>
        <p:nvSpPr>
          <p:cNvPr id="2052" name="Text Box 4"/>
          <p:cNvSpPr txBox="1">
            <a:spLocks noChangeArrowheads="1"/>
          </p:cNvSpPr>
          <p:nvPr/>
        </p:nvSpPr>
        <p:spPr bwMode="auto">
          <a:xfrm>
            <a:off x="2590800" y="3581400"/>
            <a:ext cx="3962400" cy="2474524"/>
          </a:xfrm>
          <a:prstGeom prst="rect">
            <a:avLst/>
          </a:prstGeom>
          <a:noFill/>
          <a:ln w="9525">
            <a:noFill/>
            <a:miter lim="800000"/>
            <a:headEnd/>
            <a:tailEnd/>
          </a:ln>
          <a:effectLst/>
        </p:spPr>
        <p:txBody>
          <a:bodyPr>
            <a:spAutoFit/>
          </a:bodyPr>
          <a:lstStyle/>
          <a:p>
            <a:pPr algn="ctr">
              <a:lnSpc>
                <a:spcPct val="80000"/>
              </a:lnSpc>
              <a:spcBef>
                <a:spcPct val="50000"/>
              </a:spcBef>
            </a:pPr>
            <a:r>
              <a:rPr lang="en-US" dirty="0" smtClean="0">
                <a:latin typeface="Georgia" pitchFamily="18" charset="0"/>
              </a:rPr>
              <a:t>Kendrick E. Webb</a:t>
            </a:r>
          </a:p>
          <a:p>
            <a:pPr algn="ctr">
              <a:lnSpc>
                <a:spcPct val="80000"/>
              </a:lnSpc>
              <a:spcBef>
                <a:spcPct val="50000"/>
              </a:spcBef>
            </a:pPr>
            <a:r>
              <a:rPr lang="en-US" dirty="0" smtClean="0">
                <a:latin typeface="Georgia" pitchFamily="18" charset="0"/>
              </a:rPr>
              <a:t>Webb </a:t>
            </a:r>
            <a:r>
              <a:rPr lang="en-US" dirty="0">
                <a:latin typeface="Georgia" pitchFamily="18" charset="0"/>
              </a:rPr>
              <a:t>&amp; Eley, P.C.</a:t>
            </a:r>
          </a:p>
          <a:p>
            <a:pPr algn="ctr">
              <a:lnSpc>
                <a:spcPct val="80000"/>
              </a:lnSpc>
              <a:spcBef>
                <a:spcPct val="50000"/>
              </a:spcBef>
            </a:pPr>
            <a:r>
              <a:rPr lang="en-US" dirty="0">
                <a:latin typeface="Georgia" pitchFamily="18" charset="0"/>
              </a:rPr>
              <a:t>Post Office Box 240909</a:t>
            </a:r>
          </a:p>
          <a:p>
            <a:pPr algn="ctr">
              <a:lnSpc>
                <a:spcPct val="80000"/>
              </a:lnSpc>
              <a:spcBef>
                <a:spcPct val="50000"/>
              </a:spcBef>
            </a:pPr>
            <a:r>
              <a:rPr lang="en-US" dirty="0">
                <a:latin typeface="Georgia" pitchFamily="18" charset="0"/>
              </a:rPr>
              <a:t>Montgomery, Alabama 36124</a:t>
            </a:r>
          </a:p>
          <a:p>
            <a:pPr algn="ctr">
              <a:lnSpc>
                <a:spcPct val="80000"/>
              </a:lnSpc>
              <a:spcBef>
                <a:spcPct val="50000"/>
              </a:spcBef>
            </a:pPr>
            <a:r>
              <a:rPr lang="en-US" dirty="0">
                <a:latin typeface="Georgia" pitchFamily="18" charset="0"/>
              </a:rPr>
              <a:t>Telephone: (334) </a:t>
            </a:r>
            <a:r>
              <a:rPr lang="en-US" dirty="0" smtClean="0">
                <a:latin typeface="Georgia" pitchFamily="18" charset="0"/>
              </a:rPr>
              <a:t>262-1850</a:t>
            </a:r>
          </a:p>
          <a:p>
            <a:pPr algn="ctr">
              <a:lnSpc>
                <a:spcPct val="80000"/>
              </a:lnSpc>
              <a:spcBef>
                <a:spcPct val="50000"/>
              </a:spcBef>
            </a:pPr>
            <a:r>
              <a:rPr lang="en-US" dirty="0" smtClean="0">
                <a:latin typeface="Georgia" pitchFamily="18" charset="0"/>
                <a:hlinkClick r:id="rId3"/>
              </a:rPr>
              <a:t>kwebb@webbeley.com</a:t>
            </a:r>
            <a:endParaRPr lang="en-US" dirty="0">
              <a:latin typeface="Georgia" pitchFamily="18" charset="0"/>
            </a:endParaRPr>
          </a:p>
          <a:p>
            <a:pPr algn="ctr">
              <a:lnSpc>
                <a:spcPct val="80000"/>
              </a:lnSpc>
              <a:spcBef>
                <a:spcPct val="50000"/>
              </a:spcBef>
            </a:pPr>
            <a:endParaRPr lang="en-US" dirty="0">
              <a:latin typeface="Georgia" pitchFamily="18" charset="0"/>
            </a:endParaRPr>
          </a:p>
        </p:txBody>
      </p:sp>
      <p:pic>
        <p:nvPicPr>
          <p:cNvPr id="2055" name="Picture 7" descr="logo"/>
          <p:cNvPicPr>
            <a:picLocks noChangeAspect="1" noChangeArrowheads="1"/>
          </p:cNvPicPr>
          <p:nvPr/>
        </p:nvPicPr>
        <p:blipFill>
          <a:blip r:embed="rId4" cstate="print"/>
          <a:srcRect/>
          <a:stretch>
            <a:fillRect/>
          </a:stretch>
        </p:blipFill>
        <p:spPr bwMode="auto">
          <a:xfrm>
            <a:off x="457200" y="5943600"/>
            <a:ext cx="1371600" cy="385763"/>
          </a:xfrm>
          <a:prstGeom prst="rect">
            <a:avLst/>
          </a:prstGeom>
          <a:noFill/>
        </p:spPr>
      </p:pic>
      <p:pic>
        <p:nvPicPr>
          <p:cNvPr id="2057" name="Picture 11" descr="ACCAlogo2001"/>
          <p:cNvPicPr>
            <a:picLocks noChangeAspect="1" noChangeArrowheads="1"/>
          </p:cNvPicPr>
          <p:nvPr/>
        </p:nvPicPr>
        <p:blipFill>
          <a:blip r:embed="rId5" cstate="print"/>
          <a:srcRect/>
          <a:stretch>
            <a:fillRect/>
          </a:stretch>
        </p:blipFill>
        <p:spPr bwMode="auto">
          <a:xfrm>
            <a:off x="7467600" y="5410200"/>
            <a:ext cx="1447800" cy="835025"/>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a:lstStyle/>
          <a:p>
            <a:r>
              <a:rPr lang="en-US" i="1" dirty="0" smtClean="0">
                <a:effectLst/>
                <a:latin typeface="Georgia" pitchFamily="18" charset="0"/>
              </a:rPr>
              <a:t>The Alabama Litigation</a:t>
            </a:r>
            <a:endParaRPr lang="en-US" sz="3800" i="1" dirty="0" smtClean="0">
              <a:solidFill>
                <a:schemeClr val="tx1"/>
              </a:solidFill>
              <a:effectLst/>
              <a:latin typeface="Georgia" pitchFamily="18" charset="0"/>
            </a:endParaRPr>
          </a:p>
        </p:txBody>
      </p:sp>
      <p:sp>
        <p:nvSpPr>
          <p:cNvPr id="219139" name="Rectangle 3"/>
          <p:cNvSpPr>
            <a:spLocks noGrp="1" noChangeArrowheads="1"/>
          </p:cNvSpPr>
          <p:nvPr>
            <p:ph type="body" idx="1"/>
          </p:nvPr>
        </p:nvSpPr>
        <p:spPr>
          <a:xfrm>
            <a:off x="381000" y="1524000"/>
            <a:ext cx="8229600" cy="4572000"/>
          </a:xfrm>
          <a:noFill/>
        </p:spPr>
        <p:txBody>
          <a:bodyPr/>
          <a:lstStyle/>
          <a:p>
            <a:pPr algn="just">
              <a:lnSpc>
                <a:spcPct val="90000"/>
              </a:lnSpc>
            </a:pPr>
            <a:r>
              <a:rPr lang="en-US" sz="2800" dirty="0" smtClean="0">
                <a:effectLst/>
              </a:rPr>
              <a:t>On January 23, 2015, before arguments had even been heard in </a:t>
            </a:r>
            <a:r>
              <a:rPr lang="en-US" sz="2800" u="sng" dirty="0" err="1" smtClean="0">
                <a:effectLst/>
              </a:rPr>
              <a:t>Obergefell</a:t>
            </a:r>
            <a:r>
              <a:rPr lang="en-US" sz="2800" dirty="0" smtClean="0">
                <a:effectLst/>
              </a:rPr>
              <a:t>, judgment was entered for the plaintiffs in </a:t>
            </a:r>
            <a:r>
              <a:rPr lang="en-US" sz="2800" i="1" dirty="0" smtClean="0">
                <a:effectLst/>
              </a:rPr>
              <a:t>Searcy v. Strange</a:t>
            </a:r>
            <a:r>
              <a:rPr lang="en-US" sz="2800" dirty="0" smtClean="0">
                <a:effectLst/>
              </a:rPr>
              <a:t>, finding Alabama’s ban on same sex marriage to be unconstitutional and enjoining the Attorney General from taking action to enforce it.</a:t>
            </a:r>
          </a:p>
          <a:p>
            <a:pPr algn="just">
              <a:lnSpc>
                <a:spcPct val="90000"/>
              </a:lnSpc>
            </a:pPr>
            <a:r>
              <a:rPr lang="en-US" sz="2800" dirty="0" smtClean="0">
                <a:effectLst/>
              </a:rPr>
              <a:t>On January 26, 2015, a similar order was issued in </a:t>
            </a:r>
            <a:r>
              <a:rPr lang="en-US" sz="2800" i="1" dirty="0" err="1" smtClean="0">
                <a:effectLst/>
              </a:rPr>
              <a:t>Strawser</a:t>
            </a:r>
            <a:r>
              <a:rPr lang="en-US" sz="2800" i="1" dirty="0" smtClean="0">
                <a:effectLst/>
              </a:rPr>
              <a:t> v. Strange</a:t>
            </a:r>
            <a:r>
              <a:rPr lang="en-US" sz="2800" dirty="0" smtClean="0">
                <a:effectLst/>
              </a:rPr>
              <a:t>.</a:t>
            </a:r>
          </a:p>
          <a:p>
            <a:pPr lvl="1">
              <a:lnSpc>
                <a:spcPct val="90000"/>
              </a:lnSpc>
              <a:buNone/>
            </a:pPr>
            <a:endParaRPr lang="en-US" sz="2400" dirty="0" smtClean="0">
              <a:effectLs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a:lstStyle/>
          <a:p>
            <a:r>
              <a:rPr lang="en-US" i="1" dirty="0" smtClean="0">
                <a:effectLst/>
                <a:latin typeface="Georgia" pitchFamily="18" charset="0"/>
              </a:rPr>
              <a:t>The Alabama Litigation</a:t>
            </a:r>
            <a:endParaRPr lang="en-US" sz="3800" i="1" dirty="0" smtClean="0">
              <a:solidFill>
                <a:schemeClr val="tx1"/>
              </a:solidFill>
              <a:effectLst/>
              <a:latin typeface="Georgia" pitchFamily="18" charset="0"/>
            </a:endParaRPr>
          </a:p>
        </p:txBody>
      </p:sp>
      <p:sp>
        <p:nvSpPr>
          <p:cNvPr id="219139" name="Rectangle 3"/>
          <p:cNvSpPr>
            <a:spLocks noGrp="1" noChangeArrowheads="1"/>
          </p:cNvSpPr>
          <p:nvPr>
            <p:ph type="body" idx="1"/>
          </p:nvPr>
        </p:nvSpPr>
        <p:spPr>
          <a:xfrm>
            <a:off x="381000" y="1524000"/>
            <a:ext cx="8229600" cy="4572000"/>
          </a:xfrm>
          <a:noFill/>
        </p:spPr>
        <p:txBody>
          <a:bodyPr/>
          <a:lstStyle/>
          <a:p>
            <a:pPr algn="just">
              <a:lnSpc>
                <a:spcPct val="90000"/>
              </a:lnSpc>
            </a:pPr>
            <a:r>
              <a:rPr lang="en-US" sz="2800" dirty="0" smtClean="0">
                <a:effectLst/>
              </a:rPr>
              <a:t>The rulings were stayed until February 9, 2015, in order to give probate judges and state agencies time to prepare to issue the licenses.</a:t>
            </a:r>
          </a:p>
          <a:p>
            <a:pPr algn="just">
              <a:lnSpc>
                <a:spcPct val="90000"/>
              </a:lnSpc>
            </a:pPr>
            <a:r>
              <a:rPr lang="en-US" sz="2800" dirty="0" smtClean="0">
                <a:effectLst/>
              </a:rPr>
              <a:t>The Eleventh Circuit and the U.S. Supreme Court both refused to extend this stay pending the outcome of </a:t>
            </a:r>
            <a:r>
              <a:rPr lang="en-US" sz="2800" u="sng" dirty="0" err="1" smtClean="0">
                <a:effectLst/>
              </a:rPr>
              <a:t>Obergefell</a:t>
            </a:r>
            <a:r>
              <a:rPr lang="en-US" sz="2800" dirty="0" smtClean="0">
                <a:effectLst/>
              </a:rPr>
              <a:t>.  </a:t>
            </a:r>
          </a:p>
          <a:p>
            <a:pPr algn="just">
              <a:lnSpc>
                <a:spcPct val="90000"/>
              </a:lnSpc>
            </a:pPr>
            <a:r>
              <a:rPr lang="en-US" sz="2800" dirty="0" smtClean="0">
                <a:effectLst/>
              </a:rPr>
              <a:t>On February 8, Chief Justice Moore issued an administrative order forbidding all probate judges from issuing marriage licenses to same sex couple or recognizing such licenses.</a:t>
            </a:r>
          </a:p>
          <a:p>
            <a:pPr algn="just">
              <a:lnSpc>
                <a:spcPct val="90000"/>
              </a:lnSpc>
            </a:pPr>
            <a:endParaRPr lang="en-US" sz="2800" dirty="0" smtClean="0">
              <a:effectLs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a:lstStyle/>
          <a:p>
            <a:r>
              <a:rPr lang="en-US" i="1" dirty="0" smtClean="0">
                <a:effectLst/>
                <a:latin typeface="Georgia" pitchFamily="18" charset="0"/>
              </a:rPr>
              <a:t>The Alabama Litigation</a:t>
            </a:r>
            <a:endParaRPr lang="en-US" sz="3800" i="1" dirty="0" smtClean="0">
              <a:solidFill>
                <a:schemeClr val="tx1"/>
              </a:solidFill>
              <a:effectLst/>
              <a:latin typeface="Georgia" pitchFamily="18" charset="0"/>
            </a:endParaRPr>
          </a:p>
        </p:txBody>
      </p:sp>
      <p:sp>
        <p:nvSpPr>
          <p:cNvPr id="219139" name="Rectangle 3"/>
          <p:cNvSpPr>
            <a:spLocks noGrp="1" noChangeArrowheads="1"/>
          </p:cNvSpPr>
          <p:nvPr>
            <p:ph type="body" idx="1"/>
          </p:nvPr>
        </p:nvSpPr>
        <p:spPr>
          <a:xfrm>
            <a:off x="381000" y="1524000"/>
            <a:ext cx="8229600" cy="4572000"/>
          </a:xfrm>
          <a:noFill/>
        </p:spPr>
        <p:txBody>
          <a:bodyPr/>
          <a:lstStyle/>
          <a:p>
            <a:pPr algn="just">
              <a:lnSpc>
                <a:spcPct val="90000"/>
              </a:lnSpc>
            </a:pPr>
            <a:r>
              <a:rPr lang="en-US" sz="2800" dirty="0" smtClean="0">
                <a:effectLst/>
              </a:rPr>
              <a:t>In the wake of these conflicting orders, some probate judges began issuing same-sex marriage licenses; some continued to issue marriage licenses only to opposite-sex couples; and some ceased issuing any marriage licenses whatsoever.</a:t>
            </a:r>
          </a:p>
          <a:p>
            <a:pPr algn="just">
              <a:lnSpc>
                <a:spcPct val="90000"/>
              </a:lnSpc>
            </a:pPr>
            <a:r>
              <a:rPr lang="en-US" sz="2800" dirty="0" smtClean="0">
                <a:effectLst/>
              </a:rPr>
              <a:t>Mobile County Probate Judge Don Davis requested additional clarifying guidance from the Alabama Supreme Court.  This request was refused.</a:t>
            </a:r>
          </a:p>
          <a:p>
            <a:pPr algn="just">
              <a:lnSpc>
                <a:spcPct val="90000"/>
              </a:lnSpc>
            </a:pPr>
            <a:endParaRPr lang="en-US" sz="2800" dirty="0" smtClean="0">
              <a:effectLs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a:lstStyle/>
          <a:p>
            <a:r>
              <a:rPr lang="en-US" i="1" dirty="0" smtClean="0">
                <a:effectLst/>
                <a:latin typeface="Georgia" pitchFamily="18" charset="0"/>
              </a:rPr>
              <a:t>The Alabama Litigation</a:t>
            </a:r>
            <a:endParaRPr lang="en-US" sz="3800" i="1" dirty="0" smtClean="0">
              <a:solidFill>
                <a:schemeClr val="tx1"/>
              </a:solidFill>
              <a:effectLst/>
              <a:latin typeface="Georgia" pitchFamily="18" charset="0"/>
            </a:endParaRPr>
          </a:p>
        </p:txBody>
      </p:sp>
      <p:sp>
        <p:nvSpPr>
          <p:cNvPr id="219139" name="Rectangle 3"/>
          <p:cNvSpPr>
            <a:spLocks noGrp="1" noChangeArrowheads="1"/>
          </p:cNvSpPr>
          <p:nvPr>
            <p:ph type="body" idx="1"/>
          </p:nvPr>
        </p:nvSpPr>
        <p:spPr>
          <a:xfrm>
            <a:off x="381000" y="1524000"/>
            <a:ext cx="8229600" cy="4572000"/>
          </a:xfrm>
          <a:noFill/>
        </p:spPr>
        <p:txBody>
          <a:bodyPr/>
          <a:lstStyle/>
          <a:p>
            <a:pPr algn="just">
              <a:lnSpc>
                <a:spcPct val="90000"/>
              </a:lnSpc>
            </a:pPr>
            <a:r>
              <a:rPr lang="en-US" sz="2800" dirty="0" smtClean="0">
                <a:effectLst/>
              </a:rPr>
              <a:t>On February 10, an Amended Complaint was filed in the </a:t>
            </a:r>
            <a:r>
              <a:rPr lang="en-US" sz="2800" i="1" dirty="0" err="1" smtClean="0">
                <a:effectLst/>
              </a:rPr>
              <a:t>Strawser</a:t>
            </a:r>
            <a:r>
              <a:rPr lang="en-US" sz="2800" dirty="0" smtClean="0">
                <a:effectLst/>
              </a:rPr>
              <a:t> case adding Mobile County Probate Judge Don Davis as a Defendant, seeking an order specifically requiring him to issue same-sex marriage licenses.</a:t>
            </a:r>
          </a:p>
          <a:p>
            <a:pPr algn="just">
              <a:lnSpc>
                <a:spcPct val="90000"/>
              </a:lnSpc>
            </a:pPr>
            <a:r>
              <a:rPr lang="en-US" sz="2800" dirty="0" smtClean="0">
                <a:effectLst/>
              </a:rPr>
              <a:t>On February 12, the District Court granted an injunction against Don Davis, requiring him to issue marriage licenses to the Plaintiffs in the case.</a:t>
            </a:r>
          </a:p>
          <a:p>
            <a:pPr algn="just">
              <a:lnSpc>
                <a:spcPct val="90000"/>
              </a:lnSpc>
            </a:pPr>
            <a:endParaRPr lang="en-US" sz="2800" dirty="0" smtClean="0">
              <a:effectLs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a:lstStyle/>
          <a:p>
            <a:r>
              <a:rPr lang="en-US" i="1" dirty="0" smtClean="0">
                <a:effectLst/>
                <a:latin typeface="Georgia" pitchFamily="18" charset="0"/>
              </a:rPr>
              <a:t>The Alabama Litigation</a:t>
            </a:r>
            <a:endParaRPr lang="en-US" sz="3800" i="1" dirty="0" smtClean="0">
              <a:solidFill>
                <a:schemeClr val="tx1"/>
              </a:solidFill>
              <a:effectLst/>
              <a:latin typeface="Georgia" pitchFamily="18" charset="0"/>
            </a:endParaRPr>
          </a:p>
        </p:txBody>
      </p:sp>
      <p:sp>
        <p:nvSpPr>
          <p:cNvPr id="219139" name="Rectangle 3"/>
          <p:cNvSpPr>
            <a:spLocks noGrp="1" noChangeArrowheads="1"/>
          </p:cNvSpPr>
          <p:nvPr>
            <p:ph type="body" idx="1"/>
          </p:nvPr>
        </p:nvSpPr>
        <p:spPr>
          <a:xfrm>
            <a:off x="381000" y="1524000"/>
            <a:ext cx="8229600" cy="4572000"/>
          </a:xfrm>
          <a:noFill/>
        </p:spPr>
        <p:txBody>
          <a:bodyPr/>
          <a:lstStyle/>
          <a:p>
            <a:pPr algn="just">
              <a:lnSpc>
                <a:spcPct val="90000"/>
              </a:lnSpc>
            </a:pPr>
            <a:r>
              <a:rPr lang="en-US" sz="2800" dirty="0" smtClean="0">
                <a:effectLst/>
              </a:rPr>
              <a:t>Meanwhile, on February 11, two non-profit groups filed an original Petition for Writ of Mandamus in the Alabama Supreme Court against four probate judges who had issued same-sex marriage licenses.</a:t>
            </a:r>
          </a:p>
          <a:p>
            <a:pPr algn="just">
              <a:lnSpc>
                <a:spcPct val="90000"/>
              </a:lnSpc>
            </a:pPr>
            <a:r>
              <a:rPr lang="en-US" sz="2800" dirty="0" smtClean="0">
                <a:effectLst/>
              </a:rPr>
              <a:t>The Alabama Supreme Court granted this Petition on March 3, holding that Alabama’s ban on same-sex marriage was constitutional and enjoining the issuance of any same-sex marriage licenses in Alabama. </a:t>
            </a:r>
          </a:p>
          <a:p>
            <a:pPr algn="just">
              <a:lnSpc>
                <a:spcPct val="90000"/>
              </a:lnSpc>
            </a:pPr>
            <a:endParaRPr lang="en-US" sz="2800" dirty="0" smtClean="0">
              <a:effectLst/>
            </a:endParaRPr>
          </a:p>
          <a:p>
            <a:pPr algn="just">
              <a:lnSpc>
                <a:spcPct val="90000"/>
              </a:lnSpc>
            </a:pPr>
            <a:endParaRPr lang="en-US" sz="2800" dirty="0" smtClean="0">
              <a:effectLs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a:lstStyle/>
          <a:p>
            <a:r>
              <a:rPr lang="en-US" i="1" dirty="0" smtClean="0">
                <a:effectLst/>
                <a:latin typeface="Georgia" pitchFamily="18" charset="0"/>
              </a:rPr>
              <a:t>The Alabama Litigation</a:t>
            </a:r>
            <a:endParaRPr lang="en-US" sz="3800" i="1" dirty="0" smtClean="0">
              <a:solidFill>
                <a:schemeClr val="tx1"/>
              </a:solidFill>
              <a:effectLst/>
              <a:latin typeface="Georgia" pitchFamily="18" charset="0"/>
            </a:endParaRPr>
          </a:p>
        </p:txBody>
      </p:sp>
      <p:sp>
        <p:nvSpPr>
          <p:cNvPr id="219139" name="Rectangle 3"/>
          <p:cNvSpPr>
            <a:spLocks noGrp="1" noChangeArrowheads="1"/>
          </p:cNvSpPr>
          <p:nvPr>
            <p:ph type="body" idx="1"/>
          </p:nvPr>
        </p:nvSpPr>
        <p:spPr>
          <a:xfrm>
            <a:off x="304800" y="1524000"/>
            <a:ext cx="8229600" cy="4572000"/>
          </a:xfrm>
          <a:noFill/>
        </p:spPr>
        <p:txBody>
          <a:bodyPr/>
          <a:lstStyle/>
          <a:p>
            <a:pPr algn="just">
              <a:lnSpc>
                <a:spcPct val="90000"/>
              </a:lnSpc>
            </a:pPr>
            <a:r>
              <a:rPr lang="en-US" sz="2800" dirty="0" smtClean="0">
                <a:effectLst/>
              </a:rPr>
              <a:t>The Alabama Supreme Court issued a second order on March 10, specifying that Judge Davis was also subject to the March 3 Order. </a:t>
            </a:r>
          </a:p>
          <a:p>
            <a:pPr algn="just">
              <a:lnSpc>
                <a:spcPct val="90000"/>
              </a:lnSpc>
            </a:pPr>
            <a:r>
              <a:rPr lang="en-US" sz="2800" dirty="0" smtClean="0">
                <a:effectLst/>
              </a:rPr>
              <a:t>On March 12, 2015, the Alabama Supreme Court issued a third order confirming that “all probate judges in this State may issue marriage licenses only in accordance with Alabama law as described in [the March 3, 2015 opinion].”</a:t>
            </a:r>
          </a:p>
          <a:p>
            <a:pPr algn="just">
              <a:lnSpc>
                <a:spcPct val="90000"/>
              </a:lnSpc>
            </a:pPr>
            <a:endParaRPr lang="en-US" sz="2800" dirty="0" smtClean="0">
              <a:effectLs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a:lstStyle/>
          <a:p>
            <a:r>
              <a:rPr lang="en-US" i="1" dirty="0" smtClean="0">
                <a:effectLst/>
                <a:latin typeface="Georgia" pitchFamily="18" charset="0"/>
              </a:rPr>
              <a:t>The Alabama Litigation</a:t>
            </a:r>
            <a:endParaRPr lang="en-US" sz="3800" i="1" dirty="0" smtClean="0">
              <a:solidFill>
                <a:schemeClr val="tx1"/>
              </a:solidFill>
              <a:effectLst/>
              <a:latin typeface="Georgia" pitchFamily="18" charset="0"/>
            </a:endParaRPr>
          </a:p>
        </p:txBody>
      </p:sp>
      <p:sp>
        <p:nvSpPr>
          <p:cNvPr id="219139" name="Rectangle 3"/>
          <p:cNvSpPr>
            <a:spLocks noGrp="1" noChangeArrowheads="1"/>
          </p:cNvSpPr>
          <p:nvPr>
            <p:ph type="body" idx="1"/>
          </p:nvPr>
        </p:nvSpPr>
        <p:spPr>
          <a:xfrm>
            <a:off x="304800" y="1524000"/>
            <a:ext cx="8229600" cy="4572000"/>
          </a:xfrm>
          <a:noFill/>
        </p:spPr>
        <p:txBody>
          <a:bodyPr/>
          <a:lstStyle/>
          <a:p>
            <a:pPr algn="just">
              <a:lnSpc>
                <a:spcPct val="90000"/>
              </a:lnSpc>
            </a:pPr>
            <a:r>
              <a:rPr lang="en-US" sz="2800" dirty="0" smtClean="0">
                <a:effectLst/>
              </a:rPr>
              <a:t>On March 6, the </a:t>
            </a:r>
            <a:r>
              <a:rPr lang="en-US" sz="2800" i="1" dirty="0" err="1" smtClean="0">
                <a:effectLst/>
              </a:rPr>
              <a:t>Strawser</a:t>
            </a:r>
            <a:r>
              <a:rPr lang="en-US" sz="2800" dirty="0" smtClean="0">
                <a:effectLst/>
              </a:rPr>
              <a:t> plaintiffs filed a motion for leave to file a Second Amended Complaint; a motion for certification of plaintiff and defendant classes; and a motion for a preliminary injunction against the defendant class.</a:t>
            </a:r>
          </a:p>
          <a:p>
            <a:pPr algn="just">
              <a:lnSpc>
                <a:spcPct val="90000"/>
              </a:lnSpc>
            </a:pPr>
            <a:r>
              <a:rPr lang="en-US" sz="2800" dirty="0" smtClean="0">
                <a:effectLst/>
              </a:rPr>
              <a:t>The Second Amended Complaint was then filed on March 19, adding Baldwin County Probate Judge Tim Russell as a Defendant both officially and as an additional representative for the putative defendant class.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a:lstStyle/>
          <a:p>
            <a:r>
              <a:rPr lang="en-US" i="1" dirty="0" smtClean="0">
                <a:effectLst/>
                <a:latin typeface="Georgia" pitchFamily="18" charset="0"/>
              </a:rPr>
              <a:t>The Alabama Litigation</a:t>
            </a:r>
            <a:endParaRPr lang="en-US" sz="3800" i="1" dirty="0" smtClean="0">
              <a:solidFill>
                <a:schemeClr val="tx1"/>
              </a:solidFill>
              <a:effectLst/>
              <a:latin typeface="Georgia" pitchFamily="18" charset="0"/>
            </a:endParaRPr>
          </a:p>
        </p:txBody>
      </p:sp>
      <p:sp>
        <p:nvSpPr>
          <p:cNvPr id="219139" name="Rectangle 3"/>
          <p:cNvSpPr>
            <a:spLocks noGrp="1" noChangeArrowheads="1"/>
          </p:cNvSpPr>
          <p:nvPr>
            <p:ph type="body" idx="1"/>
          </p:nvPr>
        </p:nvSpPr>
        <p:spPr>
          <a:xfrm>
            <a:off x="304800" y="1524000"/>
            <a:ext cx="8229600" cy="4572000"/>
          </a:xfrm>
          <a:noFill/>
        </p:spPr>
        <p:txBody>
          <a:bodyPr/>
          <a:lstStyle/>
          <a:p>
            <a:pPr algn="just">
              <a:lnSpc>
                <a:spcPct val="90000"/>
              </a:lnSpc>
            </a:pPr>
            <a:r>
              <a:rPr lang="en-US" sz="2800" dirty="0" smtClean="0">
                <a:effectLst/>
              </a:rPr>
              <a:t>Motions to Dismiss were then filed by both Judge Davis and Judge Russell.</a:t>
            </a:r>
          </a:p>
          <a:p>
            <a:pPr algn="just">
              <a:lnSpc>
                <a:spcPct val="90000"/>
              </a:lnSpc>
            </a:pPr>
            <a:r>
              <a:rPr lang="en-US" sz="2800" dirty="0" smtClean="0">
                <a:effectLst/>
              </a:rPr>
              <a:t>The crux of these Motions was the argument that the District Court for the Southern District of Alabama did not have the authority to enter any order that would essentially overturn the injunction already entered by the Alabama Supreme Court.  </a:t>
            </a:r>
          </a:p>
          <a:p>
            <a:pPr algn="just">
              <a:lnSpc>
                <a:spcPct val="90000"/>
              </a:lnSpc>
            </a:pPr>
            <a:endParaRPr lang="en-US" sz="2800" dirty="0" smtClean="0">
              <a:effectLst/>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a:lstStyle/>
          <a:p>
            <a:r>
              <a:rPr lang="en-US" i="1" dirty="0" smtClean="0">
                <a:effectLst/>
                <a:latin typeface="Georgia" pitchFamily="18" charset="0"/>
              </a:rPr>
              <a:t>The Alabama Litigation</a:t>
            </a:r>
            <a:endParaRPr lang="en-US" sz="3800" i="1" dirty="0" smtClean="0">
              <a:solidFill>
                <a:schemeClr val="tx1"/>
              </a:solidFill>
              <a:effectLst/>
              <a:latin typeface="Georgia" pitchFamily="18" charset="0"/>
            </a:endParaRPr>
          </a:p>
        </p:txBody>
      </p:sp>
      <p:sp>
        <p:nvSpPr>
          <p:cNvPr id="219139" name="Rectangle 3"/>
          <p:cNvSpPr>
            <a:spLocks noGrp="1" noChangeArrowheads="1"/>
          </p:cNvSpPr>
          <p:nvPr>
            <p:ph type="body" idx="1"/>
          </p:nvPr>
        </p:nvSpPr>
        <p:spPr>
          <a:xfrm>
            <a:off x="381000" y="1524000"/>
            <a:ext cx="8229600" cy="4572000"/>
          </a:xfrm>
          <a:noFill/>
        </p:spPr>
        <p:txBody>
          <a:bodyPr/>
          <a:lstStyle/>
          <a:p>
            <a:pPr algn="just">
              <a:lnSpc>
                <a:spcPct val="90000"/>
              </a:lnSpc>
            </a:pPr>
            <a:r>
              <a:rPr lang="en-US" sz="2800" dirty="0" smtClean="0">
                <a:effectLst/>
              </a:rPr>
              <a:t>On May 21, </a:t>
            </a:r>
            <a:r>
              <a:rPr lang="en-US" sz="2800" dirty="0" smtClean="0">
                <a:effectLst/>
              </a:rPr>
              <a:t>the federal court</a:t>
            </a:r>
            <a:r>
              <a:rPr lang="en-US" sz="2800" dirty="0" smtClean="0">
                <a:effectLst/>
              </a:rPr>
              <a:t> </a:t>
            </a:r>
            <a:r>
              <a:rPr lang="en-US" sz="2800" dirty="0" smtClean="0">
                <a:effectLst/>
              </a:rPr>
              <a:t>denied these motions; certified both plaintiff and defendant classes; and entered a preliminary injunction against the probate judges requiring them to issue same-sex marriage licenses.  However, </a:t>
            </a:r>
            <a:r>
              <a:rPr lang="en-US" sz="2800" smtClean="0">
                <a:effectLst/>
              </a:rPr>
              <a:t>the court</a:t>
            </a:r>
            <a:r>
              <a:rPr lang="en-US" sz="2800" smtClean="0">
                <a:effectLst/>
              </a:rPr>
              <a:t> </a:t>
            </a:r>
            <a:r>
              <a:rPr lang="en-US" sz="2800" dirty="0" smtClean="0">
                <a:effectLst/>
              </a:rPr>
              <a:t>stayed the injunction until the decision in </a:t>
            </a:r>
            <a:r>
              <a:rPr lang="en-US" sz="2800" u="sng" dirty="0" err="1" smtClean="0">
                <a:effectLst/>
              </a:rPr>
              <a:t>Obergefell</a:t>
            </a:r>
            <a:r>
              <a:rPr lang="en-US" sz="2800" dirty="0" smtClean="0">
                <a:effectLst/>
              </a:rPr>
              <a:t>.</a:t>
            </a:r>
          </a:p>
          <a:p>
            <a:pPr algn="just">
              <a:lnSpc>
                <a:spcPct val="90000"/>
              </a:lnSpc>
            </a:pPr>
            <a:endParaRPr lang="en-US" sz="2800" dirty="0" smtClean="0">
              <a:effectLs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a:lstStyle/>
          <a:p>
            <a:r>
              <a:rPr lang="en-US" i="1" dirty="0" smtClean="0">
                <a:effectLst/>
                <a:latin typeface="Georgia" pitchFamily="18" charset="0"/>
              </a:rPr>
              <a:t>The Alabama Litigation</a:t>
            </a:r>
            <a:endParaRPr lang="en-US" sz="3800" i="1" dirty="0" smtClean="0">
              <a:solidFill>
                <a:schemeClr val="tx1"/>
              </a:solidFill>
              <a:effectLst/>
              <a:latin typeface="Georgia" pitchFamily="18" charset="0"/>
            </a:endParaRPr>
          </a:p>
        </p:txBody>
      </p:sp>
      <p:sp>
        <p:nvSpPr>
          <p:cNvPr id="219139" name="Rectangle 3"/>
          <p:cNvSpPr>
            <a:spLocks noGrp="1" noChangeArrowheads="1"/>
          </p:cNvSpPr>
          <p:nvPr>
            <p:ph type="body" idx="1"/>
          </p:nvPr>
        </p:nvSpPr>
        <p:spPr>
          <a:xfrm>
            <a:off x="381000" y="1524000"/>
            <a:ext cx="8229600" cy="4572000"/>
          </a:xfrm>
          <a:noFill/>
        </p:spPr>
        <p:txBody>
          <a:bodyPr/>
          <a:lstStyle/>
          <a:p>
            <a:pPr algn="just">
              <a:lnSpc>
                <a:spcPct val="90000"/>
              </a:lnSpc>
            </a:pPr>
            <a:r>
              <a:rPr lang="en-US" sz="2800" dirty="0" smtClean="0">
                <a:effectLst/>
              </a:rPr>
              <a:t>While </a:t>
            </a:r>
            <a:r>
              <a:rPr lang="en-US" sz="2800" u="sng" dirty="0" err="1" smtClean="0">
                <a:effectLst/>
              </a:rPr>
              <a:t>Obergefell</a:t>
            </a:r>
            <a:r>
              <a:rPr lang="en-US" sz="2800" dirty="0" smtClean="0">
                <a:effectLst/>
              </a:rPr>
              <a:t> conclusively settled the substantive issue, it is expected that the </a:t>
            </a:r>
            <a:r>
              <a:rPr lang="en-US" sz="2800" i="1" dirty="0" err="1" smtClean="0">
                <a:effectLst/>
              </a:rPr>
              <a:t>Strawser</a:t>
            </a:r>
            <a:r>
              <a:rPr lang="en-US" sz="2800" dirty="0" smtClean="0">
                <a:effectLst/>
              </a:rPr>
              <a:t> plaintiffs will seek to recover attorneys’ fees and costs.</a:t>
            </a:r>
          </a:p>
          <a:p>
            <a:pPr algn="just">
              <a:lnSpc>
                <a:spcPct val="90000"/>
              </a:lnSpc>
            </a:pPr>
            <a:r>
              <a:rPr lang="en-US" sz="2800" dirty="0" smtClean="0">
                <a:effectLst/>
              </a:rPr>
              <a:t>Therefore, the denial of Judge Russell’s Motion to Dismiss has been appealed to the Eleventh Circuit, and a Petition for Permissive Appeal has been filed challenging the certification of a defendant class.</a:t>
            </a:r>
          </a:p>
          <a:p>
            <a:pPr algn="just">
              <a:lnSpc>
                <a:spcPct val="90000"/>
              </a:lnSpc>
            </a:pPr>
            <a:endParaRPr lang="en-US" sz="2800" dirty="0" smtClean="0">
              <a:effectLst/>
            </a:endParaRPr>
          </a:p>
          <a:p>
            <a:pPr algn="just">
              <a:lnSpc>
                <a:spcPct val="90000"/>
              </a:lnSpc>
            </a:pPr>
            <a:endParaRPr lang="en-US" sz="2800" dirty="0" smtClean="0">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a:lstStyle/>
          <a:p>
            <a:r>
              <a:rPr lang="en-US" dirty="0" smtClean="0">
                <a:effectLst/>
              </a:rPr>
              <a:t> </a:t>
            </a:r>
            <a:r>
              <a:rPr lang="en-US" i="1" dirty="0" smtClean="0">
                <a:solidFill>
                  <a:schemeClr val="tx1"/>
                </a:solidFill>
                <a:effectLst/>
                <a:latin typeface="Georgia" pitchFamily="18" charset="0"/>
              </a:rPr>
              <a:t>Before </a:t>
            </a:r>
            <a:r>
              <a:rPr lang="en-US" i="1" u="sng" dirty="0" err="1" smtClean="0">
                <a:solidFill>
                  <a:schemeClr val="tx1"/>
                </a:solidFill>
                <a:effectLst/>
                <a:latin typeface="Georgia" pitchFamily="18" charset="0"/>
              </a:rPr>
              <a:t>Obergefell</a:t>
            </a:r>
            <a:endParaRPr lang="en-US" i="1" u="sng" dirty="0" smtClean="0">
              <a:solidFill>
                <a:schemeClr val="tx1"/>
              </a:solidFill>
              <a:effectLst/>
              <a:latin typeface="Georgia" pitchFamily="18" charset="0"/>
            </a:endParaRPr>
          </a:p>
        </p:txBody>
      </p:sp>
      <p:sp>
        <p:nvSpPr>
          <p:cNvPr id="219139" name="Rectangle 3"/>
          <p:cNvSpPr>
            <a:spLocks noGrp="1" noChangeArrowheads="1"/>
          </p:cNvSpPr>
          <p:nvPr>
            <p:ph type="body" idx="1"/>
          </p:nvPr>
        </p:nvSpPr>
        <p:spPr>
          <a:xfrm>
            <a:off x="381000" y="1676400"/>
            <a:ext cx="8229600" cy="4572000"/>
          </a:xfrm>
          <a:noFill/>
        </p:spPr>
        <p:txBody>
          <a:bodyPr/>
          <a:lstStyle/>
          <a:p>
            <a:pPr>
              <a:lnSpc>
                <a:spcPct val="90000"/>
              </a:lnSpc>
            </a:pPr>
            <a:r>
              <a:rPr lang="en-US" sz="2800" dirty="0" smtClean="0">
                <a:effectLst/>
              </a:rPr>
              <a:t>Prior to the release of </a:t>
            </a:r>
            <a:r>
              <a:rPr lang="en-US" sz="2800" u="sng" dirty="0" err="1" smtClean="0">
                <a:effectLst/>
              </a:rPr>
              <a:t>Obergefell</a:t>
            </a:r>
            <a:r>
              <a:rPr lang="en-US" sz="2800" u="sng" dirty="0" smtClean="0">
                <a:effectLst/>
              </a:rPr>
              <a:t> v. Hodges</a:t>
            </a:r>
            <a:r>
              <a:rPr lang="en-US" sz="2800" dirty="0" smtClean="0">
                <a:effectLst/>
              </a:rPr>
              <a:t> on June 26, the U.S. Supreme Court had dealt with the issue of same-sex marriage twice:</a:t>
            </a:r>
          </a:p>
          <a:p>
            <a:pPr lvl="1">
              <a:lnSpc>
                <a:spcPct val="90000"/>
              </a:lnSpc>
            </a:pPr>
            <a:r>
              <a:rPr lang="en-US" sz="2300" u="sng" dirty="0" smtClean="0">
                <a:effectLst/>
              </a:rPr>
              <a:t>Baker v. Nelson</a:t>
            </a:r>
            <a:r>
              <a:rPr lang="en-US" sz="2300" dirty="0" smtClean="0">
                <a:effectLst/>
              </a:rPr>
              <a:t> (1972): This case was an appeal from the Minnesota Supreme Court ruling that the State’s ban on same-sex marriage did not violate the plaintiffs’ constitutional rights.  The appeal was summarily dismissed by the Court “for want of a substantial federal question,” so that the Minnesota decision stood.     </a:t>
            </a:r>
          </a:p>
          <a:p>
            <a:pPr lvl="1">
              <a:lnSpc>
                <a:spcPct val="90000"/>
              </a:lnSpc>
            </a:pPr>
            <a:r>
              <a:rPr lang="en-US" sz="2300" u="sng" dirty="0" smtClean="0">
                <a:effectLst/>
              </a:rPr>
              <a:t>United States v. Windsor</a:t>
            </a:r>
            <a:r>
              <a:rPr lang="en-US" sz="2300" dirty="0" smtClean="0">
                <a:effectLst/>
              </a:rPr>
              <a:t> (2013): The Court affirmed the First Circuit’s ruling that the federal Defense of Marriage Act violated the Fifth Amendment of the United States Constitution</a:t>
            </a:r>
            <a:r>
              <a:rPr lang="en-US" sz="2400" dirty="0" smtClean="0">
                <a:effectLst/>
              </a:rPr>
              <a:t>.</a:t>
            </a:r>
            <a:endParaRPr lang="en-US" sz="2400" u="sng" dirty="0" smtClean="0">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a:lstStyle/>
          <a:p>
            <a:r>
              <a:rPr lang="en-US" i="1" u="sng" dirty="0" err="1" smtClean="0">
                <a:effectLst/>
                <a:latin typeface="Georgia" pitchFamily="18" charset="0"/>
              </a:rPr>
              <a:t>Obergefell</a:t>
            </a:r>
            <a:r>
              <a:rPr lang="en-US" i="1" u="sng" dirty="0" smtClean="0">
                <a:effectLst/>
                <a:latin typeface="Georgia" pitchFamily="18" charset="0"/>
              </a:rPr>
              <a:t> v. Hodges</a:t>
            </a:r>
            <a:endParaRPr lang="en-US" sz="3800" i="1" u="sng" dirty="0" smtClean="0">
              <a:solidFill>
                <a:schemeClr val="tx1"/>
              </a:solidFill>
              <a:effectLst/>
              <a:latin typeface="Georgia" pitchFamily="18" charset="0"/>
            </a:endParaRPr>
          </a:p>
        </p:txBody>
      </p:sp>
      <p:sp>
        <p:nvSpPr>
          <p:cNvPr id="219139" name="Rectangle 3"/>
          <p:cNvSpPr>
            <a:spLocks noGrp="1" noChangeArrowheads="1"/>
          </p:cNvSpPr>
          <p:nvPr>
            <p:ph type="body" idx="1"/>
          </p:nvPr>
        </p:nvSpPr>
        <p:spPr>
          <a:xfrm>
            <a:off x="381000" y="1676400"/>
            <a:ext cx="8229600" cy="4572000"/>
          </a:xfrm>
          <a:noFill/>
        </p:spPr>
        <p:txBody>
          <a:bodyPr/>
          <a:lstStyle/>
          <a:p>
            <a:pPr algn="just">
              <a:lnSpc>
                <a:spcPct val="90000"/>
              </a:lnSpc>
            </a:pPr>
            <a:r>
              <a:rPr lang="en-US" sz="2800" u="sng" dirty="0" err="1" smtClean="0">
                <a:effectLst/>
              </a:rPr>
              <a:t>Obergefell</a:t>
            </a:r>
            <a:r>
              <a:rPr lang="en-US" sz="2800" u="sng" dirty="0" smtClean="0">
                <a:effectLst/>
              </a:rPr>
              <a:t> v. Hodges</a:t>
            </a:r>
            <a:r>
              <a:rPr lang="en-US" sz="2800" dirty="0" smtClean="0">
                <a:effectLst/>
              </a:rPr>
              <a:t> was a consolidated appeal from the Sixth Circuit Court of Appeals of cases from Michigan, Kentucky, Ohio, and Tennessee, challenging those states’ respective bans on same sex marriages.</a:t>
            </a:r>
          </a:p>
          <a:p>
            <a:pPr algn="just">
              <a:lnSpc>
                <a:spcPct val="90000"/>
              </a:lnSpc>
            </a:pPr>
            <a:r>
              <a:rPr lang="en-US" sz="2800" dirty="0" smtClean="0">
                <a:effectLst/>
              </a:rPr>
              <a:t>In each case, the district court had ruled the ban unconstitutional; however, the Sixth Circuit consolidated the cases for appeal and reversed the district court’s decision.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a:lstStyle/>
          <a:p>
            <a:r>
              <a:rPr lang="en-US" i="1" u="sng" dirty="0" err="1" smtClean="0">
                <a:effectLst/>
                <a:latin typeface="Georgia" pitchFamily="18" charset="0"/>
              </a:rPr>
              <a:t>Obergefell</a:t>
            </a:r>
            <a:r>
              <a:rPr lang="en-US" i="1" u="sng" dirty="0" smtClean="0">
                <a:effectLst/>
                <a:latin typeface="Georgia" pitchFamily="18" charset="0"/>
              </a:rPr>
              <a:t> v. Hodges</a:t>
            </a:r>
            <a:endParaRPr lang="en-US" sz="3800" i="1" u="sng" dirty="0" smtClean="0">
              <a:solidFill>
                <a:schemeClr val="tx1"/>
              </a:solidFill>
              <a:effectLst/>
              <a:latin typeface="Georgia" pitchFamily="18" charset="0"/>
            </a:endParaRPr>
          </a:p>
        </p:txBody>
      </p:sp>
      <p:sp>
        <p:nvSpPr>
          <p:cNvPr id="219139" name="Rectangle 3"/>
          <p:cNvSpPr>
            <a:spLocks noGrp="1" noChangeArrowheads="1"/>
          </p:cNvSpPr>
          <p:nvPr>
            <p:ph type="body" idx="1"/>
          </p:nvPr>
        </p:nvSpPr>
        <p:spPr>
          <a:xfrm>
            <a:off x="381000" y="1676400"/>
            <a:ext cx="8229600" cy="4572000"/>
          </a:xfrm>
          <a:noFill/>
        </p:spPr>
        <p:txBody>
          <a:bodyPr/>
          <a:lstStyle/>
          <a:p>
            <a:pPr algn="just">
              <a:lnSpc>
                <a:spcPct val="90000"/>
              </a:lnSpc>
            </a:pPr>
            <a:r>
              <a:rPr lang="en-US" sz="2800" dirty="0" smtClean="0">
                <a:effectLst/>
              </a:rPr>
              <a:t>The case presented two distinct issues:</a:t>
            </a:r>
          </a:p>
          <a:p>
            <a:pPr lvl="1" algn="just">
              <a:lnSpc>
                <a:spcPct val="90000"/>
              </a:lnSpc>
            </a:pPr>
            <a:r>
              <a:rPr lang="en-US" sz="2400" dirty="0" smtClean="0">
                <a:effectLst/>
              </a:rPr>
              <a:t>Does the Fourteenth Amendment of the United States Constitution forbid a state from disallowing same-sex marriage in the state?</a:t>
            </a:r>
          </a:p>
          <a:p>
            <a:pPr lvl="1" algn="just">
              <a:lnSpc>
                <a:spcPct val="90000"/>
              </a:lnSpc>
            </a:pPr>
            <a:r>
              <a:rPr lang="en-US" sz="2400" dirty="0" smtClean="0">
                <a:effectLst/>
              </a:rPr>
              <a:t>Does the Fourteenth Amendment of the United States Constitution require a state to recognize same-sex marriages that have been legally performed in another state?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a:lstStyle/>
          <a:p>
            <a:r>
              <a:rPr lang="en-US" i="1" u="sng" dirty="0" err="1" smtClean="0">
                <a:effectLst/>
                <a:latin typeface="Georgia" pitchFamily="18" charset="0"/>
              </a:rPr>
              <a:t>Obergefell</a:t>
            </a:r>
            <a:r>
              <a:rPr lang="en-US" i="1" u="sng" dirty="0" smtClean="0">
                <a:effectLst/>
                <a:latin typeface="Georgia" pitchFamily="18" charset="0"/>
              </a:rPr>
              <a:t> v. Hodges</a:t>
            </a:r>
            <a:endParaRPr lang="en-US" sz="3800" i="1" u="sng" dirty="0" smtClean="0">
              <a:solidFill>
                <a:schemeClr val="tx1"/>
              </a:solidFill>
              <a:effectLst/>
              <a:latin typeface="Georgia" pitchFamily="18" charset="0"/>
            </a:endParaRPr>
          </a:p>
        </p:txBody>
      </p:sp>
      <p:sp>
        <p:nvSpPr>
          <p:cNvPr id="219139" name="Rectangle 3"/>
          <p:cNvSpPr>
            <a:spLocks noGrp="1" noChangeArrowheads="1"/>
          </p:cNvSpPr>
          <p:nvPr>
            <p:ph type="body" idx="1"/>
          </p:nvPr>
        </p:nvSpPr>
        <p:spPr>
          <a:xfrm>
            <a:off x="381000" y="1524000"/>
            <a:ext cx="8229600" cy="4572000"/>
          </a:xfrm>
          <a:noFill/>
        </p:spPr>
        <p:txBody>
          <a:bodyPr/>
          <a:lstStyle/>
          <a:p>
            <a:pPr algn="just">
              <a:lnSpc>
                <a:spcPct val="90000"/>
              </a:lnSpc>
            </a:pPr>
            <a:r>
              <a:rPr lang="en-US" sz="2800" dirty="0" smtClean="0">
                <a:effectLst/>
              </a:rPr>
              <a:t>The Court, in a 5-4 decision, first affirmed that marriage is a fundamental right based on four “principles and traditions,” as follows:</a:t>
            </a:r>
          </a:p>
          <a:p>
            <a:pPr lvl="1" algn="just">
              <a:lnSpc>
                <a:spcPct val="90000"/>
              </a:lnSpc>
            </a:pPr>
            <a:r>
              <a:rPr lang="en-US" sz="2400" dirty="0" smtClean="0">
                <a:effectLst/>
              </a:rPr>
              <a:t>“The right to personal choice regarding marriage is inherent in the concept of individual autonomy.”</a:t>
            </a:r>
          </a:p>
          <a:p>
            <a:pPr lvl="1" algn="just">
              <a:lnSpc>
                <a:spcPct val="90000"/>
              </a:lnSpc>
            </a:pPr>
            <a:r>
              <a:rPr lang="en-US" sz="2400" dirty="0" smtClean="0">
                <a:effectLst/>
              </a:rPr>
              <a:t>“The right to marry is fundamental because it supports a two-person union unlike any other in its importance to the committed individuals.”</a:t>
            </a:r>
          </a:p>
          <a:p>
            <a:pPr lvl="1" algn="just">
              <a:lnSpc>
                <a:spcPct val="90000"/>
              </a:lnSpc>
            </a:pPr>
            <a:r>
              <a:rPr lang="en-US" sz="2400" dirty="0" smtClean="0">
                <a:effectLst/>
              </a:rPr>
              <a:t>Marriage “safeguards children and families and thus draws meaning from related rights of childrearing, procreation, and education.”</a:t>
            </a:r>
          </a:p>
          <a:p>
            <a:pPr lvl="1" algn="just">
              <a:lnSpc>
                <a:spcPct val="90000"/>
              </a:lnSpc>
            </a:pPr>
            <a:r>
              <a:rPr lang="en-US" sz="2400" dirty="0" smtClean="0">
                <a:effectLst/>
              </a:rPr>
              <a:t>Marriage “is a keystone of our social order.”</a:t>
            </a:r>
          </a:p>
          <a:p>
            <a:pPr lvl="1">
              <a:lnSpc>
                <a:spcPct val="90000"/>
              </a:lnSpc>
              <a:buNone/>
            </a:pPr>
            <a:endParaRPr lang="en-US" sz="2400" dirty="0" smtClean="0">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a:lstStyle/>
          <a:p>
            <a:r>
              <a:rPr lang="en-US" i="1" u="sng" dirty="0" err="1" smtClean="0">
                <a:effectLst/>
                <a:latin typeface="Georgia" pitchFamily="18" charset="0"/>
              </a:rPr>
              <a:t>Obergefell</a:t>
            </a:r>
            <a:r>
              <a:rPr lang="en-US" i="1" u="sng" dirty="0" smtClean="0">
                <a:effectLst/>
                <a:latin typeface="Georgia" pitchFamily="18" charset="0"/>
              </a:rPr>
              <a:t> v. Hodges</a:t>
            </a:r>
            <a:endParaRPr lang="en-US" sz="3800" i="1" u="sng" dirty="0" smtClean="0">
              <a:solidFill>
                <a:schemeClr val="tx1"/>
              </a:solidFill>
              <a:effectLst/>
              <a:latin typeface="Georgia" pitchFamily="18" charset="0"/>
            </a:endParaRPr>
          </a:p>
        </p:txBody>
      </p:sp>
      <p:sp>
        <p:nvSpPr>
          <p:cNvPr id="219139" name="Rectangle 3"/>
          <p:cNvSpPr>
            <a:spLocks noGrp="1" noChangeArrowheads="1"/>
          </p:cNvSpPr>
          <p:nvPr>
            <p:ph type="body" idx="1"/>
          </p:nvPr>
        </p:nvSpPr>
        <p:spPr>
          <a:xfrm>
            <a:off x="381000" y="1524000"/>
            <a:ext cx="8229600" cy="4572000"/>
          </a:xfrm>
          <a:noFill/>
        </p:spPr>
        <p:txBody>
          <a:bodyPr/>
          <a:lstStyle/>
          <a:p>
            <a:pPr algn="just">
              <a:lnSpc>
                <a:spcPct val="90000"/>
              </a:lnSpc>
            </a:pPr>
            <a:r>
              <a:rPr lang="en-US" sz="2800" dirty="0" smtClean="0">
                <a:effectLst/>
              </a:rPr>
              <a:t>The Court then held that there is no legal reason to differentiate same-sex couples and opposite sex couples with regards to the exercise of this fundamental right.</a:t>
            </a:r>
          </a:p>
          <a:p>
            <a:pPr algn="just">
              <a:lnSpc>
                <a:spcPct val="90000"/>
              </a:lnSpc>
            </a:pPr>
            <a:r>
              <a:rPr lang="en-US" sz="2800" dirty="0" smtClean="0">
                <a:effectLst/>
              </a:rPr>
              <a:t>Thus, it struck down all bans on same-sex marriage as being contrary to both the due process clause and the equal protection clause of the Fourteenth Amendment.</a:t>
            </a:r>
            <a:endParaRPr lang="en-US" sz="2400" dirty="0" smtClean="0">
              <a:effectLs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a:lstStyle/>
          <a:p>
            <a:r>
              <a:rPr lang="en-US" i="1" u="sng" dirty="0" err="1" smtClean="0">
                <a:effectLst/>
                <a:latin typeface="Georgia" pitchFamily="18" charset="0"/>
              </a:rPr>
              <a:t>Obergefell</a:t>
            </a:r>
            <a:r>
              <a:rPr lang="en-US" i="1" u="sng" dirty="0" smtClean="0">
                <a:effectLst/>
                <a:latin typeface="Georgia" pitchFamily="18" charset="0"/>
              </a:rPr>
              <a:t> v. Hodges</a:t>
            </a:r>
            <a:endParaRPr lang="en-US" sz="3800" i="1" u="sng" dirty="0" smtClean="0">
              <a:solidFill>
                <a:schemeClr val="tx1"/>
              </a:solidFill>
              <a:effectLst/>
              <a:latin typeface="Georgia" pitchFamily="18" charset="0"/>
            </a:endParaRPr>
          </a:p>
        </p:txBody>
      </p:sp>
      <p:sp>
        <p:nvSpPr>
          <p:cNvPr id="219139" name="Rectangle 3"/>
          <p:cNvSpPr>
            <a:spLocks noGrp="1" noChangeArrowheads="1"/>
          </p:cNvSpPr>
          <p:nvPr>
            <p:ph type="body" idx="1"/>
          </p:nvPr>
        </p:nvSpPr>
        <p:spPr>
          <a:xfrm>
            <a:off x="381000" y="1524000"/>
            <a:ext cx="8229600" cy="4572000"/>
          </a:xfrm>
          <a:noFill/>
        </p:spPr>
        <p:txBody>
          <a:bodyPr/>
          <a:lstStyle/>
          <a:p>
            <a:pPr marL="0" indent="0" algn="just">
              <a:lnSpc>
                <a:spcPct val="90000"/>
              </a:lnSpc>
              <a:buNone/>
            </a:pPr>
            <a:r>
              <a:rPr lang="en-US" sz="2400" dirty="0" smtClean="0">
                <a:effectLst/>
              </a:rPr>
              <a:t>“These considerations lead to the conclusion that the right to marry is a fundamental right inherent in the liberty of the person, and under the Due Process and Equal Protection Clauses of the Fourteenth Amendment couples of the same-sex may not be deprived of that right and that liberty. </a:t>
            </a:r>
            <a:r>
              <a:rPr lang="en-US" sz="2400" dirty="0" smtClean="0">
                <a:solidFill>
                  <a:srgbClr val="FFFF00"/>
                </a:solidFill>
                <a:effectLst/>
              </a:rPr>
              <a:t>The Court now holds that same-sex couples may exercise the fundamental right to marry</a:t>
            </a:r>
            <a:r>
              <a:rPr lang="en-US" sz="2400" dirty="0" smtClean="0">
                <a:effectLst/>
              </a:rPr>
              <a:t>. No longer may this liberty be denied to them. </a:t>
            </a:r>
            <a:r>
              <a:rPr lang="en-US" sz="2400" i="1" dirty="0" smtClean="0">
                <a:effectLst/>
              </a:rPr>
              <a:t>Baker v. Nelson</a:t>
            </a:r>
            <a:r>
              <a:rPr lang="en-US" sz="2400" dirty="0" smtClean="0">
                <a:effectLst/>
              </a:rPr>
              <a:t> must be and now is overruled, and the State laws challenged by Petitioners in these cases are now held invalid to the extent they exclude same-sex couples from civil marriage on the same terms and conditions as opposite-sex couples.”</a:t>
            </a:r>
            <a:br>
              <a:rPr lang="en-US" sz="2400" dirty="0" smtClean="0">
                <a:effectLst/>
              </a:rPr>
            </a:br>
            <a:r>
              <a:rPr lang="en-US" sz="2400" dirty="0" smtClean="0">
                <a:effectLst/>
              </a:rPr>
              <a:t/>
            </a:r>
            <a:br>
              <a:rPr lang="en-US" sz="2400" dirty="0" smtClean="0">
                <a:effectLst/>
              </a:rPr>
            </a:br>
            <a:r>
              <a:rPr lang="en-US" sz="2400" u="sng" dirty="0" err="1" smtClean="0">
                <a:effectLst/>
              </a:rPr>
              <a:t>Obergefell</a:t>
            </a:r>
            <a:r>
              <a:rPr lang="en-US" sz="2400" u="sng" dirty="0" smtClean="0">
                <a:effectLst/>
              </a:rPr>
              <a:t> v. Hodges</a:t>
            </a:r>
            <a:r>
              <a:rPr lang="en-US" sz="2400" dirty="0" smtClean="0">
                <a:effectLst/>
              </a:rPr>
              <a:t>, 135 S. Ct. 2584, 2604-05 (2015)</a:t>
            </a:r>
          </a:p>
          <a:p>
            <a:pPr>
              <a:lnSpc>
                <a:spcPct val="90000"/>
              </a:lnSpc>
              <a:buNone/>
            </a:pPr>
            <a:endParaRPr lang="en-US" sz="2400" dirty="0" smtClean="0">
              <a:effectLs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a:lstStyle/>
          <a:p>
            <a:r>
              <a:rPr lang="en-US" i="1" u="sng" dirty="0" err="1" smtClean="0">
                <a:effectLst/>
                <a:latin typeface="Georgia" pitchFamily="18" charset="0"/>
              </a:rPr>
              <a:t>Obergefell</a:t>
            </a:r>
            <a:r>
              <a:rPr lang="en-US" i="1" u="sng" dirty="0" smtClean="0">
                <a:effectLst/>
                <a:latin typeface="Georgia" pitchFamily="18" charset="0"/>
              </a:rPr>
              <a:t> v. Hodges</a:t>
            </a:r>
            <a:endParaRPr lang="en-US" sz="3800" i="1" u="sng" dirty="0" smtClean="0">
              <a:solidFill>
                <a:schemeClr val="tx1"/>
              </a:solidFill>
              <a:effectLst/>
              <a:latin typeface="Georgia" pitchFamily="18" charset="0"/>
            </a:endParaRPr>
          </a:p>
        </p:txBody>
      </p:sp>
      <p:sp>
        <p:nvSpPr>
          <p:cNvPr id="219139" name="Rectangle 3"/>
          <p:cNvSpPr>
            <a:spLocks noGrp="1" noChangeArrowheads="1"/>
          </p:cNvSpPr>
          <p:nvPr>
            <p:ph type="body" idx="1"/>
          </p:nvPr>
        </p:nvSpPr>
        <p:spPr>
          <a:xfrm>
            <a:off x="381000" y="1524000"/>
            <a:ext cx="8229600" cy="4572000"/>
          </a:xfrm>
          <a:noFill/>
        </p:spPr>
        <p:txBody>
          <a:bodyPr/>
          <a:lstStyle/>
          <a:p>
            <a:pPr algn="just">
              <a:lnSpc>
                <a:spcPct val="90000"/>
              </a:lnSpc>
            </a:pPr>
            <a:r>
              <a:rPr lang="en-US" sz="2800" dirty="0" smtClean="0">
                <a:effectLst/>
              </a:rPr>
              <a:t>The Court also held that it followed from its decision as to the first issue that “there is no lawful basis for a State to refuse to recognize a lawful same-sex marriage performed in another State on the ground of its same-sex character.”  </a:t>
            </a:r>
            <a:r>
              <a:rPr lang="en-US" sz="2800" u="sng" dirty="0" smtClean="0">
                <a:effectLst/>
              </a:rPr>
              <a:t>Id.</a:t>
            </a:r>
            <a:r>
              <a:rPr lang="en-US" sz="2800" dirty="0" smtClean="0">
                <a:effectLst/>
              </a:rPr>
              <a:t> at 2608.</a:t>
            </a:r>
          </a:p>
          <a:p>
            <a:pPr lvl="1">
              <a:lnSpc>
                <a:spcPct val="90000"/>
              </a:lnSpc>
              <a:buNone/>
            </a:pPr>
            <a:endParaRPr lang="en-US" sz="2400" dirty="0" smtClean="0">
              <a:effectLs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a:lstStyle/>
          <a:p>
            <a:r>
              <a:rPr lang="en-US" i="1" dirty="0" smtClean="0">
                <a:effectLst/>
                <a:latin typeface="Georgia" pitchFamily="18" charset="0"/>
              </a:rPr>
              <a:t>The Alabama Litigation</a:t>
            </a:r>
            <a:endParaRPr lang="en-US" sz="3800" i="1" dirty="0" smtClean="0">
              <a:solidFill>
                <a:schemeClr val="tx1"/>
              </a:solidFill>
              <a:effectLst/>
              <a:latin typeface="Georgia" pitchFamily="18" charset="0"/>
            </a:endParaRPr>
          </a:p>
        </p:txBody>
      </p:sp>
      <p:sp>
        <p:nvSpPr>
          <p:cNvPr id="219139" name="Rectangle 3"/>
          <p:cNvSpPr>
            <a:spLocks noGrp="1" noChangeArrowheads="1"/>
          </p:cNvSpPr>
          <p:nvPr>
            <p:ph type="body" idx="1"/>
          </p:nvPr>
        </p:nvSpPr>
        <p:spPr>
          <a:xfrm>
            <a:off x="381000" y="1524000"/>
            <a:ext cx="8229600" cy="4572000"/>
          </a:xfrm>
          <a:noFill/>
        </p:spPr>
        <p:txBody>
          <a:bodyPr/>
          <a:lstStyle/>
          <a:p>
            <a:pPr algn="just">
              <a:lnSpc>
                <a:spcPct val="90000"/>
              </a:lnSpc>
            </a:pPr>
            <a:r>
              <a:rPr lang="en-US" sz="2800" dirty="0" smtClean="0">
                <a:effectLst/>
              </a:rPr>
              <a:t>On May 6, 2014, </a:t>
            </a:r>
            <a:r>
              <a:rPr lang="en-US" sz="2800" i="1" dirty="0" smtClean="0">
                <a:effectLst/>
              </a:rPr>
              <a:t>Searcy v. Strange</a:t>
            </a:r>
            <a:r>
              <a:rPr lang="en-US" sz="2800" dirty="0" smtClean="0">
                <a:effectLst/>
              </a:rPr>
              <a:t> was filed in the Southern District of Alabama by a couple who had been legally married in California in 2008.  They sought to force Alabama to recognize this marriage so that the non-biological parent of their son could adopt him under Alabama’s spousal adoption law.  </a:t>
            </a:r>
          </a:p>
          <a:p>
            <a:pPr algn="just">
              <a:lnSpc>
                <a:spcPct val="90000"/>
              </a:lnSpc>
            </a:pPr>
            <a:r>
              <a:rPr lang="en-US" sz="2800" dirty="0" smtClean="0">
                <a:effectLst/>
              </a:rPr>
              <a:t>On September 11, 2014, </a:t>
            </a:r>
            <a:r>
              <a:rPr lang="en-US" sz="2800" i="1" dirty="0" err="1" smtClean="0">
                <a:effectLst/>
              </a:rPr>
              <a:t>Strawser</a:t>
            </a:r>
            <a:r>
              <a:rPr lang="en-US" sz="2800" i="1" dirty="0" smtClean="0">
                <a:effectLst/>
              </a:rPr>
              <a:t> v. Strange</a:t>
            </a:r>
            <a:r>
              <a:rPr lang="en-US" sz="2800" dirty="0" smtClean="0">
                <a:effectLst/>
              </a:rPr>
              <a:t> was initially filed pro se in the Southern District of Alabama by a couple seeking to overturn Alabama’s ban on gay marriage.</a:t>
            </a:r>
          </a:p>
          <a:p>
            <a:pPr lvl="1">
              <a:lnSpc>
                <a:spcPct val="90000"/>
              </a:lnSpc>
              <a:buNone/>
            </a:pPr>
            <a:endParaRPr lang="en-US" sz="2400" dirty="0" smtClean="0">
              <a:effectLs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ed">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cs typeface="Arial" charset="0"/>
          </a:defRPr>
        </a:defPPr>
      </a:lstStyle>
    </a:lnDef>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Textured</Template>
  <TotalTime>1992</TotalTime>
  <Words>1392</Words>
  <Application>Microsoft Office PowerPoint</Application>
  <PresentationFormat>On-screen Show (4:3)</PresentationFormat>
  <Paragraphs>66</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Textured</vt:lpstr>
      <vt:lpstr>FUEL UP FOR A NEW DAY:</vt:lpstr>
      <vt:lpstr> Before Obergefell</vt:lpstr>
      <vt:lpstr>Obergefell v. Hodges</vt:lpstr>
      <vt:lpstr>Obergefell v. Hodges</vt:lpstr>
      <vt:lpstr>Obergefell v. Hodges</vt:lpstr>
      <vt:lpstr>Obergefell v. Hodges</vt:lpstr>
      <vt:lpstr>Obergefell v. Hodges</vt:lpstr>
      <vt:lpstr>Obergefell v. Hodges</vt:lpstr>
      <vt:lpstr>The Alabama Litigation</vt:lpstr>
      <vt:lpstr>The Alabama Litigation</vt:lpstr>
      <vt:lpstr>The Alabama Litigation</vt:lpstr>
      <vt:lpstr>The Alabama Litigation</vt:lpstr>
      <vt:lpstr>The Alabama Litigation</vt:lpstr>
      <vt:lpstr>The Alabama Litigation</vt:lpstr>
      <vt:lpstr>The Alabama Litigation</vt:lpstr>
      <vt:lpstr>The Alabama Litigation</vt:lpstr>
      <vt:lpstr>The Alabama Litigation</vt:lpstr>
      <vt:lpstr>The Alabama Litigation</vt:lpstr>
      <vt:lpstr>The Alabama Litigation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 the Expense of the County:”</dc:title>
  <dc:creator>Jamie Hill</dc:creator>
  <cp:lastModifiedBy>Webb</cp:lastModifiedBy>
  <cp:revision>159</cp:revision>
  <dcterms:created xsi:type="dcterms:W3CDTF">2009-05-19T04:03:27Z</dcterms:created>
  <dcterms:modified xsi:type="dcterms:W3CDTF">2015-08-19T19:36:09Z</dcterms:modified>
</cp:coreProperties>
</file>