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drawings/drawing11.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drawings/drawing1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29"/>
  </p:notesMasterIdLst>
  <p:handoutMasterIdLst>
    <p:handoutMasterId r:id="rId30"/>
  </p:handoutMasterIdLst>
  <p:sldIdLst>
    <p:sldId id="270" r:id="rId4"/>
    <p:sldId id="286" r:id="rId5"/>
    <p:sldId id="345" r:id="rId6"/>
    <p:sldId id="370" r:id="rId7"/>
    <p:sldId id="329" r:id="rId8"/>
    <p:sldId id="386" r:id="rId9"/>
    <p:sldId id="387" r:id="rId10"/>
    <p:sldId id="388" r:id="rId11"/>
    <p:sldId id="405" r:id="rId12"/>
    <p:sldId id="288" r:id="rId13"/>
    <p:sldId id="289" r:id="rId14"/>
    <p:sldId id="301" r:id="rId15"/>
    <p:sldId id="264" r:id="rId16"/>
    <p:sldId id="390" r:id="rId17"/>
    <p:sldId id="392" r:id="rId18"/>
    <p:sldId id="397" r:id="rId19"/>
    <p:sldId id="398" r:id="rId20"/>
    <p:sldId id="399" r:id="rId21"/>
    <p:sldId id="400" r:id="rId22"/>
    <p:sldId id="401" r:id="rId23"/>
    <p:sldId id="402" r:id="rId24"/>
    <p:sldId id="403" r:id="rId25"/>
    <p:sldId id="404" r:id="rId26"/>
    <p:sldId id="339" r:id="rId27"/>
    <p:sldId id="3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72" autoAdjust="0"/>
    <p:restoredTop sz="94640" autoAdjust="0"/>
  </p:normalViewPr>
  <p:slideViewPr>
    <p:cSldViewPr>
      <p:cViewPr varScale="1">
        <p:scale>
          <a:sx n="135" d="100"/>
          <a:sy n="135" d="100"/>
        </p:scale>
        <p:origin x="1632"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72.16.0.209\SCPrivate$\Moore\B.%20DuPre\PowerPoint\Chart%20IVExpanded%20(3)%20(updated%20Aug.%2019,%202014).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72.16.0.209\SCPrivate$\Moore\B.%20DuPre\PowerPoint\Chart%20IVExpanded%20(3)%20(updated%20Aug.%2019,%202014).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172.16.0.209\SCPrivate$\Moore\B.%20DuPre\PowerPoint\Chart%20IVExpanded%20(3)%20(updated%20Aug.%2019,%202014).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Budget</c:v>
                </c:pt>
              </c:strCache>
            </c:strRef>
          </c:tx>
          <c:explosion val="25"/>
          <c:dLbls>
            <c:dLbl>
              <c:idx val="0"/>
              <c:layout/>
              <c:tx>
                <c:rich>
                  <a:bodyPr/>
                  <a:lstStyle/>
                  <a:p>
                    <a:r>
                      <a:rPr lang="en-US" dirty="0"/>
                      <a:t>Executive
</a:t>
                    </a:r>
                    <a:r>
                      <a:rPr lang="en-US"/>
                      <a:t> </a:t>
                    </a:r>
                    <a:r>
                      <a:rPr lang="en-US" smtClean="0"/>
                      <a:t>14,002,927,463 </a:t>
                    </a:r>
                    <a:endParaRPr lang="en-US" dirty="0"/>
                  </a:p>
                </c:rich>
              </c:tx>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6.1896987647186333E-2"/>
                  <c:y val="5.1854537919602171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16699077752895566"/>
                  <c:y val="5.2095844478770297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Executive</c:v>
                </c:pt>
                <c:pt idx="1">
                  <c:v>Legislative</c:v>
                </c:pt>
                <c:pt idx="2">
                  <c:v>Judicial</c:v>
                </c:pt>
              </c:strCache>
            </c:strRef>
          </c:cat>
          <c:val>
            <c:numRef>
              <c:f>Sheet1!$B$2:$B$4</c:f>
              <c:numCache>
                <c:formatCode>_("$"* #,##0_);_("$"* \(#,##0\);_("$"* "-"??_);_(@_)</c:formatCode>
                <c:ptCount val="3"/>
                <c:pt idx="0">
                  <c:v>14002927463</c:v>
                </c:pt>
                <c:pt idx="1">
                  <c:v>47518311</c:v>
                </c:pt>
                <c:pt idx="2">
                  <c:v>194886647</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4294056992875886"/>
          <c:y val="4.6554457410826221E-2"/>
          <c:w val="0.84069038245219374"/>
          <c:h val="0.85535004034063433"/>
        </c:manualLayout>
      </c:layout>
      <c:barChart>
        <c:barDir val="col"/>
        <c:grouping val="clustered"/>
        <c:varyColors val="1"/>
        <c:ser>
          <c:idx val="0"/>
          <c:order val="0"/>
          <c:tx>
            <c:strRef>
              <c:f>Sheet1!$B$1</c:f>
              <c:strCache>
                <c:ptCount val="1"/>
                <c:pt idx="0">
                  <c:v>County Commission </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2010</c:v>
                </c:pt>
                <c:pt idx="1">
                  <c:v>FY 2011</c:v>
                </c:pt>
                <c:pt idx="2">
                  <c:v>FY 2012</c:v>
                </c:pt>
                <c:pt idx="3">
                  <c:v>FY 2013</c:v>
                </c:pt>
                <c:pt idx="4">
                  <c:v>FY 2014</c:v>
                </c:pt>
              </c:strCache>
            </c:strRef>
          </c:cat>
          <c:val>
            <c:numRef>
              <c:f>Sheet1!$B$2:$B$6</c:f>
              <c:numCache>
                <c:formatCode>_("$"* #,##0_);_("$"* \(#,##0\);_("$"* "-"??_);_(@_)</c:formatCode>
                <c:ptCount val="5"/>
                <c:pt idx="0">
                  <c:v>6699741</c:v>
                </c:pt>
                <c:pt idx="1">
                  <c:v>6223449</c:v>
                </c:pt>
                <c:pt idx="2">
                  <c:v>5907895</c:v>
                </c:pt>
                <c:pt idx="3">
                  <c:v>5456830</c:v>
                </c:pt>
                <c:pt idx="4">
                  <c:v>5185794</c:v>
                </c:pt>
              </c:numCache>
            </c:numRef>
          </c:val>
        </c:ser>
        <c:dLbls>
          <c:showLegendKey val="0"/>
          <c:showVal val="0"/>
          <c:showCatName val="0"/>
          <c:showSerName val="0"/>
          <c:showPercent val="0"/>
          <c:showBubbleSize val="0"/>
        </c:dLbls>
        <c:gapWidth val="94"/>
        <c:axId val="300659752"/>
        <c:axId val="300661712"/>
      </c:barChart>
      <c:catAx>
        <c:axId val="300659752"/>
        <c:scaling>
          <c:orientation val="minMax"/>
        </c:scaling>
        <c:delete val="0"/>
        <c:axPos val="b"/>
        <c:numFmt formatCode="General" sourceLinked="0"/>
        <c:majorTickMark val="out"/>
        <c:minorTickMark val="none"/>
        <c:tickLblPos val="nextTo"/>
        <c:crossAx val="300661712"/>
        <c:crosses val="autoZero"/>
        <c:auto val="1"/>
        <c:lblAlgn val="ctr"/>
        <c:lblOffset val="100"/>
        <c:noMultiLvlLbl val="0"/>
      </c:catAx>
      <c:valAx>
        <c:axId val="300661712"/>
        <c:scaling>
          <c:orientation val="minMax"/>
        </c:scaling>
        <c:delete val="0"/>
        <c:axPos val="l"/>
        <c:majorGridlines/>
        <c:numFmt formatCode="_(&quot;$&quot;* #,##0_);_(&quot;$&quot;* \(#,##0\);_(&quot;$&quot;* &quot;-&quot;??_);_(@_)" sourceLinked="1"/>
        <c:majorTickMark val="out"/>
        <c:minorTickMark val="none"/>
        <c:tickLblPos val="nextTo"/>
        <c:crossAx val="3006597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1"/>
        <c:ser>
          <c:idx val="0"/>
          <c:order val="0"/>
          <c:tx>
            <c:strRef>
              <c:f>Sheet1!$B$1</c:f>
              <c:strCache>
                <c:ptCount val="1"/>
                <c:pt idx="0">
                  <c:v>Traffic Cases</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2010</c:v>
                </c:pt>
                <c:pt idx="1">
                  <c:v>FY 2011</c:v>
                </c:pt>
                <c:pt idx="2">
                  <c:v>FY 2012</c:v>
                </c:pt>
                <c:pt idx="3">
                  <c:v>FY 2013</c:v>
                </c:pt>
                <c:pt idx="4">
                  <c:v>FY 2014</c:v>
                </c:pt>
              </c:strCache>
            </c:strRef>
          </c:cat>
          <c:val>
            <c:numRef>
              <c:f>Sheet1!$B$2:$B$6</c:f>
              <c:numCache>
                <c:formatCode>#,##0</c:formatCode>
                <c:ptCount val="5"/>
                <c:pt idx="0">
                  <c:v>639412</c:v>
                </c:pt>
                <c:pt idx="1">
                  <c:v>556097</c:v>
                </c:pt>
                <c:pt idx="2">
                  <c:v>472946</c:v>
                </c:pt>
                <c:pt idx="3">
                  <c:v>364913</c:v>
                </c:pt>
                <c:pt idx="4">
                  <c:v>314993</c:v>
                </c:pt>
              </c:numCache>
            </c:numRef>
          </c:val>
        </c:ser>
        <c:dLbls>
          <c:showLegendKey val="0"/>
          <c:showVal val="0"/>
          <c:showCatName val="0"/>
          <c:showSerName val="0"/>
          <c:showPercent val="0"/>
          <c:showBubbleSize val="0"/>
        </c:dLbls>
        <c:gapWidth val="97"/>
        <c:axId val="300654656"/>
        <c:axId val="301071192"/>
      </c:barChart>
      <c:catAx>
        <c:axId val="300654656"/>
        <c:scaling>
          <c:orientation val="minMax"/>
        </c:scaling>
        <c:delete val="0"/>
        <c:axPos val="b"/>
        <c:numFmt formatCode="General" sourceLinked="0"/>
        <c:majorTickMark val="out"/>
        <c:minorTickMark val="none"/>
        <c:tickLblPos val="nextTo"/>
        <c:crossAx val="301071192"/>
        <c:crosses val="autoZero"/>
        <c:auto val="1"/>
        <c:lblAlgn val="ctr"/>
        <c:lblOffset val="100"/>
        <c:noMultiLvlLbl val="0"/>
      </c:catAx>
      <c:valAx>
        <c:axId val="301071192"/>
        <c:scaling>
          <c:orientation val="minMax"/>
        </c:scaling>
        <c:delete val="1"/>
        <c:axPos val="l"/>
        <c:majorGridlines/>
        <c:numFmt formatCode="#,##0" sourceLinked="1"/>
        <c:majorTickMark val="out"/>
        <c:minorTickMark val="none"/>
        <c:tickLblPos val="none"/>
        <c:crossAx val="300654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1.3392857142857146E-2"/>
          <c:y val="0"/>
          <c:w val="0.96726190476190466"/>
          <c:h val="0.93826728146032112"/>
        </c:manualLayout>
      </c:layout>
      <c:lineChart>
        <c:grouping val="stacked"/>
        <c:varyColors val="1"/>
        <c:ser>
          <c:idx val="0"/>
          <c:order val="0"/>
          <c:tx>
            <c:strRef>
              <c:f>Sheet1!$B$1</c:f>
              <c:strCache>
                <c:ptCount val="1"/>
                <c:pt idx="0">
                  <c:v>Traffic Collections</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2010</c:v>
                </c:pt>
                <c:pt idx="1">
                  <c:v>FY 2011</c:v>
                </c:pt>
                <c:pt idx="2">
                  <c:v>FY 2012</c:v>
                </c:pt>
                <c:pt idx="3">
                  <c:v>FY 2013</c:v>
                </c:pt>
                <c:pt idx="4">
                  <c:v>FY 2014</c:v>
                </c:pt>
              </c:strCache>
            </c:strRef>
          </c:cat>
          <c:val>
            <c:numRef>
              <c:f>Sheet1!$B$2:$B$6</c:f>
              <c:numCache>
                <c:formatCode>_("$"* #,##0_);_("$"* \(#,##0\);_("$"* "-"??_);_(@_)</c:formatCode>
                <c:ptCount val="5"/>
                <c:pt idx="0">
                  <c:v>75105806</c:v>
                </c:pt>
                <c:pt idx="1">
                  <c:v>72753373</c:v>
                </c:pt>
                <c:pt idx="2">
                  <c:v>67525517</c:v>
                </c:pt>
                <c:pt idx="3">
                  <c:v>63004906</c:v>
                </c:pt>
                <c:pt idx="4">
                  <c:v>54229806</c:v>
                </c:pt>
              </c:numCache>
            </c:numRef>
          </c:val>
          <c:smooth val="0"/>
        </c:ser>
        <c:dLbls>
          <c:showLegendKey val="0"/>
          <c:showVal val="1"/>
          <c:showCatName val="0"/>
          <c:showSerName val="0"/>
          <c:showPercent val="0"/>
          <c:showBubbleSize val="0"/>
        </c:dLbls>
        <c:marker val="1"/>
        <c:smooth val="0"/>
        <c:axId val="301071584"/>
        <c:axId val="301069624"/>
      </c:lineChart>
      <c:catAx>
        <c:axId val="301071584"/>
        <c:scaling>
          <c:orientation val="minMax"/>
        </c:scaling>
        <c:delete val="1"/>
        <c:axPos val="b"/>
        <c:numFmt formatCode="General" sourceLinked="0"/>
        <c:majorTickMark val="out"/>
        <c:minorTickMark val="none"/>
        <c:tickLblPos val="none"/>
        <c:crossAx val="301069624"/>
        <c:crosses val="autoZero"/>
        <c:auto val="1"/>
        <c:lblAlgn val="ctr"/>
        <c:lblOffset val="100"/>
        <c:noMultiLvlLbl val="0"/>
      </c:catAx>
      <c:valAx>
        <c:axId val="301069624"/>
        <c:scaling>
          <c:orientation val="minMax"/>
        </c:scaling>
        <c:delete val="1"/>
        <c:axPos val="l"/>
        <c:numFmt formatCode="_(&quot;$&quot;* #,##0_);_(&quot;$&quot;* \(#,##0\);_(&quot;$&quot;* &quot;-&quot;??_);_(@_)" sourceLinked="1"/>
        <c:majorTickMark val="out"/>
        <c:minorTickMark val="none"/>
        <c:tickLblPos val="none"/>
        <c:crossAx val="301071584"/>
        <c:crosses val="autoZero"/>
        <c:crossBetween val="between"/>
      </c:valAx>
    </c:plotArea>
    <c:plotVisOnly val="1"/>
    <c:dispBlanksAs val="zero"/>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1"/>
        <c:ser>
          <c:idx val="0"/>
          <c:order val="0"/>
          <c:tx>
            <c:strRef>
              <c:f>Sheet1!$B$1</c:f>
              <c:strCache>
                <c:ptCount val="1"/>
                <c:pt idx="0">
                  <c:v>County Commission </c:v>
                </c:pt>
              </c:strCache>
            </c:strRef>
          </c:tx>
          <c:spPr>
            <a:ln>
              <a:solidFill>
                <a:schemeClr val="accent2"/>
              </a:solidFill>
            </a:ln>
          </c:spPr>
          <c:marker>
            <c:symbol val="square"/>
            <c:size val="13"/>
            <c:spPr>
              <a:solidFill>
                <a:schemeClr val="accent2"/>
              </a:solidFill>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2010</c:v>
                </c:pt>
                <c:pt idx="1">
                  <c:v>FY 2011</c:v>
                </c:pt>
                <c:pt idx="2">
                  <c:v>FY 2012</c:v>
                </c:pt>
                <c:pt idx="3">
                  <c:v>FY 2013</c:v>
                </c:pt>
                <c:pt idx="4">
                  <c:v>FY 2014</c:v>
                </c:pt>
              </c:strCache>
            </c:strRef>
          </c:cat>
          <c:val>
            <c:numRef>
              <c:f>Sheet1!$B$2:$B$6</c:f>
              <c:numCache>
                <c:formatCode>_("$"* #,##0_);_("$"* \(#,##0\);_("$"* "-"??_);_(@_)</c:formatCode>
                <c:ptCount val="5"/>
                <c:pt idx="0">
                  <c:v>6699741</c:v>
                </c:pt>
                <c:pt idx="1">
                  <c:v>6223449</c:v>
                </c:pt>
                <c:pt idx="2">
                  <c:v>5907895</c:v>
                </c:pt>
                <c:pt idx="3">
                  <c:v>5456830</c:v>
                </c:pt>
                <c:pt idx="4">
                  <c:v>5185794</c:v>
                </c:pt>
              </c:numCache>
            </c:numRef>
          </c:val>
          <c:smooth val="0"/>
        </c:ser>
        <c:dLbls>
          <c:showLegendKey val="0"/>
          <c:showVal val="0"/>
          <c:showCatName val="0"/>
          <c:showSerName val="0"/>
          <c:showPercent val="0"/>
          <c:showBubbleSize val="0"/>
        </c:dLbls>
        <c:marker val="1"/>
        <c:smooth val="0"/>
        <c:axId val="301066880"/>
        <c:axId val="301064136"/>
      </c:lineChart>
      <c:catAx>
        <c:axId val="301066880"/>
        <c:scaling>
          <c:orientation val="minMax"/>
        </c:scaling>
        <c:delete val="0"/>
        <c:axPos val="b"/>
        <c:numFmt formatCode="General" sourceLinked="0"/>
        <c:majorTickMark val="out"/>
        <c:minorTickMark val="none"/>
        <c:tickLblPos val="nextTo"/>
        <c:crossAx val="301064136"/>
        <c:crosses val="autoZero"/>
        <c:auto val="1"/>
        <c:lblAlgn val="ctr"/>
        <c:lblOffset val="100"/>
        <c:noMultiLvlLbl val="0"/>
      </c:catAx>
      <c:valAx>
        <c:axId val="301064136"/>
        <c:scaling>
          <c:orientation val="minMax"/>
        </c:scaling>
        <c:delete val="1"/>
        <c:axPos val="l"/>
        <c:numFmt formatCode="_(&quot;$&quot;* #,##0_);_(&quot;$&quot;* \(#,##0\);_(&quot;$&quot;* &quot;-&quot;??_);_(@_)" sourceLinked="1"/>
        <c:majorTickMark val="out"/>
        <c:minorTickMark val="none"/>
        <c:tickLblPos val="none"/>
        <c:crossAx val="301066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1.7857142857142856E-2"/>
          <c:y val="5.612065321788976E-3"/>
          <c:w val="0.96726190476190466"/>
          <c:h val="0.93826728146032112"/>
        </c:manualLayout>
      </c:layout>
      <c:lineChart>
        <c:grouping val="standard"/>
        <c:varyColors val="1"/>
        <c:ser>
          <c:idx val="0"/>
          <c:order val="0"/>
          <c:tx>
            <c:strRef>
              <c:f>Sheet1!$B$1</c:f>
              <c:strCache>
                <c:ptCount val="1"/>
                <c:pt idx="0">
                  <c:v>Traffic Collections</c:v>
                </c:pt>
              </c:strCache>
            </c:strRef>
          </c:tx>
          <c:spPr>
            <a:ln>
              <a:solidFill>
                <a:schemeClr val="accent1"/>
              </a:solidFill>
            </a:ln>
          </c:spPr>
          <c:marker>
            <c:symbol val="diamond"/>
            <c:size val="13"/>
            <c:spPr>
              <a:solidFill>
                <a:schemeClr val="accent1"/>
              </a:solidFill>
              <a:ln>
                <a:solidFill>
                  <a:schemeClr val="accent1"/>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2010</c:v>
                </c:pt>
                <c:pt idx="1">
                  <c:v>FY 2011</c:v>
                </c:pt>
                <c:pt idx="2">
                  <c:v>FY 2012</c:v>
                </c:pt>
                <c:pt idx="3">
                  <c:v>FY 2013</c:v>
                </c:pt>
                <c:pt idx="4">
                  <c:v>FY 2014</c:v>
                </c:pt>
              </c:strCache>
            </c:strRef>
          </c:cat>
          <c:val>
            <c:numRef>
              <c:f>Sheet1!$B$2:$B$6</c:f>
              <c:numCache>
                <c:formatCode>_("$"* #,##0_);_("$"* \(#,##0\);_("$"* "-"??_);_(@_)</c:formatCode>
                <c:ptCount val="5"/>
                <c:pt idx="0">
                  <c:v>75105806</c:v>
                </c:pt>
                <c:pt idx="1">
                  <c:v>72753373</c:v>
                </c:pt>
                <c:pt idx="2">
                  <c:v>67525517</c:v>
                </c:pt>
                <c:pt idx="3">
                  <c:v>63004906</c:v>
                </c:pt>
                <c:pt idx="4">
                  <c:v>54229806</c:v>
                </c:pt>
              </c:numCache>
            </c:numRef>
          </c:val>
          <c:smooth val="0"/>
        </c:ser>
        <c:dLbls>
          <c:showLegendKey val="0"/>
          <c:showVal val="1"/>
          <c:showCatName val="0"/>
          <c:showSerName val="0"/>
          <c:showPercent val="0"/>
          <c:showBubbleSize val="0"/>
        </c:dLbls>
        <c:marker val="1"/>
        <c:smooth val="0"/>
        <c:axId val="301069232"/>
        <c:axId val="301070408"/>
      </c:lineChart>
      <c:catAx>
        <c:axId val="301069232"/>
        <c:scaling>
          <c:orientation val="minMax"/>
        </c:scaling>
        <c:delete val="1"/>
        <c:axPos val="b"/>
        <c:numFmt formatCode="General" sourceLinked="0"/>
        <c:majorTickMark val="out"/>
        <c:minorTickMark val="none"/>
        <c:tickLblPos val="none"/>
        <c:crossAx val="301070408"/>
        <c:crosses val="autoZero"/>
        <c:auto val="1"/>
        <c:lblAlgn val="ctr"/>
        <c:lblOffset val="100"/>
        <c:noMultiLvlLbl val="0"/>
      </c:catAx>
      <c:valAx>
        <c:axId val="301070408"/>
        <c:scaling>
          <c:orientation val="minMax"/>
        </c:scaling>
        <c:delete val="1"/>
        <c:axPos val="l"/>
        <c:numFmt formatCode="_(&quot;$&quot;* #,##0_);_(&quot;$&quot;* \(#,##0\);_(&quot;$&quot;* &quot;-&quot;??_);_(@_)" sourceLinked="1"/>
        <c:majorTickMark val="out"/>
        <c:minorTickMark val="none"/>
        <c:tickLblPos val="none"/>
        <c:crossAx val="301069232"/>
        <c:crosses val="autoZero"/>
        <c:crossBetween val="between"/>
      </c:valAx>
      <c:spPr>
        <a:noFill/>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General </a:t>
            </a:r>
            <a:r>
              <a:rPr lang="en-US" sz="2400" dirty="0"/>
              <a:t>Fund Budgets, FY2002 - </a:t>
            </a:r>
            <a:r>
              <a:rPr lang="en-US" sz="2400" dirty="0" smtClean="0"/>
              <a:t>FY2015</a:t>
            </a:r>
            <a:endParaRPr lang="en-US" sz="2400" dirty="0"/>
          </a:p>
        </c:rich>
      </c:tx>
      <c:layout/>
      <c:overlay val="0"/>
    </c:title>
    <c:autoTitleDeleted val="0"/>
    <c:plotArea>
      <c:layout>
        <c:manualLayout>
          <c:layoutTarget val="inner"/>
          <c:xMode val="edge"/>
          <c:yMode val="edge"/>
          <c:x val="9.9294767208153042E-2"/>
          <c:y val="0.12351935695538059"/>
          <c:w val="0.87957531387820043"/>
          <c:h val="0.84652213927804476"/>
        </c:manualLayout>
      </c:layout>
      <c:barChart>
        <c:barDir val="col"/>
        <c:grouping val="stacked"/>
        <c:varyColors val="0"/>
        <c:ser>
          <c:idx val="0"/>
          <c:order val="0"/>
          <c:invertIfNegative val="0"/>
          <c:dPt>
            <c:idx val="1"/>
            <c:invertIfNegative val="0"/>
            <c:bubble3D val="0"/>
            <c:spPr>
              <a:solidFill>
                <a:schemeClr val="accent2"/>
              </a:solidFill>
            </c:spPr>
          </c:dPt>
          <c:dLbls>
            <c:dLbl>
              <c:idx val="0"/>
              <c:layout/>
              <c:tx>
                <c:rich>
                  <a:bodyPr/>
                  <a:lstStyle/>
                  <a:p>
                    <a:r>
                      <a:rPr lang="en-US" b="1" dirty="0" smtClean="0">
                        <a:solidFill>
                          <a:schemeClr val="bg1">
                            <a:lumMod val="95000"/>
                          </a:schemeClr>
                        </a:solidFill>
                      </a:rPr>
                      <a:t>+70%</a:t>
                    </a:r>
                    <a:endParaRPr lang="en-US" dirty="0">
                      <a:solidFill>
                        <a:schemeClr val="bg1">
                          <a:lumMod val="95000"/>
                        </a:schemeClr>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a:t>
                    </a:r>
                    <a:r>
                      <a:rPr lang="en-US" smtClean="0"/>
                      <a:t>17%</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
              <c:pt idx="0">
                <c:v>Executive</c:v>
              </c:pt>
            </c:strLit>
          </c:cat>
          <c:val>
            <c:numRef>
              <c:f>Sheet2!$B$1:$B$2</c:f>
              <c:numCache>
                <c:formatCode>0.00%</c:formatCode>
                <c:ptCount val="2"/>
                <c:pt idx="0">
                  <c:v>0.70160000000000011</c:v>
                </c:pt>
                <c:pt idx="1">
                  <c:v>-0.17600000000000002</c:v>
                </c:pt>
              </c:numCache>
            </c:numRef>
          </c:val>
        </c:ser>
        <c:dLbls>
          <c:showLegendKey val="0"/>
          <c:showVal val="0"/>
          <c:showCatName val="0"/>
          <c:showSerName val="0"/>
          <c:showPercent val="0"/>
          <c:showBubbleSize val="0"/>
        </c:dLbls>
        <c:gapWidth val="150"/>
        <c:overlap val="100"/>
        <c:axId val="298949816"/>
        <c:axId val="298955304"/>
      </c:barChart>
      <c:catAx>
        <c:axId val="298949816"/>
        <c:scaling>
          <c:orientation val="minMax"/>
        </c:scaling>
        <c:delete val="0"/>
        <c:axPos val="b"/>
        <c:numFmt formatCode="General" sourceLinked="0"/>
        <c:majorTickMark val="none"/>
        <c:minorTickMark val="none"/>
        <c:tickLblPos val="nextTo"/>
        <c:txPr>
          <a:bodyPr/>
          <a:lstStyle/>
          <a:p>
            <a:pPr>
              <a:defRPr sz="1800" b="1"/>
            </a:pPr>
            <a:endParaRPr lang="en-US"/>
          </a:p>
        </c:txPr>
        <c:crossAx val="298955304"/>
        <c:crosses val="autoZero"/>
        <c:auto val="1"/>
        <c:lblAlgn val="ctr"/>
        <c:lblOffset val="100"/>
        <c:noMultiLvlLbl val="0"/>
      </c:catAx>
      <c:valAx>
        <c:axId val="298955304"/>
        <c:scaling>
          <c:orientation val="minMax"/>
        </c:scaling>
        <c:delete val="0"/>
        <c:axPos val="l"/>
        <c:majorGridlines/>
        <c:numFmt formatCode="0.00%" sourceLinked="1"/>
        <c:majorTickMark val="none"/>
        <c:minorTickMark val="none"/>
        <c:tickLblPos val="nextTo"/>
        <c:crossAx val="298949816"/>
        <c:crosses val="autoZero"/>
        <c:crossBetween val="between"/>
      </c:valAx>
    </c:plotArea>
    <c:plotVisOnly val="1"/>
    <c:dispBlanksAs val="gap"/>
    <c:showDLblsOverMax val="0"/>
  </c:chart>
  <c:spPr>
    <a:ln>
      <a:solidFill>
        <a:schemeClr val="tx1"/>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70993415407867"/>
          <c:y val="5.9689826595522195E-2"/>
          <c:w val="0.73132272745561921"/>
          <c:h val="0.80226303056244752"/>
        </c:manualLayout>
      </c:layout>
      <c:scatterChart>
        <c:scatterStyle val="lineMarker"/>
        <c:varyColors val="0"/>
        <c:ser>
          <c:idx val="0"/>
          <c:order val="0"/>
          <c:tx>
            <c:strRef>
              <c:f>Sheet1!$B$1</c:f>
              <c:strCache>
                <c:ptCount val="1"/>
                <c:pt idx="0">
                  <c:v>TOTAL APPROPRIATIONS</c:v>
                </c:pt>
              </c:strCache>
            </c:strRef>
          </c:tx>
          <c:spPr>
            <a:ln w="25400">
              <a:solidFill>
                <a:srgbClr val="FF0000"/>
              </a:solidFill>
              <a:prstDash val="solid"/>
            </a:ln>
          </c:spPr>
          <c:marker>
            <c:spPr>
              <a:solidFill>
                <a:srgbClr val="666699"/>
              </a:solidFill>
              <a:ln>
                <a:solidFill>
                  <a:srgbClr val="666699"/>
                </a:solidFill>
                <a:prstDash val="solid"/>
              </a:ln>
            </c:spPr>
          </c:marker>
          <c:dLbls>
            <c:delete val="1"/>
          </c:dLbls>
          <c:xVal>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xVal>
          <c:yVal>
            <c:numRef>
              <c:f>Sheet1!$B$2:$B$17</c:f>
              <c:numCache>
                <c:formatCode>"$"#,##0_);\("$"#,##0\)</c:formatCode>
                <c:ptCount val="16"/>
                <c:pt idx="0">
                  <c:v>139100000</c:v>
                </c:pt>
                <c:pt idx="1">
                  <c:v>148396688</c:v>
                </c:pt>
                <c:pt idx="2">
                  <c:v>151978920</c:v>
                </c:pt>
                <c:pt idx="3">
                  <c:v>148434328</c:v>
                </c:pt>
                <c:pt idx="4">
                  <c:v>153968933</c:v>
                </c:pt>
                <c:pt idx="5">
                  <c:v>160259048</c:v>
                </c:pt>
                <c:pt idx="6">
                  <c:v>175221373</c:v>
                </c:pt>
                <c:pt idx="7">
                  <c:v>179191488</c:v>
                </c:pt>
                <c:pt idx="8">
                  <c:v>185178419</c:v>
                </c:pt>
                <c:pt idx="9">
                  <c:v>185791032</c:v>
                </c:pt>
                <c:pt idx="10">
                  <c:v>185810038</c:v>
                </c:pt>
                <c:pt idx="11">
                  <c:v>167700000</c:v>
                </c:pt>
                <c:pt idx="12">
                  <c:v>177568258</c:v>
                </c:pt>
                <c:pt idx="13">
                  <c:v>183945014</c:v>
                </c:pt>
                <c:pt idx="14">
                  <c:v>181405370</c:v>
                </c:pt>
                <c:pt idx="15" formatCode="&quot;$&quot;#,##0_);[Red]\(&quot;$&quot;#,##0\)">
                  <c:v>167407308</c:v>
                </c:pt>
              </c:numCache>
            </c:numRef>
          </c:yVal>
          <c:smooth val="0"/>
        </c:ser>
        <c:dLbls>
          <c:showLegendKey val="0"/>
          <c:showVal val="0"/>
          <c:showCatName val="0"/>
          <c:showSerName val="1"/>
          <c:showPercent val="0"/>
          <c:showBubbleSize val="0"/>
        </c:dLbls>
        <c:axId val="335162856"/>
        <c:axId val="335162072"/>
      </c:scatterChart>
      <c:valAx>
        <c:axId val="335162856"/>
        <c:scaling>
          <c:orientation val="minMax"/>
        </c:scaling>
        <c:delete val="0"/>
        <c:axPos val="b"/>
        <c:title>
          <c:tx>
            <c:rich>
              <a:bodyPr/>
              <a:lstStyle/>
              <a:p>
                <a:pPr>
                  <a:defRPr sz="1400" b="1"/>
                </a:pPr>
                <a:r>
                  <a:rPr lang="en-US" sz="1400" b="1" dirty="0"/>
                  <a:t>FISCAL YEAR</a:t>
                </a:r>
              </a:p>
            </c:rich>
          </c:tx>
          <c:layout>
            <c:manualLayout>
              <c:xMode val="edge"/>
              <c:yMode val="edge"/>
              <c:x val="1.8559651634454787E-2"/>
              <c:y val="0.91288986305204578"/>
            </c:manualLayout>
          </c:layout>
          <c:overlay val="0"/>
          <c:spPr>
            <a:noFill/>
            <a:ln w="25400">
              <a:noFill/>
            </a:ln>
          </c:spPr>
        </c:title>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335162072"/>
        <c:crosses val="autoZero"/>
        <c:crossBetween val="midCat"/>
        <c:majorUnit val="1"/>
      </c:valAx>
      <c:valAx>
        <c:axId val="335162072"/>
        <c:scaling>
          <c:orientation val="minMax"/>
          <c:max val="229999999.99999997"/>
          <c:min val="140000000"/>
        </c:scaling>
        <c:delete val="0"/>
        <c:axPos val="l"/>
        <c:majorGridlines/>
        <c:minorGridlines/>
        <c:title>
          <c:tx>
            <c:rich>
              <a:bodyPr rot="-5400000" vert="horz"/>
              <a:lstStyle/>
              <a:p>
                <a:pPr>
                  <a:defRPr/>
                </a:pPr>
                <a:r>
                  <a:rPr lang="en-US" sz="1400" dirty="0"/>
                  <a:t>DOLLARS (IN MILLIONS)</a:t>
                </a:r>
              </a:p>
            </c:rich>
          </c:tx>
          <c:layout>
            <c:manualLayout>
              <c:xMode val="edge"/>
              <c:yMode val="edge"/>
              <c:x val="2.4525277030167211E-2"/>
              <c:y val="0.29647026799613635"/>
            </c:manualLayout>
          </c:layout>
          <c:overlay val="0"/>
          <c:spPr>
            <a:noFill/>
            <a:ln w="25400">
              <a:noFill/>
            </a:ln>
          </c:spPr>
        </c:title>
        <c:numFmt formatCode="&quot;$&quot;#,##0_);\(&quot;$&quot;#,##0\)" sourceLinked="1"/>
        <c:majorTickMark val="out"/>
        <c:minorTickMark val="none"/>
        <c:tickLblPos val="nextTo"/>
        <c:crossAx val="335162856"/>
        <c:crosses val="autoZero"/>
        <c:crossBetween val="midCat"/>
        <c:dispUnits>
          <c:builtInUnit val="millions"/>
        </c:dispUnits>
      </c:valAx>
    </c:plotArea>
    <c:legend>
      <c:legendPos val="r"/>
      <c:legendEntry>
        <c:idx val="0"/>
        <c:txPr>
          <a:bodyPr/>
          <a:lstStyle/>
          <a:p>
            <a:pPr>
              <a:defRPr sz="1200" b="1" i="0" u="none" strike="noStrike" baseline="0">
                <a:solidFill>
                  <a:srgbClr val="000000"/>
                </a:solidFill>
                <a:latin typeface="Calibri"/>
                <a:ea typeface="Calibri"/>
                <a:cs typeface="Calibri"/>
              </a:defRPr>
            </a:pPr>
            <a:endParaRPr lang="en-US"/>
          </a:p>
        </c:txPr>
      </c:legendEntry>
      <c:layout>
        <c:manualLayout>
          <c:xMode val="edge"/>
          <c:yMode val="edge"/>
          <c:x val="0.15533369124314006"/>
          <c:y val="0.4178434338790149"/>
          <c:w val="0.19796494448369722"/>
          <c:h val="0.12284069097888679"/>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70993415407867"/>
          <c:y val="5.9689826595522195E-2"/>
          <c:w val="0.73132272745561921"/>
          <c:h val="0.80226303056244752"/>
        </c:manualLayout>
      </c:layout>
      <c:scatterChart>
        <c:scatterStyle val="lineMarker"/>
        <c:varyColors val="0"/>
        <c:ser>
          <c:idx val="0"/>
          <c:order val="0"/>
          <c:tx>
            <c:strRef>
              <c:f>Sheet1!$B$1</c:f>
              <c:strCache>
                <c:ptCount val="1"/>
                <c:pt idx="0">
                  <c:v>TOTAL APPROPRIATIONS</c:v>
                </c:pt>
              </c:strCache>
            </c:strRef>
          </c:tx>
          <c:spPr>
            <a:ln w="25400">
              <a:solidFill>
                <a:srgbClr val="FF0000"/>
              </a:solidFill>
              <a:prstDash val="solid"/>
            </a:ln>
          </c:spPr>
          <c:marker>
            <c:spPr>
              <a:solidFill>
                <a:srgbClr val="666699"/>
              </a:solidFill>
              <a:ln>
                <a:solidFill>
                  <a:srgbClr val="666699"/>
                </a:solidFill>
                <a:prstDash val="solid"/>
              </a:ln>
            </c:spPr>
          </c:marker>
          <c:dLbls>
            <c:delete val="1"/>
          </c:dLbls>
          <c:xVal>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xVal>
          <c:yVal>
            <c:numRef>
              <c:f>Sheet1!$B$2:$B$17</c:f>
              <c:numCache>
                <c:formatCode>"$"#,##0_);\("$"#,##0\)</c:formatCode>
                <c:ptCount val="16"/>
                <c:pt idx="0">
                  <c:v>139100000</c:v>
                </c:pt>
                <c:pt idx="1">
                  <c:v>148396688</c:v>
                </c:pt>
                <c:pt idx="2">
                  <c:v>151978920</c:v>
                </c:pt>
                <c:pt idx="3">
                  <c:v>148434328</c:v>
                </c:pt>
                <c:pt idx="4">
                  <c:v>153968933</c:v>
                </c:pt>
                <c:pt idx="5">
                  <c:v>160259048</c:v>
                </c:pt>
                <c:pt idx="6">
                  <c:v>175221373</c:v>
                </c:pt>
                <c:pt idx="7">
                  <c:v>179191488</c:v>
                </c:pt>
                <c:pt idx="8">
                  <c:v>185178419</c:v>
                </c:pt>
                <c:pt idx="9">
                  <c:v>185791032</c:v>
                </c:pt>
                <c:pt idx="10">
                  <c:v>185810038</c:v>
                </c:pt>
                <c:pt idx="11">
                  <c:v>167700000</c:v>
                </c:pt>
                <c:pt idx="12">
                  <c:v>177568258</c:v>
                </c:pt>
                <c:pt idx="13">
                  <c:v>183945014</c:v>
                </c:pt>
                <c:pt idx="14">
                  <c:v>181405370</c:v>
                </c:pt>
                <c:pt idx="15" formatCode="&quot;$&quot;#,##0_);[Red]\(&quot;$&quot;#,##0\)">
                  <c:v>167407308</c:v>
                </c:pt>
              </c:numCache>
            </c:numRef>
          </c:yVal>
          <c:smooth val="0"/>
        </c:ser>
        <c:ser>
          <c:idx val="1"/>
          <c:order val="1"/>
          <c:tx>
            <c:strRef>
              <c:f>Sheet1!$C$1</c:f>
              <c:strCache>
                <c:ptCount val="1"/>
                <c:pt idx="0">
                  <c:v>LEVEL FUNDED APPROPRIATIONS</c:v>
                </c:pt>
              </c:strCache>
            </c:strRef>
          </c:tx>
          <c:spPr>
            <a:ln w="38100">
              <a:solidFill>
                <a:srgbClr val="339966"/>
              </a:solidFill>
              <a:prstDash val="solid"/>
            </a:ln>
          </c:spPr>
          <c:marker>
            <c:symbol val="square"/>
            <c:size val="7"/>
            <c:spPr>
              <a:solidFill>
                <a:srgbClr val="FFFFFF"/>
              </a:solidFill>
              <a:ln>
                <a:solidFill>
                  <a:srgbClr val="00FF00"/>
                </a:solidFill>
                <a:prstDash val="solid"/>
              </a:ln>
            </c:spPr>
          </c:marker>
          <c:dLbls>
            <c:delete val="1"/>
          </c:dLbls>
          <c:xVal>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xVal>
          <c:yVal>
            <c:numRef>
              <c:f>Sheet1!$C$2:$C$17</c:f>
              <c:numCache>
                <c:formatCode>"$"#,##0_);\("$"#,##0\)</c:formatCode>
                <c:ptCount val="16"/>
                <c:pt idx="1">
                  <c:v>147792284</c:v>
                </c:pt>
                <c:pt idx="2">
                  <c:v>154358737</c:v>
                </c:pt>
                <c:pt idx="3">
                  <c:v>156874992</c:v>
                </c:pt>
                <c:pt idx="4">
                  <c:v>168358327</c:v>
                </c:pt>
                <c:pt idx="5">
                  <c:v>176266563</c:v>
                </c:pt>
                <c:pt idx="6">
                  <c:v>185849507</c:v>
                </c:pt>
                <c:pt idx="7">
                  <c:v>195722122</c:v>
                </c:pt>
                <c:pt idx="8">
                  <c:v>204842192</c:v>
                </c:pt>
                <c:pt idx="9">
                  <c:v>206763690</c:v>
                </c:pt>
                <c:pt idx="10">
                  <c:v>207684264</c:v>
                </c:pt>
                <c:pt idx="11">
                  <c:v>206216962</c:v>
                </c:pt>
                <c:pt idx="12">
                  <c:v>209737605</c:v>
                </c:pt>
                <c:pt idx="13">
                  <c:v>213930030</c:v>
                </c:pt>
                <c:pt idx="14">
                  <c:v>215714993</c:v>
                </c:pt>
                <c:pt idx="15" formatCode="&quot;$&quot;#,##0_);[Red]\(&quot;$&quot;#,##0\)">
                  <c:v>220239154</c:v>
                </c:pt>
              </c:numCache>
            </c:numRef>
          </c:yVal>
          <c:smooth val="0"/>
        </c:ser>
        <c:dLbls>
          <c:showLegendKey val="0"/>
          <c:showVal val="0"/>
          <c:showCatName val="0"/>
          <c:showSerName val="1"/>
          <c:showPercent val="0"/>
          <c:showBubbleSize val="0"/>
        </c:dLbls>
        <c:axId val="335164032"/>
        <c:axId val="335162464"/>
      </c:scatterChart>
      <c:valAx>
        <c:axId val="335164032"/>
        <c:scaling>
          <c:orientation val="minMax"/>
        </c:scaling>
        <c:delete val="0"/>
        <c:axPos val="b"/>
        <c:title>
          <c:tx>
            <c:rich>
              <a:bodyPr/>
              <a:lstStyle/>
              <a:p>
                <a:pPr>
                  <a:defRPr sz="1400" b="1"/>
                </a:pPr>
                <a:r>
                  <a:rPr lang="en-US" sz="1400" b="1" dirty="0"/>
                  <a:t>FISCAL YEAR</a:t>
                </a:r>
              </a:p>
            </c:rich>
          </c:tx>
          <c:layout>
            <c:manualLayout>
              <c:xMode val="edge"/>
              <c:yMode val="edge"/>
              <c:x val="1.8559651634454787E-2"/>
              <c:y val="0.91288986305204578"/>
            </c:manualLayout>
          </c:layout>
          <c:overlay val="0"/>
          <c:spPr>
            <a:noFill/>
            <a:ln w="25400">
              <a:noFill/>
            </a:ln>
          </c:spPr>
        </c:title>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335162464"/>
        <c:crosses val="autoZero"/>
        <c:crossBetween val="midCat"/>
        <c:majorUnit val="1"/>
      </c:valAx>
      <c:valAx>
        <c:axId val="335162464"/>
        <c:scaling>
          <c:orientation val="minMax"/>
          <c:min val="140000000"/>
        </c:scaling>
        <c:delete val="0"/>
        <c:axPos val="l"/>
        <c:majorGridlines/>
        <c:minorGridlines/>
        <c:title>
          <c:tx>
            <c:rich>
              <a:bodyPr rot="-5400000" vert="horz"/>
              <a:lstStyle/>
              <a:p>
                <a:pPr>
                  <a:defRPr/>
                </a:pPr>
                <a:r>
                  <a:rPr lang="en-US" sz="1400" dirty="0"/>
                  <a:t>DOLLARS (IN MILLIONS)</a:t>
                </a:r>
              </a:p>
            </c:rich>
          </c:tx>
          <c:layout>
            <c:manualLayout>
              <c:xMode val="edge"/>
              <c:yMode val="edge"/>
              <c:x val="2.4525277030167211E-2"/>
              <c:y val="0.29647026799613635"/>
            </c:manualLayout>
          </c:layout>
          <c:overlay val="0"/>
          <c:spPr>
            <a:noFill/>
            <a:ln w="25400">
              <a:noFill/>
            </a:ln>
          </c:spPr>
        </c:title>
        <c:numFmt formatCode="&quot;$&quot;#,##0_);\(&quot;$&quot;#,##0\)" sourceLinked="1"/>
        <c:majorTickMark val="out"/>
        <c:minorTickMark val="none"/>
        <c:tickLblPos val="nextTo"/>
        <c:crossAx val="335164032"/>
        <c:crosses val="autoZero"/>
        <c:crossBetween val="midCat"/>
        <c:dispUnits>
          <c:builtInUnit val="millions"/>
        </c:dispUnits>
      </c:valAx>
    </c:plotArea>
    <c:legend>
      <c:legendPos val="r"/>
      <c:legendEntry>
        <c:idx val="0"/>
        <c:txPr>
          <a:bodyPr/>
          <a:lstStyle/>
          <a:p>
            <a:pPr>
              <a:defRPr sz="1200" b="1" i="0" u="none" strike="noStrike" baseline="0">
                <a:solidFill>
                  <a:srgbClr val="000000"/>
                </a:solidFill>
                <a:latin typeface="Calibri"/>
                <a:ea typeface="Calibri"/>
                <a:cs typeface="Calibri"/>
              </a:defRPr>
            </a:pPr>
            <a:endParaRPr lang="en-US"/>
          </a:p>
        </c:txPr>
      </c:legendEntry>
      <c:legendEntry>
        <c:idx val="1"/>
        <c:txPr>
          <a:bodyPr/>
          <a:lstStyle/>
          <a:p>
            <a:pPr>
              <a:defRPr sz="1200" b="1" i="0" u="none" strike="noStrike" baseline="0">
                <a:solidFill>
                  <a:srgbClr val="000000"/>
                </a:solidFill>
                <a:latin typeface="Calibri"/>
                <a:ea typeface="Calibri"/>
                <a:cs typeface="Calibri"/>
              </a:defRPr>
            </a:pPr>
            <a:endParaRPr lang="en-US"/>
          </a:p>
        </c:txPr>
      </c:legendEntry>
      <c:layout>
        <c:manualLayout>
          <c:xMode val="edge"/>
          <c:yMode val="edge"/>
          <c:x val="0.15533369124314006"/>
          <c:y val="0.37133695348782336"/>
          <c:w val="0.19796494448369722"/>
          <c:h val="0.16934726547591633"/>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70993415407867"/>
          <c:y val="5.9689826595522195E-2"/>
          <c:w val="0.73132272745561921"/>
          <c:h val="0.80226303056244752"/>
        </c:manualLayout>
      </c:layout>
      <c:scatterChart>
        <c:scatterStyle val="lineMarker"/>
        <c:varyColors val="0"/>
        <c:ser>
          <c:idx val="0"/>
          <c:order val="0"/>
          <c:tx>
            <c:strRef>
              <c:f>Sheet1!$B$1</c:f>
              <c:strCache>
                <c:ptCount val="1"/>
                <c:pt idx="0">
                  <c:v>TOTAL APPROPRIATIONS</c:v>
                </c:pt>
              </c:strCache>
            </c:strRef>
          </c:tx>
          <c:spPr>
            <a:ln w="25400">
              <a:solidFill>
                <a:srgbClr val="FF0000"/>
              </a:solidFill>
              <a:prstDash val="solid"/>
            </a:ln>
          </c:spPr>
          <c:marker>
            <c:spPr>
              <a:solidFill>
                <a:srgbClr val="666699"/>
              </a:solidFill>
              <a:ln>
                <a:solidFill>
                  <a:srgbClr val="666699"/>
                </a:solidFill>
                <a:prstDash val="solid"/>
              </a:ln>
            </c:spPr>
          </c:marker>
          <c:dLbls>
            <c:delete val="1"/>
          </c:dLbls>
          <c:xVal>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xVal>
          <c:yVal>
            <c:numRef>
              <c:f>Sheet1!$B$2:$B$17</c:f>
              <c:numCache>
                <c:formatCode>"$"#,##0_);\("$"#,##0\)</c:formatCode>
                <c:ptCount val="16"/>
                <c:pt idx="0">
                  <c:v>139100000</c:v>
                </c:pt>
                <c:pt idx="1">
                  <c:v>148396688</c:v>
                </c:pt>
                <c:pt idx="2">
                  <c:v>151978920</c:v>
                </c:pt>
                <c:pt idx="3">
                  <c:v>148434328</c:v>
                </c:pt>
                <c:pt idx="4">
                  <c:v>153968933</c:v>
                </c:pt>
                <c:pt idx="5">
                  <c:v>160259048</c:v>
                </c:pt>
                <c:pt idx="6">
                  <c:v>175221373</c:v>
                </c:pt>
                <c:pt idx="7">
                  <c:v>179191488</c:v>
                </c:pt>
                <c:pt idx="8">
                  <c:v>185178419</c:v>
                </c:pt>
                <c:pt idx="9">
                  <c:v>185791032</c:v>
                </c:pt>
                <c:pt idx="10">
                  <c:v>185810038</c:v>
                </c:pt>
                <c:pt idx="11">
                  <c:v>167700000</c:v>
                </c:pt>
                <c:pt idx="12">
                  <c:v>177568258</c:v>
                </c:pt>
                <c:pt idx="13">
                  <c:v>183945014</c:v>
                </c:pt>
                <c:pt idx="14">
                  <c:v>181405370</c:v>
                </c:pt>
                <c:pt idx="15" formatCode="&quot;$&quot;#,##0_);[Red]\(&quot;$&quot;#,##0\)">
                  <c:v>167407308</c:v>
                </c:pt>
              </c:numCache>
            </c:numRef>
          </c:yVal>
          <c:smooth val="0"/>
        </c:ser>
        <c:ser>
          <c:idx val="1"/>
          <c:order val="1"/>
          <c:tx>
            <c:strRef>
              <c:f>Sheet1!$C$1</c:f>
              <c:strCache>
                <c:ptCount val="1"/>
                <c:pt idx="0">
                  <c:v>LEVEL FUNDED APPROPRIATIONS</c:v>
                </c:pt>
              </c:strCache>
            </c:strRef>
          </c:tx>
          <c:spPr>
            <a:ln w="38100">
              <a:solidFill>
                <a:srgbClr val="339966"/>
              </a:solidFill>
              <a:prstDash val="solid"/>
            </a:ln>
          </c:spPr>
          <c:marker>
            <c:symbol val="square"/>
            <c:size val="7"/>
            <c:spPr>
              <a:solidFill>
                <a:srgbClr val="FFFFFF"/>
              </a:solidFill>
              <a:ln>
                <a:solidFill>
                  <a:srgbClr val="00FF00"/>
                </a:solidFill>
                <a:prstDash val="solid"/>
              </a:ln>
            </c:spPr>
          </c:marker>
          <c:dLbls>
            <c:delete val="1"/>
          </c:dLbls>
          <c:xVal>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xVal>
          <c:yVal>
            <c:numRef>
              <c:f>Sheet1!$C$2:$C$17</c:f>
              <c:numCache>
                <c:formatCode>"$"#,##0_);\("$"#,##0\)</c:formatCode>
                <c:ptCount val="16"/>
                <c:pt idx="1">
                  <c:v>147792284</c:v>
                </c:pt>
                <c:pt idx="2">
                  <c:v>154358737</c:v>
                </c:pt>
                <c:pt idx="3">
                  <c:v>156874992</c:v>
                </c:pt>
                <c:pt idx="4">
                  <c:v>168358327</c:v>
                </c:pt>
                <c:pt idx="5">
                  <c:v>176266563</c:v>
                </c:pt>
                <c:pt idx="6">
                  <c:v>185849507</c:v>
                </c:pt>
                <c:pt idx="7">
                  <c:v>195722122</c:v>
                </c:pt>
                <c:pt idx="8">
                  <c:v>204842192</c:v>
                </c:pt>
                <c:pt idx="9">
                  <c:v>206763690</c:v>
                </c:pt>
                <c:pt idx="10">
                  <c:v>207684264</c:v>
                </c:pt>
                <c:pt idx="11">
                  <c:v>206216962</c:v>
                </c:pt>
                <c:pt idx="12">
                  <c:v>209737605</c:v>
                </c:pt>
                <c:pt idx="13">
                  <c:v>213930030</c:v>
                </c:pt>
                <c:pt idx="14">
                  <c:v>215714993</c:v>
                </c:pt>
                <c:pt idx="15" formatCode="&quot;$&quot;#,##0_);[Red]\(&quot;$&quot;#,##0\)">
                  <c:v>220239154</c:v>
                </c:pt>
              </c:numCache>
            </c:numRef>
          </c:yVal>
          <c:smooth val="0"/>
        </c:ser>
        <c:dLbls>
          <c:showLegendKey val="0"/>
          <c:showVal val="0"/>
          <c:showCatName val="0"/>
          <c:showSerName val="1"/>
          <c:showPercent val="0"/>
          <c:showBubbleSize val="0"/>
        </c:dLbls>
        <c:axId val="335167560"/>
        <c:axId val="335165992"/>
      </c:scatterChart>
      <c:valAx>
        <c:axId val="335167560"/>
        <c:scaling>
          <c:orientation val="minMax"/>
        </c:scaling>
        <c:delete val="0"/>
        <c:axPos val="b"/>
        <c:title>
          <c:tx>
            <c:rich>
              <a:bodyPr/>
              <a:lstStyle/>
              <a:p>
                <a:pPr>
                  <a:defRPr sz="1400" b="1"/>
                </a:pPr>
                <a:r>
                  <a:rPr lang="en-US" sz="1400" b="1" dirty="0"/>
                  <a:t>FISCAL YEAR</a:t>
                </a:r>
              </a:p>
            </c:rich>
          </c:tx>
          <c:layout>
            <c:manualLayout>
              <c:xMode val="edge"/>
              <c:yMode val="edge"/>
              <c:x val="1.8559651634454787E-2"/>
              <c:y val="0.91288986305204578"/>
            </c:manualLayout>
          </c:layout>
          <c:overlay val="0"/>
          <c:spPr>
            <a:noFill/>
            <a:ln w="25400">
              <a:noFill/>
            </a:ln>
          </c:spPr>
        </c:title>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335165992"/>
        <c:crosses val="autoZero"/>
        <c:crossBetween val="midCat"/>
        <c:majorUnit val="1"/>
      </c:valAx>
      <c:valAx>
        <c:axId val="335165992"/>
        <c:scaling>
          <c:orientation val="minMax"/>
          <c:min val="140000000"/>
        </c:scaling>
        <c:delete val="0"/>
        <c:axPos val="l"/>
        <c:majorGridlines/>
        <c:minorGridlines/>
        <c:title>
          <c:tx>
            <c:rich>
              <a:bodyPr rot="-5400000" vert="horz"/>
              <a:lstStyle/>
              <a:p>
                <a:pPr>
                  <a:defRPr/>
                </a:pPr>
                <a:r>
                  <a:rPr lang="en-US" sz="1400" dirty="0"/>
                  <a:t>DOLLARS (IN MILLIONS)</a:t>
                </a:r>
              </a:p>
            </c:rich>
          </c:tx>
          <c:layout>
            <c:manualLayout>
              <c:xMode val="edge"/>
              <c:yMode val="edge"/>
              <c:x val="2.4525277030167211E-2"/>
              <c:y val="0.29647026799613635"/>
            </c:manualLayout>
          </c:layout>
          <c:overlay val="0"/>
          <c:spPr>
            <a:noFill/>
            <a:ln w="25400">
              <a:noFill/>
            </a:ln>
          </c:spPr>
        </c:title>
        <c:numFmt formatCode="&quot;$&quot;#,##0_);\(&quot;$&quot;#,##0\)" sourceLinked="1"/>
        <c:majorTickMark val="out"/>
        <c:minorTickMark val="none"/>
        <c:tickLblPos val="nextTo"/>
        <c:crossAx val="335167560"/>
        <c:crosses val="autoZero"/>
        <c:crossBetween val="midCat"/>
        <c:dispUnits>
          <c:builtInUnit val="millions"/>
        </c:dispUnits>
      </c:valAx>
    </c:plotArea>
    <c:legend>
      <c:legendPos val="r"/>
      <c:legendEntry>
        <c:idx val="0"/>
        <c:txPr>
          <a:bodyPr/>
          <a:lstStyle/>
          <a:p>
            <a:pPr>
              <a:defRPr sz="1200" b="1" i="0" u="none" strike="noStrike" baseline="0">
                <a:solidFill>
                  <a:srgbClr val="000000"/>
                </a:solidFill>
                <a:latin typeface="Calibri"/>
                <a:ea typeface="Calibri"/>
                <a:cs typeface="Calibri"/>
              </a:defRPr>
            </a:pPr>
            <a:endParaRPr lang="en-US"/>
          </a:p>
        </c:txPr>
      </c:legendEntry>
      <c:legendEntry>
        <c:idx val="1"/>
        <c:txPr>
          <a:bodyPr/>
          <a:lstStyle/>
          <a:p>
            <a:pPr>
              <a:defRPr sz="1200" b="1" i="0" u="none" strike="noStrike" baseline="0">
                <a:solidFill>
                  <a:srgbClr val="000000"/>
                </a:solidFill>
                <a:latin typeface="Calibri"/>
                <a:ea typeface="Calibri"/>
                <a:cs typeface="Calibri"/>
              </a:defRPr>
            </a:pPr>
            <a:endParaRPr lang="en-US"/>
          </a:p>
        </c:txPr>
      </c:legendEntry>
      <c:layout>
        <c:manualLayout>
          <c:xMode val="edge"/>
          <c:yMode val="edge"/>
          <c:x val="0.15533369124314006"/>
          <c:y val="0.35583479335742629"/>
          <c:w val="0.19796494448369722"/>
          <c:h val="0.18484942560631351"/>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355000937382827"/>
          <c:y val="4.6554457410826221E-2"/>
          <c:w val="0.84069038245219374"/>
          <c:h val="0.85535004034063433"/>
        </c:manualLayout>
      </c:layout>
      <c:barChart>
        <c:barDir val="col"/>
        <c:grouping val="clustered"/>
        <c:varyColors val="1"/>
        <c:ser>
          <c:idx val="0"/>
          <c:order val="0"/>
          <c:tx>
            <c:strRef>
              <c:f>Sheet1!$B$1</c:f>
              <c:strCache>
                <c:ptCount val="1"/>
                <c:pt idx="0">
                  <c:v>Case Filings</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2010</c:v>
                </c:pt>
                <c:pt idx="1">
                  <c:v>FY 2011</c:v>
                </c:pt>
                <c:pt idx="2">
                  <c:v>FY 2012</c:v>
                </c:pt>
                <c:pt idx="3">
                  <c:v>FY 2013</c:v>
                </c:pt>
                <c:pt idx="4">
                  <c:v>FY 2014</c:v>
                </c:pt>
              </c:strCache>
            </c:strRef>
          </c:cat>
          <c:val>
            <c:numRef>
              <c:f>Sheet1!$B$2:$B$6</c:f>
              <c:numCache>
                <c:formatCode>#,##0</c:formatCode>
                <c:ptCount val="5"/>
                <c:pt idx="0">
                  <c:v>1247871</c:v>
                </c:pt>
                <c:pt idx="1">
                  <c:v>1121053</c:v>
                </c:pt>
                <c:pt idx="2">
                  <c:v>1024459</c:v>
                </c:pt>
                <c:pt idx="3">
                  <c:v>900121</c:v>
                </c:pt>
                <c:pt idx="4">
                  <c:v>841115</c:v>
                </c:pt>
              </c:numCache>
            </c:numRef>
          </c:val>
        </c:ser>
        <c:dLbls>
          <c:showLegendKey val="0"/>
          <c:showVal val="0"/>
          <c:showCatName val="0"/>
          <c:showSerName val="0"/>
          <c:showPercent val="0"/>
          <c:showBubbleSize val="0"/>
        </c:dLbls>
        <c:gapWidth val="94"/>
        <c:axId val="298956088"/>
        <c:axId val="298950992"/>
      </c:barChart>
      <c:catAx>
        <c:axId val="298956088"/>
        <c:scaling>
          <c:orientation val="minMax"/>
        </c:scaling>
        <c:delete val="0"/>
        <c:axPos val="b"/>
        <c:numFmt formatCode="General" sourceLinked="0"/>
        <c:majorTickMark val="out"/>
        <c:minorTickMark val="none"/>
        <c:tickLblPos val="nextTo"/>
        <c:crossAx val="298950992"/>
        <c:crosses val="autoZero"/>
        <c:auto val="1"/>
        <c:lblAlgn val="ctr"/>
        <c:lblOffset val="100"/>
        <c:noMultiLvlLbl val="0"/>
      </c:catAx>
      <c:valAx>
        <c:axId val="298950992"/>
        <c:scaling>
          <c:orientation val="minMax"/>
        </c:scaling>
        <c:delete val="0"/>
        <c:axPos val="l"/>
        <c:majorGridlines/>
        <c:numFmt formatCode="#,##0" sourceLinked="1"/>
        <c:majorTickMark val="out"/>
        <c:minorTickMark val="none"/>
        <c:tickLblPos val="nextTo"/>
        <c:crossAx val="2989560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1"/>
        <c:ser>
          <c:idx val="0"/>
          <c:order val="0"/>
          <c:tx>
            <c:strRef>
              <c:f>Sheet1!$B$1</c:f>
              <c:strCache>
                <c:ptCount val="1"/>
                <c:pt idx="0">
                  <c:v>Traffic Cases</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2010</c:v>
                </c:pt>
                <c:pt idx="1">
                  <c:v>FY 2011</c:v>
                </c:pt>
                <c:pt idx="2">
                  <c:v>FY 2012</c:v>
                </c:pt>
                <c:pt idx="3">
                  <c:v>FY 2013</c:v>
                </c:pt>
                <c:pt idx="4">
                  <c:v>FY 2014</c:v>
                </c:pt>
              </c:strCache>
            </c:strRef>
          </c:cat>
          <c:val>
            <c:numRef>
              <c:f>Sheet1!$B$2:$B$6</c:f>
              <c:numCache>
                <c:formatCode>#,##0</c:formatCode>
                <c:ptCount val="5"/>
                <c:pt idx="0">
                  <c:v>639412</c:v>
                </c:pt>
                <c:pt idx="1">
                  <c:v>556097</c:v>
                </c:pt>
                <c:pt idx="2">
                  <c:v>472946</c:v>
                </c:pt>
                <c:pt idx="3">
                  <c:v>364913</c:v>
                </c:pt>
                <c:pt idx="4">
                  <c:v>314993</c:v>
                </c:pt>
              </c:numCache>
            </c:numRef>
          </c:val>
        </c:ser>
        <c:dLbls>
          <c:showLegendKey val="0"/>
          <c:showVal val="0"/>
          <c:showCatName val="0"/>
          <c:showSerName val="0"/>
          <c:showPercent val="0"/>
          <c:showBubbleSize val="0"/>
        </c:dLbls>
        <c:gapWidth val="97"/>
        <c:axId val="298951384"/>
        <c:axId val="335167952"/>
      </c:barChart>
      <c:catAx>
        <c:axId val="298951384"/>
        <c:scaling>
          <c:orientation val="minMax"/>
        </c:scaling>
        <c:delete val="0"/>
        <c:axPos val="b"/>
        <c:numFmt formatCode="General" sourceLinked="0"/>
        <c:majorTickMark val="out"/>
        <c:minorTickMark val="none"/>
        <c:tickLblPos val="nextTo"/>
        <c:crossAx val="335167952"/>
        <c:crosses val="autoZero"/>
        <c:auto val="1"/>
        <c:lblAlgn val="ctr"/>
        <c:lblOffset val="100"/>
        <c:noMultiLvlLbl val="0"/>
      </c:catAx>
      <c:valAx>
        <c:axId val="335167952"/>
        <c:scaling>
          <c:orientation val="minMax"/>
        </c:scaling>
        <c:delete val="0"/>
        <c:axPos val="l"/>
        <c:majorGridlines/>
        <c:numFmt formatCode="#,##0" sourceLinked="1"/>
        <c:majorTickMark val="out"/>
        <c:minorTickMark val="none"/>
        <c:tickLblPos val="nextTo"/>
        <c:crossAx val="29895138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7015974296316408"/>
          <c:y val="4.6554457410826221E-2"/>
          <c:w val="0.84069038245219374"/>
          <c:h val="0.85535004034063433"/>
        </c:manualLayout>
      </c:layout>
      <c:barChart>
        <c:barDir val="col"/>
        <c:grouping val="clustered"/>
        <c:varyColors val="1"/>
        <c:ser>
          <c:idx val="0"/>
          <c:order val="0"/>
          <c:tx>
            <c:strRef>
              <c:f>Sheet1!$B$1</c:f>
              <c:strCache>
                <c:ptCount val="1"/>
                <c:pt idx="0">
                  <c:v>Court Collections</c:v>
                </c:pt>
              </c:strCache>
            </c:strRef>
          </c:tx>
          <c:invertIfNegative val="0"/>
          <c:dLbls>
            <c:numFmt formatCode="_(&quot;$&quot;* #,##0_);_(&quot;$&quot;* \(#,##0\);_(&quot;$&quot;* &quot;-&quot;_);_(@_)"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2010</c:v>
                </c:pt>
                <c:pt idx="1">
                  <c:v>FY 2011</c:v>
                </c:pt>
                <c:pt idx="2">
                  <c:v>FY 2012</c:v>
                </c:pt>
                <c:pt idx="3">
                  <c:v>FY 2013</c:v>
                </c:pt>
                <c:pt idx="4">
                  <c:v>FY 2014</c:v>
                </c:pt>
              </c:strCache>
            </c:strRef>
          </c:cat>
          <c:val>
            <c:numRef>
              <c:f>Sheet1!$B$2:$B$6</c:f>
              <c:numCache>
                <c:formatCode>#,##0</c:formatCode>
                <c:ptCount val="5"/>
                <c:pt idx="0">
                  <c:v>546767804</c:v>
                </c:pt>
                <c:pt idx="1">
                  <c:v>535722176</c:v>
                </c:pt>
                <c:pt idx="2">
                  <c:v>509866841</c:v>
                </c:pt>
                <c:pt idx="3">
                  <c:v>502711822</c:v>
                </c:pt>
                <c:pt idx="4">
                  <c:v>490567481</c:v>
                </c:pt>
              </c:numCache>
            </c:numRef>
          </c:val>
        </c:ser>
        <c:dLbls>
          <c:showLegendKey val="0"/>
          <c:showVal val="0"/>
          <c:showCatName val="0"/>
          <c:showSerName val="0"/>
          <c:showPercent val="0"/>
          <c:showBubbleSize val="0"/>
        </c:dLbls>
        <c:gapWidth val="94"/>
        <c:axId val="300661320"/>
        <c:axId val="300658184"/>
      </c:barChart>
      <c:catAx>
        <c:axId val="300661320"/>
        <c:scaling>
          <c:orientation val="minMax"/>
        </c:scaling>
        <c:delete val="0"/>
        <c:axPos val="b"/>
        <c:numFmt formatCode="General" sourceLinked="0"/>
        <c:majorTickMark val="out"/>
        <c:minorTickMark val="none"/>
        <c:tickLblPos val="nextTo"/>
        <c:crossAx val="300658184"/>
        <c:crosses val="autoZero"/>
        <c:auto val="1"/>
        <c:lblAlgn val="ctr"/>
        <c:lblOffset val="100"/>
        <c:noMultiLvlLbl val="0"/>
      </c:catAx>
      <c:valAx>
        <c:axId val="300658184"/>
        <c:scaling>
          <c:orientation val="minMax"/>
        </c:scaling>
        <c:delete val="0"/>
        <c:axPos val="l"/>
        <c:majorGridlines/>
        <c:numFmt formatCode="&quot;$&quot;#,##0" sourceLinked="0"/>
        <c:majorTickMark val="out"/>
        <c:minorTickMark val="none"/>
        <c:tickLblPos val="nextTo"/>
        <c:crossAx val="30066132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1"/>
        <c:ser>
          <c:idx val="0"/>
          <c:order val="0"/>
          <c:tx>
            <c:strRef>
              <c:f>Sheet1!$B$1</c:f>
              <c:strCache>
                <c:ptCount val="1"/>
                <c:pt idx="0">
                  <c:v>Traffic Collections</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2010</c:v>
                </c:pt>
                <c:pt idx="1">
                  <c:v>FY 2011</c:v>
                </c:pt>
                <c:pt idx="2">
                  <c:v>FY 2012</c:v>
                </c:pt>
                <c:pt idx="3">
                  <c:v>FY 2013</c:v>
                </c:pt>
                <c:pt idx="4">
                  <c:v>FY 2014</c:v>
                </c:pt>
              </c:strCache>
            </c:strRef>
          </c:cat>
          <c:val>
            <c:numRef>
              <c:f>Sheet1!$B$2:$B$6</c:f>
              <c:numCache>
                <c:formatCode>_("$"* #,##0_);_("$"* \(#,##0\);_("$"* "-"??_);_(@_)</c:formatCode>
                <c:ptCount val="5"/>
                <c:pt idx="0">
                  <c:v>75105806</c:v>
                </c:pt>
                <c:pt idx="1">
                  <c:v>72753373</c:v>
                </c:pt>
                <c:pt idx="2">
                  <c:v>67525517</c:v>
                </c:pt>
                <c:pt idx="3">
                  <c:v>63004906</c:v>
                </c:pt>
                <c:pt idx="4">
                  <c:v>54229806</c:v>
                </c:pt>
              </c:numCache>
            </c:numRef>
          </c:val>
        </c:ser>
        <c:dLbls>
          <c:showLegendKey val="0"/>
          <c:showVal val="0"/>
          <c:showCatName val="0"/>
          <c:showSerName val="0"/>
          <c:showPercent val="0"/>
          <c:showBubbleSize val="0"/>
        </c:dLbls>
        <c:gapWidth val="97"/>
        <c:axId val="300658576"/>
        <c:axId val="300656224"/>
      </c:barChart>
      <c:catAx>
        <c:axId val="300658576"/>
        <c:scaling>
          <c:orientation val="minMax"/>
        </c:scaling>
        <c:delete val="0"/>
        <c:axPos val="b"/>
        <c:numFmt formatCode="General" sourceLinked="0"/>
        <c:majorTickMark val="out"/>
        <c:minorTickMark val="none"/>
        <c:tickLblPos val="nextTo"/>
        <c:crossAx val="300656224"/>
        <c:crosses val="autoZero"/>
        <c:auto val="1"/>
        <c:lblAlgn val="ctr"/>
        <c:lblOffset val="100"/>
        <c:noMultiLvlLbl val="0"/>
      </c:catAx>
      <c:valAx>
        <c:axId val="300656224"/>
        <c:scaling>
          <c:orientation val="minMax"/>
        </c:scaling>
        <c:delete val="0"/>
        <c:axPos val="l"/>
        <c:majorGridlines/>
        <c:numFmt formatCode="_(&quot;$&quot;* #,##0_);_(&quot;$&quot;* \(#,##0\);_(&quot;$&quot;* &quot;-&quot;??_);_(@_)" sourceLinked="1"/>
        <c:majorTickMark val="out"/>
        <c:minorTickMark val="none"/>
        <c:tickLblPos val="nextTo"/>
        <c:crossAx val="30065857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5.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0.26606</cdr:x>
      <cdr:y>0</cdr:y>
    </cdr:from>
    <cdr:to>
      <cdr:x>0.36697</cdr:x>
      <cdr:y>0.05742</cdr:y>
    </cdr:to>
    <cdr:sp macro="" textlink="">
      <cdr:nvSpPr>
        <cdr:cNvPr id="2" name="TextBox 1"/>
        <cdr:cNvSpPr txBox="1"/>
      </cdr:nvSpPr>
      <cdr:spPr>
        <a:xfrm xmlns:a="http://schemas.openxmlformats.org/drawingml/2006/main">
          <a:off x="2209800" y="-1397000"/>
          <a:ext cx="838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0.33%</a:t>
          </a:r>
          <a:endParaRPr lang="en-US" sz="1800" dirty="0"/>
        </a:p>
      </cdr:txBody>
    </cdr:sp>
  </cdr:relSizeAnchor>
  <cdr:relSizeAnchor xmlns:cdr="http://schemas.openxmlformats.org/drawingml/2006/chartDrawing">
    <cdr:from>
      <cdr:x>0.42202</cdr:x>
      <cdr:y>0.59809</cdr:y>
    </cdr:from>
    <cdr:to>
      <cdr:x>0.55046</cdr:x>
      <cdr:y>0.6555</cdr:y>
    </cdr:to>
    <cdr:sp macro="" textlink="">
      <cdr:nvSpPr>
        <cdr:cNvPr id="3" name="TextBox 1"/>
        <cdr:cNvSpPr txBox="1"/>
      </cdr:nvSpPr>
      <cdr:spPr>
        <a:xfrm xmlns:a="http://schemas.openxmlformats.org/drawingml/2006/main">
          <a:off x="3505200" y="3175000"/>
          <a:ext cx="1066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98.30%</a:t>
          </a:r>
          <a:endParaRPr lang="en-US" sz="1800" dirty="0"/>
        </a:p>
      </cdr:txBody>
    </cdr:sp>
  </cdr:relSizeAnchor>
  <cdr:relSizeAnchor xmlns:cdr="http://schemas.openxmlformats.org/drawingml/2006/chartDrawing">
    <cdr:from>
      <cdr:x>0.51376</cdr:x>
      <cdr:y>0</cdr:y>
    </cdr:from>
    <cdr:to>
      <cdr:x>0.61468</cdr:x>
      <cdr:y>0.05742</cdr:y>
    </cdr:to>
    <cdr:sp macro="" textlink="">
      <cdr:nvSpPr>
        <cdr:cNvPr id="4" name="TextBox 1"/>
        <cdr:cNvSpPr txBox="1"/>
      </cdr:nvSpPr>
      <cdr:spPr>
        <a:xfrm xmlns:a="http://schemas.openxmlformats.org/drawingml/2006/main">
          <a:off x="4267200" y="-1397000"/>
          <a:ext cx="8382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1.37%</a:t>
          </a:r>
          <a:endParaRPr lang="en-US" sz="1800" dirty="0"/>
        </a:p>
      </cdr:txBody>
    </cdr:sp>
  </cdr:relSizeAnchor>
</c:userShapes>
</file>

<file path=ppt/drawings/drawing10.xml><?xml version="1.0" encoding="utf-8"?>
<c:userShapes xmlns:c="http://schemas.openxmlformats.org/drawingml/2006/chart">
  <cdr:relSizeAnchor xmlns:cdr="http://schemas.openxmlformats.org/drawingml/2006/chartDrawing">
    <cdr:from>
      <cdr:x>0.25</cdr:x>
      <cdr:y>0.13469</cdr:y>
    </cdr:from>
    <cdr:to>
      <cdr:x>0.36111</cdr:x>
      <cdr:y>0.21887</cdr:y>
    </cdr:to>
    <cdr:sp macro="" textlink="">
      <cdr:nvSpPr>
        <cdr:cNvPr id="2" name="TextBox 1"/>
        <cdr:cNvSpPr txBox="1"/>
      </cdr:nvSpPr>
      <cdr:spPr>
        <a:xfrm xmlns:a="http://schemas.openxmlformats.org/drawingml/2006/main">
          <a:off x="2057400" y="609600"/>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0.77679</cdr:x>
      <cdr:y>0.57457</cdr:y>
    </cdr:from>
    <cdr:to>
      <cdr:x>0.91072</cdr:x>
      <cdr:y>0.67814</cdr:y>
    </cdr:to>
    <cdr:grpSp>
      <cdr:nvGrpSpPr>
        <cdr:cNvPr id="3" name="Group 2"/>
        <cdr:cNvGrpSpPr/>
      </cdr:nvGrpSpPr>
      <cdr:grpSpPr>
        <a:xfrm xmlns:a="http://schemas.openxmlformats.org/drawingml/2006/main">
          <a:off x="6629437" y="2819394"/>
          <a:ext cx="1143012" cy="508214"/>
          <a:chOff x="1143000" y="120134"/>
          <a:chExt cx="1143000" cy="508220"/>
        </a:xfrm>
      </cdr:grpSpPr>
      <cdr:sp macro="" textlink="">
        <cdr:nvSpPr>
          <cdr:cNvPr id="4" name="TextBox 6"/>
          <cdr:cNvSpPr txBox="1"/>
        </cdr:nvSpPr>
        <cdr:spPr>
          <a:xfrm xmlns:a="http://schemas.openxmlformats.org/drawingml/2006/main" rot="2178838">
            <a:off x="1143000" y="141357"/>
            <a:ext cx="11430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-56,006</a:t>
            </a:r>
            <a:endParaRPr lang="en-US" sz="1600" dirty="0"/>
          </a:p>
        </cdr:txBody>
      </cdr:sp>
      <cdr:cxnSp macro="">
        <cdr:nvCxnSpPr>
          <cdr:cNvPr id="5" name="Straight Arrow Connector 4"/>
          <cdr:cNvCxnSpPr/>
        </cdr:nvCxnSpPr>
        <cdr:spPr>
          <a:xfrm xmlns:a="http://schemas.openxmlformats.org/drawingml/2006/main">
            <a:off x="1257300" y="120134"/>
            <a:ext cx="685800" cy="50822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0.60714</cdr:x>
      <cdr:y>0.45034</cdr:y>
    </cdr:from>
    <cdr:to>
      <cdr:x>0.74106</cdr:x>
      <cdr:y>0.55391</cdr:y>
    </cdr:to>
    <cdr:grpSp>
      <cdr:nvGrpSpPr>
        <cdr:cNvPr id="6" name="Group 5"/>
        <cdr:cNvGrpSpPr/>
      </cdr:nvGrpSpPr>
      <cdr:grpSpPr>
        <a:xfrm xmlns:a="http://schemas.openxmlformats.org/drawingml/2006/main">
          <a:off x="5181576" y="2209802"/>
          <a:ext cx="1142926" cy="508214"/>
          <a:chOff x="1143000" y="120134"/>
          <a:chExt cx="1143000" cy="508220"/>
        </a:xfrm>
      </cdr:grpSpPr>
      <cdr:sp macro="" textlink="">
        <cdr:nvSpPr>
          <cdr:cNvPr id="7" name="TextBox 6"/>
          <cdr:cNvSpPr txBox="1"/>
        </cdr:nvSpPr>
        <cdr:spPr>
          <a:xfrm xmlns:a="http://schemas.openxmlformats.org/drawingml/2006/main" rot="2178838">
            <a:off x="1143000" y="125968"/>
            <a:ext cx="11430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a:t>
            </a:r>
            <a:r>
              <a:rPr lang="en-US" sz="1600" dirty="0" smtClean="0"/>
              <a:t>124,338</a:t>
            </a:r>
            <a:endParaRPr lang="en-US" dirty="0"/>
          </a:p>
        </cdr:txBody>
      </cdr:sp>
      <cdr:cxnSp macro="">
        <cdr:nvCxnSpPr>
          <cdr:cNvPr id="8" name="Straight Arrow Connector 7"/>
          <cdr:cNvCxnSpPr/>
        </cdr:nvCxnSpPr>
        <cdr:spPr>
          <a:xfrm xmlns:a="http://schemas.openxmlformats.org/drawingml/2006/main">
            <a:off x="1257300" y="120134"/>
            <a:ext cx="685800" cy="50822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0.44643</cdr:x>
      <cdr:y>0.34164</cdr:y>
    </cdr:from>
    <cdr:to>
      <cdr:x>0.58036</cdr:x>
      <cdr:y>0.44521</cdr:y>
    </cdr:to>
    <cdr:grpSp>
      <cdr:nvGrpSpPr>
        <cdr:cNvPr id="12" name="Group 11"/>
        <cdr:cNvGrpSpPr/>
      </cdr:nvGrpSpPr>
      <cdr:grpSpPr>
        <a:xfrm xmlns:a="http://schemas.openxmlformats.org/drawingml/2006/main">
          <a:off x="3810012" y="1676415"/>
          <a:ext cx="1143012" cy="508214"/>
          <a:chOff x="1217568" y="101084"/>
          <a:chExt cx="1143000" cy="508220"/>
        </a:xfrm>
      </cdr:grpSpPr>
      <cdr:sp macro="" textlink="">
        <cdr:nvSpPr>
          <cdr:cNvPr id="13" name="TextBox 6"/>
          <cdr:cNvSpPr txBox="1"/>
        </cdr:nvSpPr>
        <cdr:spPr>
          <a:xfrm xmlns:a="http://schemas.openxmlformats.org/drawingml/2006/main" rot="2178838">
            <a:off x="1217568" y="133933"/>
            <a:ext cx="11430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-96,594</a:t>
            </a:r>
            <a:endParaRPr lang="en-US" sz="1600" dirty="0"/>
          </a:p>
        </cdr:txBody>
      </cdr:sp>
      <cdr:cxnSp macro="">
        <cdr:nvCxnSpPr>
          <cdr:cNvPr id="14" name="Straight Arrow Connector 13"/>
          <cdr:cNvCxnSpPr/>
        </cdr:nvCxnSpPr>
        <cdr:spPr>
          <a:xfrm xmlns:a="http://schemas.openxmlformats.org/drawingml/2006/main">
            <a:off x="1293768" y="101084"/>
            <a:ext cx="685800" cy="50822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0.47131</cdr:x>
      <cdr:y>0.47079</cdr:y>
    </cdr:from>
    <cdr:to>
      <cdr:x>0.54274</cdr:x>
      <cdr:y>0.53978</cdr:y>
    </cdr:to>
    <cdr:sp macro="" textlink="">
      <cdr:nvSpPr>
        <cdr:cNvPr id="15" name="TextBox 6"/>
        <cdr:cNvSpPr txBox="1"/>
      </cdr:nvSpPr>
      <cdr:spPr>
        <a:xfrm xmlns:a="http://schemas.openxmlformats.org/drawingml/2006/main">
          <a:off x="4022322" y="2310145"/>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-5%</a:t>
          </a:r>
          <a:endParaRPr lang="en-US" sz="1600" dirty="0"/>
        </a:p>
      </cdr:txBody>
    </cdr:sp>
  </cdr:relSizeAnchor>
  <cdr:relSizeAnchor xmlns:cdr="http://schemas.openxmlformats.org/drawingml/2006/chartDrawing">
    <cdr:from>
      <cdr:x>0.29018</cdr:x>
      <cdr:y>0.40472</cdr:y>
    </cdr:from>
    <cdr:to>
      <cdr:x>0.36161</cdr:x>
      <cdr:y>0.47371</cdr:y>
    </cdr:to>
    <cdr:sp macro="" textlink="">
      <cdr:nvSpPr>
        <cdr:cNvPr id="16" name="TextBox 6"/>
        <cdr:cNvSpPr txBox="1"/>
      </cdr:nvSpPr>
      <cdr:spPr>
        <a:xfrm xmlns:a="http://schemas.openxmlformats.org/drawingml/2006/main">
          <a:off x="2476500" y="1985929"/>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-7%</a:t>
          </a:r>
          <a:endParaRPr lang="en-US" sz="1600" dirty="0"/>
        </a:p>
      </cdr:txBody>
    </cdr:sp>
  </cdr:relSizeAnchor>
  <cdr:relSizeAnchor xmlns:cdr="http://schemas.openxmlformats.org/drawingml/2006/chartDrawing">
    <cdr:from>
      <cdr:x>0.63393</cdr:x>
      <cdr:y>0.57457</cdr:y>
    </cdr:from>
    <cdr:to>
      <cdr:x>0.70536</cdr:x>
      <cdr:y>0.64357</cdr:y>
    </cdr:to>
    <cdr:sp macro="" textlink="">
      <cdr:nvSpPr>
        <cdr:cNvPr id="17" name="TextBox 6"/>
        <cdr:cNvSpPr txBox="1"/>
      </cdr:nvSpPr>
      <cdr:spPr>
        <a:xfrm xmlns:a="http://schemas.openxmlformats.org/drawingml/2006/main">
          <a:off x="5410200" y="2819400"/>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-8%</a:t>
          </a:r>
          <a:endParaRPr lang="en-US" sz="1600" dirty="0"/>
        </a:p>
      </cdr:txBody>
    </cdr:sp>
  </cdr:relSizeAnchor>
  <cdr:relSizeAnchor xmlns:cdr="http://schemas.openxmlformats.org/drawingml/2006/chartDrawing">
    <cdr:from>
      <cdr:x>0.79464</cdr:x>
      <cdr:y>0.68327</cdr:y>
    </cdr:from>
    <cdr:to>
      <cdr:x>0.86607</cdr:x>
      <cdr:y>0.75227</cdr:y>
    </cdr:to>
    <cdr:sp macro="" textlink="">
      <cdr:nvSpPr>
        <cdr:cNvPr id="18" name="TextBox 6"/>
        <cdr:cNvSpPr txBox="1"/>
      </cdr:nvSpPr>
      <cdr:spPr>
        <a:xfrm xmlns:a="http://schemas.openxmlformats.org/drawingml/2006/main">
          <a:off x="6781800" y="3352800"/>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-5%</a:t>
          </a:r>
          <a:endParaRPr lang="en-US" sz="16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0.375</cdr:x>
      <cdr:y>0.52192</cdr:y>
    </cdr:from>
    <cdr:to>
      <cdr:x>0.44643</cdr:x>
      <cdr:y>0.59672</cdr:y>
    </cdr:to>
    <cdr:sp macro="" textlink="">
      <cdr:nvSpPr>
        <cdr:cNvPr id="2" name="TextBox 4"/>
        <cdr:cNvSpPr txBox="1"/>
      </cdr:nvSpPr>
      <cdr:spPr>
        <a:xfrm xmlns:a="http://schemas.openxmlformats.org/drawingml/2006/main">
          <a:off x="3200400" y="2362200"/>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-15%</a:t>
          </a:r>
          <a:endParaRPr lang="en-US" sz="1600" dirty="0"/>
        </a:p>
      </cdr:txBody>
    </cdr:sp>
  </cdr:relSizeAnchor>
  <cdr:relSizeAnchor xmlns:cdr="http://schemas.openxmlformats.org/drawingml/2006/chartDrawing">
    <cdr:from>
      <cdr:x>0.56961</cdr:x>
      <cdr:y>0.6061</cdr:y>
    </cdr:from>
    <cdr:to>
      <cdr:x>0.64104</cdr:x>
      <cdr:y>0.6809</cdr:y>
    </cdr:to>
    <cdr:sp macro="" textlink="">
      <cdr:nvSpPr>
        <cdr:cNvPr id="3" name="TextBox 4"/>
        <cdr:cNvSpPr txBox="1"/>
      </cdr:nvSpPr>
      <cdr:spPr>
        <a:xfrm xmlns:a="http://schemas.openxmlformats.org/drawingml/2006/main">
          <a:off x="4861290" y="2743200"/>
          <a:ext cx="609612" cy="33854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-23%</a:t>
          </a:r>
          <a:endParaRPr lang="en-US" sz="1600" dirty="0"/>
        </a:p>
      </cdr:txBody>
    </cdr:sp>
  </cdr:relSizeAnchor>
  <cdr:relSizeAnchor xmlns:cdr="http://schemas.openxmlformats.org/drawingml/2006/chartDrawing">
    <cdr:from>
      <cdr:x>0.75893</cdr:x>
      <cdr:y>0.72396</cdr:y>
    </cdr:from>
    <cdr:to>
      <cdr:x>0.83036</cdr:x>
      <cdr:y>0.79876</cdr:y>
    </cdr:to>
    <cdr:sp macro="" textlink="">
      <cdr:nvSpPr>
        <cdr:cNvPr id="4" name="TextBox 4"/>
        <cdr:cNvSpPr txBox="1"/>
      </cdr:nvSpPr>
      <cdr:spPr>
        <a:xfrm xmlns:a="http://schemas.openxmlformats.org/drawingml/2006/main">
          <a:off x="6477000" y="3276600"/>
          <a:ext cx="609612" cy="33854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-14%</a:t>
          </a:r>
          <a:endParaRPr lang="en-US" sz="1600" dirty="0"/>
        </a:p>
      </cdr:txBody>
    </cdr:sp>
  </cdr:relSizeAnchor>
</c:userShapes>
</file>

<file path=ppt/drawings/drawing12.xml><?xml version="1.0" encoding="utf-8"?>
<c:userShapes xmlns:c="http://schemas.openxmlformats.org/drawingml/2006/chart">
  <cdr:relSizeAnchor xmlns:cdr="http://schemas.openxmlformats.org/drawingml/2006/chartDrawing">
    <cdr:from>
      <cdr:x>0.34821</cdr:x>
      <cdr:y>0.42463</cdr:y>
    </cdr:from>
    <cdr:to>
      <cdr:x>0.41964</cdr:x>
      <cdr:y>0.49943</cdr:y>
    </cdr:to>
    <cdr:sp macro="" textlink="">
      <cdr:nvSpPr>
        <cdr:cNvPr id="2" name="TextBox 4"/>
        <cdr:cNvSpPr txBox="1"/>
      </cdr:nvSpPr>
      <cdr:spPr>
        <a:xfrm xmlns:a="http://schemas.openxmlformats.org/drawingml/2006/main">
          <a:off x="2971800" y="1921877"/>
          <a:ext cx="609612" cy="33854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-5%</a:t>
          </a:r>
          <a:endParaRPr lang="en-US" sz="1600" dirty="0"/>
        </a:p>
      </cdr:txBody>
    </cdr:sp>
  </cdr:relSizeAnchor>
  <cdr:relSizeAnchor xmlns:cdr="http://schemas.openxmlformats.org/drawingml/2006/chartDrawing">
    <cdr:from>
      <cdr:x>0.52267</cdr:x>
      <cdr:y>0.46326</cdr:y>
    </cdr:from>
    <cdr:to>
      <cdr:x>0.5941</cdr:x>
      <cdr:y>0.53806</cdr:y>
    </cdr:to>
    <cdr:sp macro="" textlink="">
      <cdr:nvSpPr>
        <cdr:cNvPr id="3" name="TextBox 4"/>
        <cdr:cNvSpPr txBox="1"/>
      </cdr:nvSpPr>
      <cdr:spPr>
        <a:xfrm xmlns:a="http://schemas.openxmlformats.org/drawingml/2006/main">
          <a:off x="3823458" y="2055253"/>
          <a:ext cx="522525" cy="33184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-8%</a:t>
          </a:r>
          <a:endParaRPr lang="en-US" sz="1600" dirty="0"/>
        </a:p>
      </cdr:txBody>
    </cdr:sp>
  </cdr:relSizeAnchor>
  <cdr:relSizeAnchor xmlns:cdr="http://schemas.openxmlformats.org/drawingml/2006/chartDrawing">
    <cdr:from>
      <cdr:x>0.72695</cdr:x>
      <cdr:y>0.5019</cdr:y>
    </cdr:from>
    <cdr:to>
      <cdr:x>0.79838</cdr:x>
      <cdr:y>0.5767</cdr:y>
    </cdr:to>
    <cdr:sp macro="" textlink="">
      <cdr:nvSpPr>
        <cdr:cNvPr id="4" name="TextBox 4"/>
        <cdr:cNvSpPr txBox="1"/>
      </cdr:nvSpPr>
      <cdr:spPr>
        <a:xfrm xmlns:a="http://schemas.openxmlformats.org/drawingml/2006/main">
          <a:off x="5317754" y="2226677"/>
          <a:ext cx="522524" cy="33184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-5%</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0.24773</cdr:x>
      <cdr:y>0.7316</cdr:y>
    </cdr:from>
    <cdr:to>
      <cdr:x>0.39426</cdr:x>
      <cdr:y>0.77273</cdr:y>
    </cdr:to>
    <cdr:sp macro="" textlink="">
      <cdr:nvSpPr>
        <cdr:cNvPr id="2" name="TextBox 1"/>
        <cdr:cNvSpPr txBox="1"/>
      </cdr:nvSpPr>
      <cdr:spPr>
        <a:xfrm xmlns:a="http://schemas.openxmlformats.org/drawingml/2006/main">
          <a:off x="1562102" y="3219450"/>
          <a:ext cx="92392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0.71903</cdr:x>
      <cdr:y>0.66234</cdr:y>
    </cdr:from>
    <cdr:to>
      <cdr:x>0.8429</cdr:x>
      <cdr:y>0.69697</cdr:y>
    </cdr:to>
    <cdr:sp macro="" textlink="">
      <cdr:nvSpPr>
        <cdr:cNvPr id="3" name="TextBox 2"/>
        <cdr:cNvSpPr txBox="1"/>
      </cdr:nvSpPr>
      <cdr:spPr>
        <a:xfrm xmlns:a="http://schemas.openxmlformats.org/drawingml/2006/main">
          <a:off x="4533902" y="2914650"/>
          <a:ext cx="78105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a:p>
      </cdr:txBody>
    </cdr:sp>
  </cdr:relSizeAnchor>
  <cdr:relSizeAnchor xmlns:cdr="http://schemas.openxmlformats.org/drawingml/2006/chartDrawing">
    <cdr:from>
      <cdr:x>0.67523</cdr:x>
      <cdr:y>0.63853</cdr:y>
    </cdr:from>
    <cdr:to>
      <cdr:x>0.84894</cdr:x>
      <cdr:y>0.70563</cdr:y>
    </cdr:to>
    <cdr:sp macro="" textlink="">
      <cdr:nvSpPr>
        <cdr:cNvPr id="4" name="TextBox 3"/>
        <cdr:cNvSpPr txBox="1"/>
      </cdr:nvSpPr>
      <cdr:spPr>
        <a:xfrm xmlns:a="http://schemas.openxmlformats.org/drawingml/2006/main">
          <a:off x="4257677" y="2809876"/>
          <a:ext cx="1095375" cy="2952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tx1"/>
              </a:solidFill>
            </a:rPr>
            <a:t>Judicial</a:t>
          </a:r>
        </a:p>
      </cdr:txBody>
    </cdr:sp>
  </cdr:relSizeAnchor>
</c:userShapes>
</file>

<file path=ppt/drawings/drawing3.xml><?xml version="1.0" encoding="utf-8"?>
<c:userShapes xmlns:c="http://schemas.openxmlformats.org/drawingml/2006/chart">
  <cdr:relSizeAnchor xmlns:cdr="http://schemas.openxmlformats.org/drawingml/2006/chartDrawing">
    <cdr:from>
      <cdr:x>0.22727</cdr:x>
      <cdr:y>0.80611</cdr:y>
    </cdr:from>
    <cdr:to>
      <cdr:x>0.49091</cdr:x>
      <cdr:y>0.85262</cdr:y>
    </cdr:to>
    <cdr:sp macro="" textlink="">
      <cdr:nvSpPr>
        <cdr:cNvPr id="8" name="Line Callout 1 (No Border) 7"/>
        <cdr:cNvSpPr/>
      </cdr:nvSpPr>
      <cdr:spPr>
        <a:xfrm xmlns:a="http://schemas.openxmlformats.org/drawingml/2006/main">
          <a:off x="1904977" y="3962389"/>
          <a:ext cx="2209831" cy="228617"/>
        </a:xfrm>
        <a:prstGeom xmlns:a="http://schemas.openxmlformats.org/drawingml/2006/main" prst="callout1">
          <a:avLst>
            <a:gd name="adj1" fmla="val 75712"/>
            <a:gd name="adj2" fmla="val 2008"/>
            <a:gd name="adj3" fmla="val 100431"/>
            <a:gd name="adj4" fmla="val -16155"/>
          </a:avLst>
        </a:prstGeom>
        <a:solidFill xmlns:a="http://schemas.openxmlformats.org/drawingml/2006/main">
          <a:schemeClr val="bg1"/>
        </a:solidFill>
        <a:ln xmlns:a="http://schemas.openxmlformats.org/drawingml/2006/main" w="12700">
          <a:solidFill>
            <a:schemeClr val="tx1"/>
          </a:solidFill>
          <a:headEnd type="none" w="med" len="med"/>
          <a:tailEnd type="arrow"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b="1" dirty="0" smtClean="0">
              <a:solidFill>
                <a:schemeClr val="tx1"/>
              </a:solidFill>
            </a:rPr>
            <a:t>$140 MILLION IN 2001</a:t>
          </a:r>
          <a:endParaRPr lang="en-US" sz="1600" b="1" dirty="0">
            <a:solidFill>
              <a:schemeClr val="tx1"/>
            </a:solidFill>
          </a:endParaRPr>
        </a:p>
      </cdr:txBody>
    </cdr:sp>
  </cdr:relSizeAnchor>
  <cdr:relSizeAnchor xmlns:cdr="http://schemas.openxmlformats.org/drawingml/2006/chartDrawing">
    <cdr:from>
      <cdr:x>0.80909</cdr:x>
      <cdr:y>0.63559</cdr:y>
    </cdr:from>
    <cdr:to>
      <cdr:x>0.97273</cdr:x>
      <cdr:y>0.7441</cdr:y>
    </cdr:to>
    <cdr:sp macro="" textlink="">
      <cdr:nvSpPr>
        <cdr:cNvPr id="13" name="TextBox 2"/>
        <cdr:cNvSpPr txBox="1"/>
      </cdr:nvSpPr>
      <cdr:spPr>
        <a:xfrm xmlns:a="http://schemas.openxmlformats.org/drawingml/2006/main">
          <a:off x="6781800" y="3124200"/>
          <a:ext cx="1371585" cy="533393"/>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tx1"/>
              </a:solidFill>
            </a:rPr>
            <a:t>$167 MILLION</a:t>
          </a:r>
        </a:p>
        <a:p xmlns:a="http://schemas.openxmlformats.org/drawingml/2006/main">
          <a:r>
            <a:rPr lang="en-US" sz="1600" b="1" dirty="0">
              <a:solidFill>
                <a:schemeClr val="tx1"/>
              </a:solidFill>
            </a:rPr>
            <a:t>Proposed </a:t>
          </a:r>
        </a:p>
      </cdr:txBody>
    </cdr:sp>
  </cdr:relSizeAnchor>
  <cdr:relSizeAnchor xmlns:cdr="http://schemas.openxmlformats.org/drawingml/2006/chartDrawing">
    <cdr:from>
      <cdr:x>0.42727</cdr:x>
      <cdr:y>0.55808</cdr:y>
    </cdr:from>
    <cdr:to>
      <cdr:x>0.42728</cdr:x>
      <cdr:y>0.86812</cdr:y>
    </cdr:to>
    <cdr:cxnSp macro="">
      <cdr:nvCxnSpPr>
        <cdr:cNvPr id="9" name="Straight Connector 8"/>
        <cdr:cNvCxnSpPr/>
      </cdr:nvCxnSpPr>
      <cdr:spPr>
        <a:xfrm xmlns:a="http://schemas.openxmlformats.org/drawingml/2006/main">
          <a:off x="3581400" y="2743200"/>
          <a:ext cx="24" cy="1523996"/>
        </a:xfrm>
        <a:prstGeom xmlns:a="http://schemas.openxmlformats.org/drawingml/2006/main" prst="line">
          <a:avLst/>
        </a:prstGeom>
        <a:ln xmlns:a="http://schemas.openxmlformats.org/drawingml/2006/main" w="15875">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0.84545</cdr:x>
      <cdr:y>0.14444</cdr:y>
    </cdr:from>
    <cdr:to>
      <cdr:x>0.86714</cdr:x>
      <cdr:y>0.62374</cdr:y>
    </cdr:to>
    <cdr:sp macro="" textlink="">
      <cdr:nvSpPr>
        <cdr:cNvPr id="6" name="Right Bracket 5"/>
        <cdr:cNvSpPr/>
      </cdr:nvSpPr>
      <cdr:spPr>
        <a:xfrm xmlns:a="http://schemas.openxmlformats.org/drawingml/2006/main">
          <a:off x="7086600" y="709998"/>
          <a:ext cx="181775" cy="2355944"/>
        </a:xfrm>
        <a:prstGeom xmlns:a="http://schemas.openxmlformats.org/drawingml/2006/main" prst="rightBracket">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solidFill>
              <a:srgbClr val="FF0000"/>
            </a:solidFill>
          </a:endParaRPr>
        </a:p>
      </cdr:txBody>
    </cdr:sp>
  </cdr:relSizeAnchor>
  <cdr:relSizeAnchor xmlns:cdr="http://schemas.openxmlformats.org/drawingml/2006/chartDrawing">
    <cdr:from>
      <cdr:x>0.88182</cdr:x>
      <cdr:y>0.26354</cdr:y>
    </cdr:from>
    <cdr:to>
      <cdr:x>0.95409</cdr:x>
      <cdr:y>0.50468</cdr:y>
    </cdr:to>
    <cdr:sp macro="" textlink="">
      <cdr:nvSpPr>
        <cdr:cNvPr id="7" name="TextBox 2"/>
        <cdr:cNvSpPr txBox="1"/>
      </cdr:nvSpPr>
      <cdr:spPr>
        <a:xfrm xmlns:a="http://schemas.openxmlformats.org/drawingml/2006/main">
          <a:off x="7391400" y="1295400"/>
          <a:ext cx="605767" cy="11853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u="sng" dirty="0" smtClean="0">
              <a:solidFill>
                <a:srgbClr val="FF0000"/>
              </a:solidFill>
            </a:rPr>
            <a:t>$52 M</a:t>
          </a:r>
        </a:p>
        <a:p xmlns:a="http://schemas.openxmlformats.org/drawingml/2006/main">
          <a:r>
            <a:rPr lang="en-US" sz="1600" b="1" dirty="0" smtClean="0">
              <a:solidFill>
                <a:srgbClr val="FF0000"/>
              </a:solidFill>
            </a:rPr>
            <a:t>loss </a:t>
          </a:r>
        </a:p>
        <a:p xmlns:a="http://schemas.openxmlformats.org/drawingml/2006/main">
          <a:r>
            <a:rPr lang="en-US" sz="1600" b="1" dirty="0" smtClean="0">
              <a:solidFill>
                <a:srgbClr val="FF0000"/>
              </a:solidFill>
            </a:rPr>
            <a:t>over</a:t>
          </a:r>
        </a:p>
        <a:p xmlns:a="http://schemas.openxmlformats.org/drawingml/2006/main">
          <a:r>
            <a:rPr lang="en-US" sz="1600" b="1" dirty="0" smtClean="0">
              <a:solidFill>
                <a:srgbClr val="FF0000"/>
              </a:solidFill>
            </a:rPr>
            <a:t>15 years</a:t>
          </a:r>
          <a:endParaRPr lang="en-US" sz="1600" b="1" dirty="0">
            <a:solidFill>
              <a:srgbClr val="FF0000"/>
            </a:solidFill>
          </a:endParaRPr>
        </a:p>
      </cdr:txBody>
    </cdr:sp>
  </cdr:relSizeAnchor>
  <cdr:relSizeAnchor xmlns:cdr="http://schemas.openxmlformats.org/drawingml/2006/chartDrawing">
    <cdr:from>
      <cdr:x>0.22727</cdr:x>
      <cdr:y>0.80611</cdr:y>
    </cdr:from>
    <cdr:to>
      <cdr:x>0.49091</cdr:x>
      <cdr:y>0.85262</cdr:y>
    </cdr:to>
    <cdr:sp macro="" textlink="">
      <cdr:nvSpPr>
        <cdr:cNvPr id="8" name="Line Callout 1 (No Border) 7"/>
        <cdr:cNvSpPr/>
      </cdr:nvSpPr>
      <cdr:spPr>
        <a:xfrm xmlns:a="http://schemas.openxmlformats.org/drawingml/2006/main">
          <a:off x="1904942" y="3962400"/>
          <a:ext cx="2209858" cy="228600"/>
        </a:xfrm>
        <a:prstGeom xmlns:a="http://schemas.openxmlformats.org/drawingml/2006/main" prst="callout1">
          <a:avLst>
            <a:gd name="adj1" fmla="val 75712"/>
            <a:gd name="adj2" fmla="val 2008"/>
            <a:gd name="adj3" fmla="val 100431"/>
            <a:gd name="adj4" fmla="val -22440"/>
          </a:avLst>
        </a:prstGeom>
        <a:solidFill xmlns:a="http://schemas.openxmlformats.org/drawingml/2006/main">
          <a:schemeClr val="bg1"/>
        </a:solidFill>
        <a:ln xmlns:a="http://schemas.openxmlformats.org/drawingml/2006/main" w="12700">
          <a:solidFill>
            <a:schemeClr val="tx1"/>
          </a:solidFill>
          <a:headEnd type="none" w="med" len="med"/>
          <a:tailEnd type="arrow"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b="1" dirty="0" smtClean="0">
              <a:solidFill>
                <a:schemeClr val="tx1"/>
              </a:solidFill>
            </a:rPr>
            <a:t>$140 MILLION IN 2001</a:t>
          </a:r>
          <a:endParaRPr lang="en-US" sz="1600" b="1" dirty="0">
            <a:solidFill>
              <a:schemeClr val="tx1"/>
            </a:solidFill>
          </a:endParaRPr>
        </a:p>
      </cdr:txBody>
    </cdr:sp>
  </cdr:relSizeAnchor>
  <cdr:relSizeAnchor xmlns:cdr="http://schemas.openxmlformats.org/drawingml/2006/chartDrawing">
    <cdr:from>
      <cdr:x>0.87273</cdr:x>
      <cdr:y>0.06693</cdr:y>
    </cdr:from>
    <cdr:to>
      <cdr:x>0.96364</cdr:x>
      <cdr:y>0.13555</cdr:y>
    </cdr:to>
    <cdr:sp macro="" textlink="">
      <cdr:nvSpPr>
        <cdr:cNvPr id="12" name="TextBox 2"/>
        <cdr:cNvSpPr txBox="1"/>
      </cdr:nvSpPr>
      <cdr:spPr>
        <a:xfrm xmlns:a="http://schemas.openxmlformats.org/drawingml/2006/main">
          <a:off x="7315200" y="329001"/>
          <a:ext cx="762000" cy="3372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tx1"/>
              </a:solidFill>
            </a:rPr>
            <a:t>$220 </a:t>
          </a:r>
        </a:p>
        <a:p xmlns:a="http://schemas.openxmlformats.org/drawingml/2006/main">
          <a:r>
            <a:rPr lang="en-US" sz="1600" b="1" dirty="0" smtClean="0">
              <a:solidFill>
                <a:schemeClr val="tx1"/>
              </a:solidFill>
            </a:rPr>
            <a:t>MILLION</a:t>
          </a:r>
          <a:endParaRPr lang="en-US" sz="1600" b="1" dirty="0">
            <a:solidFill>
              <a:schemeClr val="tx1"/>
            </a:solidFill>
          </a:endParaRPr>
        </a:p>
      </cdr:txBody>
    </cdr:sp>
  </cdr:relSizeAnchor>
  <cdr:relSizeAnchor xmlns:cdr="http://schemas.openxmlformats.org/drawingml/2006/chartDrawing">
    <cdr:from>
      <cdr:x>0.85455</cdr:x>
      <cdr:y>0.63559</cdr:y>
    </cdr:from>
    <cdr:to>
      <cdr:x>0.98182</cdr:x>
      <cdr:y>0.7441</cdr:y>
    </cdr:to>
    <cdr:sp macro="" textlink="">
      <cdr:nvSpPr>
        <cdr:cNvPr id="9" name="TextBox 2"/>
        <cdr:cNvSpPr txBox="1"/>
      </cdr:nvSpPr>
      <cdr:spPr>
        <a:xfrm xmlns:a="http://schemas.openxmlformats.org/drawingml/2006/main">
          <a:off x="7162800" y="3124200"/>
          <a:ext cx="1066800" cy="533393"/>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tx1"/>
              </a:solidFill>
            </a:rPr>
            <a:t>$167 M</a:t>
          </a:r>
        </a:p>
        <a:p xmlns:a="http://schemas.openxmlformats.org/drawingml/2006/main">
          <a:r>
            <a:rPr lang="en-US" sz="1600" b="1" dirty="0">
              <a:solidFill>
                <a:schemeClr val="tx1"/>
              </a:solidFill>
            </a:rPr>
            <a:t>Proposed </a:t>
          </a:r>
        </a:p>
      </cdr:txBody>
    </cdr:sp>
  </cdr:relSizeAnchor>
</c:userShapes>
</file>

<file path=ppt/drawings/drawing5.xml><?xml version="1.0" encoding="utf-8"?>
<c:userShapes xmlns:c="http://schemas.openxmlformats.org/drawingml/2006/chart">
  <cdr:relSizeAnchor xmlns:cdr="http://schemas.openxmlformats.org/drawingml/2006/chartDrawing">
    <cdr:from>
      <cdr:x>0.84545</cdr:x>
      <cdr:y>0.14444</cdr:y>
    </cdr:from>
    <cdr:to>
      <cdr:x>0.86714</cdr:x>
      <cdr:y>0.62374</cdr:y>
    </cdr:to>
    <cdr:sp macro="" textlink="">
      <cdr:nvSpPr>
        <cdr:cNvPr id="6" name="Right Bracket 5"/>
        <cdr:cNvSpPr/>
      </cdr:nvSpPr>
      <cdr:spPr>
        <a:xfrm xmlns:a="http://schemas.openxmlformats.org/drawingml/2006/main">
          <a:off x="7086600" y="709998"/>
          <a:ext cx="181775" cy="2355944"/>
        </a:xfrm>
        <a:prstGeom xmlns:a="http://schemas.openxmlformats.org/drawingml/2006/main" prst="rightBracket">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solidFill>
              <a:srgbClr val="FF0000"/>
            </a:solidFill>
          </a:endParaRPr>
        </a:p>
      </cdr:txBody>
    </cdr:sp>
  </cdr:relSizeAnchor>
  <cdr:relSizeAnchor xmlns:cdr="http://schemas.openxmlformats.org/drawingml/2006/chartDrawing">
    <cdr:from>
      <cdr:x>0.89091</cdr:x>
      <cdr:y>0.26354</cdr:y>
    </cdr:from>
    <cdr:to>
      <cdr:x>0.96318</cdr:x>
      <cdr:y>0.50468</cdr:y>
    </cdr:to>
    <cdr:sp macro="" textlink="">
      <cdr:nvSpPr>
        <cdr:cNvPr id="7" name="TextBox 2"/>
        <cdr:cNvSpPr txBox="1"/>
      </cdr:nvSpPr>
      <cdr:spPr>
        <a:xfrm xmlns:a="http://schemas.openxmlformats.org/drawingml/2006/main">
          <a:off x="7467600" y="1295400"/>
          <a:ext cx="605741" cy="11853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u="sng" dirty="0" smtClean="0">
              <a:solidFill>
                <a:srgbClr val="FF0000"/>
              </a:solidFill>
            </a:rPr>
            <a:t>$52 M</a:t>
          </a:r>
        </a:p>
        <a:p xmlns:a="http://schemas.openxmlformats.org/drawingml/2006/main">
          <a:r>
            <a:rPr lang="en-US" sz="1400" b="1" dirty="0" smtClean="0">
              <a:solidFill>
                <a:srgbClr val="FF0000"/>
              </a:solidFill>
            </a:rPr>
            <a:t>loss </a:t>
          </a:r>
        </a:p>
        <a:p xmlns:a="http://schemas.openxmlformats.org/drawingml/2006/main">
          <a:r>
            <a:rPr lang="en-US" sz="1400" b="1" dirty="0" smtClean="0">
              <a:solidFill>
                <a:srgbClr val="FF0000"/>
              </a:solidFill>
            </a:rPr>
            <a:t>over</a:t>
          </a:r>
        </a:p>
        <a:p xmlns:a="http://schemas.openxmlformats.org/drawingml/2006/main">
          <a:r>
            <a:rPr lang="en-US" sz="1400" b="1" dirty="0" smtClean="0">
              <a:solidFill>
                <a:srgbClr val="FF0000"/>
              </a:solidFill>
            </a:rPr>
            <a:t>15 years</a:t>
          </a:r>
          <a:endParaRPr lang="en-US" sz="1400" b="1" dirty="0">
            <a:solidFill>
              <a:srgbClr val="FF0000"/>
            </a:solidFill>
          </a:endParaRPr>
        </a:p>
      </cdr:txBody>
    </cdr:sp>
  </cdr:relSizeAnchor>
  <cdr:relSizeAnchor xmlns:cdr="http://schemas.openxmlformats.org/drawingml/2006/chartDrawing">
    <cdr:from>
      <cdr:x>0.22727</cdr:x>
      <cdr:y>0.80611</cdr:y>
    </cdr:from>
    <cdr:to>
      <cdr:x>0.48182</cdr:x>
      <cdr:y>0.85262</cdr:y>
    </cdr:to>
    <cdr:sp macro="" textlink="">
      <cdr:nvSpPr>
        <cdr:cNvPr id="8" name="Line Callout 1 (No Border) 7"/>
        <cdr:cNvSpPr/>
      </cdr:nvSpPr>
      <cdr:spPr>
        <a:xfrm xmlns:a="http://schemas.openxmlformats.org/drawingml/2006/main">
          <a:off x="1904942" y="3962400"/>
          <a:ext cx="2133658" cy="228600"/>
        </a:xfrm>
        <a:prstGeom xmlns:a="http://schemas.openxmlformats.org/drawingml/2006/main" prst="callout1">
          <a:avLst>
            <a:gd name="adj1" fmla="val 75712"/>
            <a:gd name="adj2" fmla="val 2008"/>
            <a:gd name="adj3" fmla="val 100431"/>
            <a:gd name="adj4" fmla="val -16678"/>
          </a:avLst>
        </a:prstGeom>
        <a:solidFill xmlns:a="http://schemas.openxmlformats.org/drawingml/2006/main">
          <a:schemeClr val="bg1"/>
        </a:solidFill>
        <a:ln xmlns:a="http://schemas.openxmlformats.org/drawingml/2006/main" w="12700">
          <a:solidFill>
            <a:schemeClr val="tx1"/>
          </a:solidFill>
          <a:headEnd type="none" w="med" len="med"/>
          <a:tailEnd type="arrow"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b="1" dirty="0" smtClean="0">
              <a:solidFill>
                <a:schemeClr val="tx1"/>
              </a:solidFill>
            </a:rPr>
            <a:t>$140 MILLION IN 2001</a:t>
          </a:r>
          <a:endParaRPr lang="en-US" sz="1600" b="1" dirty="0">
            <a:solidFill>
              <a:schemeClr val="tx1"/>
            </a:solidFill>
          </a:endParaRPr>
        </a:p>
      </cdr:txBody>
    </cdr:sp>
  </cdr:relSizeAnchor>
  <cdr:relSizeAnchor xmlns:cdr="http://schemas.openxmlformats.org/drawingml/2006/chartDrawing">
    <cdr:from>
      <cdr:x>0.80909</cdr:x>
      <cdr:y>0.83712</cdr:y>
    </cdr:from>
    <cdr:to>
      <cdr:x>0.81343</cdr:x>
      <cdr:y>0.84496</cdr:y>
    </cdr:to>
    <cdr:sp macro="" textlink="">
      <cdr:nvSpPr>
        <cdr:cNvPr id="10" name="Rectangle 9"/>
        <cdr:cNvSpPr/>
      </cdr:nvSpPr>
      <cdr:spPr>
        <a:xfrm xmlns:a="http://schemas.openxmlformats.org/drawingml/2006/main" flipV="1">
          <a:off x="6781800" y="4114800"/>
          <a:ext cx="36378" cy="38537"/>
        </a:xfrm>
        <a:prstGeom xmlns:a="http://schemas.openxmlformats.org/drawingml/2006/main" prst="rect">
          <a:avLst/>
        </a:prstGeom>
        <a:solidFill xmlns:a="http://schemas.openxmlformats.org/drawingml/2006/main">
          <a:srgbClr val="6666FF"/>
        </a:solidFill>
        <a:ln xmlns:a="http://schemas.openxmlformats.org/drawingml/2006/main">
          <a:solidFill>
            <a:srgbClr val="6666F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0.55455</cdr:x>
      <cdr:y>0.7131</cdr:y>
    </cdr:from>
    <cdr:to>
      <cdr:x>0.7</cdr:x>
      <cdr:y>0.85262</cdr:y>
    </cdr:to>
    <cdr:sp macro="" textlink="">
      <cdr:nvSpPr>
        <cdr:cNvPr id="11" name="TextBox 1"/>
        <cdr:cNvSpPr txBox="1"/>
      </cdr:nvSpPr>
      <cdr:spPr>
        <a:xfrm xmlns:a="http://schemas.openxmlformats.org/drawingml/2006/main">
          <a:off x="4648200" y="3505200"/>
          <a:ext cx="1219200" cy="685800"/>
        </a:xfrm>
        <a:prstGeom xmlns:a="http://schemas.openxmlformats.org/drawingml/2006/main" prst="rect">
          <a:avLst/>
        </a:prstGeom>
        <a:solidFill xmlns:a="http://schemas.openxmlformats.org/drawingml/2006/main">
          <a:schemeClr val="bg1"/>
        </a:solidFill>
        <a:ln xmlns:a="http://schemas.openxmlformats.org/drawingml/2006/main">
          <a:solidFill>
            <a:srgbClr val="6666FF"/>
          </a:solidFill>
        </a:ln>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smtClean="0"/>
            <a:t>Proposed:</a:t>
          </a:r>
        </a:p>
        <a:p xmlns:a="http://schemas.openxmlformats.org/drawingml/2006/main">
          <a:pPr algn="ctr"/>
          <a:r>
            <a:rPr lang="en-US" sz="1400" b="1" dirty="0" smtClean="0">
              <a:solidFill>
                <a:srgbClr val="FF0000"/>
              </a:solidFill>
            </a:rPr>
            <a:t>1,163 Employees</a:t>
          </a:r>
          <a:endParaRPr lang="en-US" sz="1400" b="1" dirty="0">
            <a:solidFill>
              <a:srgbClr val="FF0000"/>
            </a:solidFill>
          </a:endParaRPr>
        </a:p>
      </cdr:txBody>
    </cdr:sp>
  </cdr:relSizeAnchor>
  <cdr:relSizeAnchor xmlns:cdr="http://schemas.openxmlformats.org/drawingml/2006/chartDrawing">
    <cdr:from>
      <cdr:x>0.87273</cdr:x>
      <cdr:y>0.58908</cdr:y>
    </cdr:from>
    <cdr:to>
      <cdr:x>1</cdr:x>
      <cdr:y>0.6976</cdr:y>
    </cdr:to>
    <cdr:sp macro="" textlink="">
      <cdr:nvSpPr>
        <cdr:cNvPr id="14" name="TextBox 2"/>
        <cdr:cNvSpPr txBox="1"/>
      </cdr:nvSpPr>
      <cdr:spPr>
        <a:xfrm xmlns:a="http://schemas.openxmlformats.org/drawingml/2006/main">
          <a:off x="7315200" y="2895600"/>
          <a:ext cx="1066800" cy="533393"/>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tx1"/>
              </a:solidFill>
            </a:rPr>
            <a:t>$167 M</a:t>
          </a:r>
        </a:p>
        <a:p xmlns:a="http://schemas.openxmlformats.org/drawingml/2006/main">
          <a:r>
            <a:rPr lang="en-US" sz="1600" b="1" dirty="0">
              <a:solidFill>
                <a:schemeClr val="tx1"/>
              </a:solidFill>
            </a:rPr>
            <a:t>Proposed </a:t>
          </a:r>
        </a:p>
      </cdr:txBody>
    </cdr:sp>
  </cdr:relSizeAnchor>
  <cdr:relSizeAnchor xmlns:cdr="http://schemas.openxmlformats.org/drawingml/2006/chartDrawing">
    <cdr:from>
      <cdr:x>0.87273</cdr:x>
      <cdr:y>0.06693</cdr:y>
    </cdr:from>
    <cdr:to>
      <cdr:x>0.98837</cdr:x>
      <cdr:y>0.20336</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315200" y="329001"/>
          <a:ext cx="969348" cy="670618"/>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0.25</cdr:x>
      <cdr:y>0.13469</cdr:y>
    </cdr:from>
    <cdr:to>
      <cdr:x>0.36111</cdr:x>
      <cdr:y>0.21887</cdr:y>
    </cdr:to>
    <cdr:sp macro="" textlink="">
      <cdr:nvSpPr>
        <cdr:cNvPr id="2" name="TextBox 1"/>
        <cdr:cNvSpPr txBox="1"/>
      </cdr:nvSpPr>
      <cdr:spPr>
        <a:xfrm xmlns:a="http://schemas.openxmlformats.org/drawingml/2006/main">
          <a:off x="2057400" y="609600"/>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0.75893</cdr:x>
      <cdr:y>0.55904</cdr:y>
    </cdr:from>
    <cdr:to>
      <cdr:x>0.89286</cdr:x>
      <cdr:y>0.66261</cdr:y>
    </cdr:to>
    <cdr:grpSp>
      <cdr:nvGrpSpPr>
        <cdr:cNvPr id="3" name="Group 2"/>
        <cdr:cNvGrpSpPr/>
      </cdr:nvGrpSpPr>
      <cdr:grpSpPr>
        <a:xfrm xmlns:a="http://schemas.openxmlformats.org/drawingml/2006/main">
          <a:off x="6477012" y="2743189"/>
          <a:ext cx="1143012" cy="508214"/>
          <a:chOff x="1143000" y="120134"/>
          <a:chExt cx="1143000" cy="508220"/>
        </a:xfrm>
      </cdr:grpSpPr>
      <cdr:sp macro="" textlink="">
        <cdr:nvSpPr>
          <cdr:cNvPr id="4" name="TextBox 6"/>
          <cdr:cNvSpPr txBox="1"/>
        </cdr:nvSpPr>
        <cdr:spPr>
          <a:xfrm xmlns:a="http://schemas.openxmlformats.org/drawingml/2006/main" rot="2178838">
            <a:off x="1143000" y="141357"/>
            <a:ext cx="11430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-56,006</a:t>
            </a:r>
            <a:endParaRPr lang="en-US" sz="1600" dirty="0"/>
          </a:p>
        </cdr:txBody>
      </cdr:sp>
      <cdr:cxnSp macro="">
        <cdr:nvCxnSpPr>
          <cdr:cNvPr id="5" name="Straight Arrow Connector 4"/>
          <cdr:cNvCxnSpPr/>
        </cdr:nvCxnSpPr>
        <cdr:spPr>
          <a:xfrm xmlns:a="http://schemas.openxmlformats.org/drawingml/2006/main">
            <a:off x="1257300" y="120134"/>
            <a:ext cx="685800" cy="50822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0.58929</cdr:x>
      <cdr:y>0.43481</cdr:y>
    </cdr:from>
    <cdr:to>
      <cdr:x>0.72321</cdr:x>
      <cdr:y>0.53838</cdr:y>
    </cdr:to>
    <cdr:grpSp>
      <cdr:nvGrpSpPr>
        <cdr:cNvPr id="6" name="Group 5"/>
        <cdr:cNvGrpSpPr/>
      </cdr:nvGrpSpPr>
      <cdr:grpSpPr>
        <a:xfrm xmlns:a="http://schemas.openxmlformats.org/drawingml/2006/main">
          <a:off x="5029237" y="2133597"/>
          <a:ext cx="1142926" cy="508214"/>
          <a:chOff x="1143000" y="120134"/>
          <a:chExt cx="1143000" cy="508220"/>
        </a:xfrm>
      </cdr:grpSpPr>
      <cdr:sp macro="" textlink="">
        <cdr:nvSpPr>
          <cdr:cNvPr id="7" name="TextBox 6"/>
          <cdr:cNvSpPr txBox="1"/>
        </cdr:nvSpPr>
        <cdr:spPr>
          <a:xfrm xmlns:a="http://schemas.openxmlformats.org/drawingml/2006/main" rot="2178838">
            <a:off x="1143000" y="125968"/>
            <a:ext cx="11430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a:t>
            </a:r>
            <a:r>
              <a:rPr lang="en-US" sz="1600" dirty="0" smtClean="0"/>
              <a:t>124,338</a:t>
            </a:r>
            <a:endParaRPr lang="en-US" dirty="0"/>
          </a:p>
        </cdr:txBody>
      </cdr:sp>
      <cdr:cxnSp macro="">
        <cdr:nvCxnSpPr>
          <cdr:cNvPr id="8" name="Straight Arrow Connector 7"/>
          <cdr:cNvCxnSpPr/>
        </cdr:nvCxnSpPr>
        <cdr:spPr>
          <a:xfrm xmlns:a="http://schemas.openxmlformats.org/drawingml/2006/main">
            <a:off x="1257300" y="120134"/>
            <a:ext cx="685800" cy="50822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0.42857</cdr:x>
      <cdr:y>0.30814</cdr:y>
    </cdr:from>
    <cdr:to>
      <cdr:x>0.5625</cdr:x>
      <cdr:y>0.41171</cdr:y>
    </cdr:to>
    <cdr:grpSp>
      <cdr:nvGrpSpPr>
        <cdr:cNvPr id="12" name="Group 11"/>
        <cdr:cNvGrpSpPr/>
      </cdr:nvGrpSpPr>
      <cdr:grpSpPr>
        <a:xfrm xmlns:a="http://schemas.openxmlformats.org/drawingml/2006/main">
          <a:off x="3657588" y="1512032"/>
          <a:ext cx="1143012" cy="508214"/>
          <a:chOff x="1217568" y="101084"/>
          <a:chExt cx="1143000" cy="508220"/>
        </a:xfrm>
      </cdr:grpSpPr>
      <cdr:sp macro="" textlink="">
        <cdr:nvSpPr>
          <cdr:cNvPr id="13" name="TextBox 6"/>
          <cdr:cNvSpPr txBox="1"/>
        </cdr:nvSpPr>
        <cdr:spPr>
          <a:xfrm xmlns:a="http://schemas.openxmlformats.org/drawingml/2006/main" rot="2178838">
            <a:off x="1217568" y="133933"/>
            <a:ext cx="11430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-96,594</a:t>
            </a:r>
            <a:endParaRPr lang="en-US" sz="1600" dirty="0"/>
          </a:p>
        </cdr:txBody>
      </cdr:sp>
      <cdr:cxnSp macro="">
        <cdr:nvCxnSpPr>
          <cdr:cNvPr id="14" name="Straight Arrow Connector 13"/>
          <cdr:cNvCxnSpPr/>
        </cdr:nvCxnSpPr>
        <cdr:spPr>
          <a:xfrm xmlns:a="http://schemas.openxmlformats.org/drawingml/2006/main">
            <a:off x="1293768" y="101084"/>
            <a:ext cx="685800" cy="50822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0.27698</cdr:x>
      <cdr:y>0.46587</cdr:y>
    </cdr:from>
    <cdr:to>
      <cdr:x>0.34841</cdr:x>
      <cdr:y>0.53486</cdr:y>
    </cdr:to>
    <cdr:sp macro="" textlink="">
      <cdr:nvSpPr>
        <cdr:cNvPr id="15" name="TextBox 6"/>
        <cdr:cNvSpPr txBox="1"/>
      </cdr:nvSpPr>
      <cdr:spPr>
        <a:xfrm xmlns:a="http://schemas.openxmlformats.org/drawingml/2006/main">
          <a:off x="2363833" y="2286000"/>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-10%</a:t>
          </a:r>
          <a:endParaRPr lang="en-US" sz="1600" dirty="0"/>
        </a:p>
      </cdr:txBody>
    </cdr:sp>
  </cdr:relSizeAnchor>
  <cdr:relSizeAnchor xmlns:cdr="http://schemas.openxmlformats.org/drawingml/2006/chartDrawing">
    <cdr:from>
      <cdr:x>0.44643</cdr:x>
      <cdr:y>0.54351</cdr:y>
    </cdr:from>
    <cdr:to>
      <cdr:x>0.51786</cdr:x>
      <cdr:y>0.61251</cdr:y>
    </cdr:to>
    <cdr:sp macro="" textlink="">
      <cdr:nvSpPr>
        <cdr:cNvPr id="16" name="TextBox 6"/>
        <cdr:cNvSpPr txBox="1"/>
      </cdr:nvSpPr>
      <cdr:spPr>
        <a:xfrm xmlns:a="http://schemas.openxmlformats.org/drawingml/2006/main">
          <a:off x="3810000" y="2667000"/>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-9%</a:t>
          </a:r>
          <a:endParaRPr lang="en-US" sz="1600" dirty="0"/>
        </a:p>
      </cdr:txBody>
    </cdr:sp>
  </cdr:relSizeAnchor>
  <cdr:relSizeAnchor xmlns:cdr="http://schemas.openxmlformats.org/drawingml/2006/chartDrawing">
    <cdr:from>
      <cdr:x>0.60714</cdr:x>
      <cdr:y>0.60563</cdr:y>
    </cdr:from>
    <cdr:to>
      <cdr:x>0.67857</cdr:x>
      <cdr:y>0.67462</cdr:y>
    </cdr:to>
    <cdr:sp macro="" textlink="">
      <cdr:nvSpPr>
        <cdr:cNvPr id="17" name="TextBox 6"/>
        <cdr:cNvSpPr txBox="1"/>
      </cdr:nvSpPr>
      <cdr:spPr>
        <a:xfrm xmlns:a="http://schemas.openxmlformats.org/drawingml/2006/main">
          <a:off x="5181600" y="2971800"/>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-12%</a:t>
          </a:r>
          <a:endParaRPr lang="en-US" sz="1600" dirty="0"/>
        </a:p>
      </cdr:txBody>
    </cdr:sp>
  </cdr:relSizeAnchor>
  <cdr:relSizeAnchor xmlns:cdr="http://schemas.openxmlformats.org/drawingml/2006/chartDrawing">
    <cdr:from>
      <cdr:x>0.76786</cdr:x>
      <cdr:y>0.68327</cdr:y>
    </cdr:from>
    <cdr:to>
      <cdr:x>0.83929</cdr:x>
      <cdr:y>0.75227</cdr:y>
    </cdr:to>
    <cdr:sp macro="" textlink="">
      <cdr:nvSpPr>
        <cdr:cNvPr id="18" name="TextBox 6"/>
        <cdr:cNvSpPr txBox="1"/>
      </cdr:nvSpPr>
      <cdr:spPr>
        <a:xfrm xmlns:a="http://schemas.openxmlformats.org/drawingml/2006/main">
          <a:off x="6553200" y="3352800"/>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-7%</a:t>
          </a:r>
          <a:endParaRPr lang="en-US" sz="1600" dirty="0"/>
        </a:p>
      </cdr:txBody>
    </cdr:sp>
  </cdr:relSizeAnchor>
</c:userShapes>
</file>

<file path=ppt/drawings/drawing7.xml><?xml version="1.0" encoding="utf-8"?>
<c:userShapes xmlns:c="http://schemas.openxmlformats.org/drawingml/2006/chart">
  <cdr:relSizeAnchor xmlns:cdr="http://schemas.openxmlformats.org/drawingml/2006/chartDrawing">
    <cdr:from>
      <cdr:x>0.25893</cdr:x>
      <cdr:y>0.4059</cdr:y>
    </cdr:from>
    <cdr:to>
      <cdr:x>0.33036</cdr:x>
      <cdr:y>0.48071</cdr:y>
    </cdr:to>
    <cdr:sp macro="" textlink="">
      <cdr:nvSpPr>
        <cdr:cNvPr id="2" name="TextBox 6"/>
        <cdr:cNvSpPr txBox="1"/>
      </cdr:nvSpPr>
      <cdr:spPr>
        <a:xfrm xmlns:a="http://schemas.openxmlformats.org/drawingml/2006/main">
          <a:off x="2209800" y="1837103"/>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-13%</a:t>
          </a:r>
          <a:endParaRPr lang="en-US" sz="1600" dirty="0"/>
        </a:p>
      </cdr:txBody>
    </cdr:sp>
  </cdr:relSizeAnchor>
  <cdr:relSizeAnchor xmlns:cdr="http://schemas.openxmlformats.org/drawingml/2006/chartDrawing">
    <cdr:from>
      <cdr:x>0.43304</cdr:x>
      <cdr:y>0.45562</cdr:y>
    </cdr:from>
    <cdr:to>
      <cdr:x>0.50446</cdr:x>
      <cdr:y>0.53042</cdr:y>
    </cdr:to>
    <cdr:sp macro="" textlink="">
      <cdr:nvSpPr>
        <cdr:cNvPr id="3" name="TextBox 6"/>
        <cdr:cNvSpPr txBox="1"/>
      </cdr:nvSpPr>
      <cdr:spPr>
        <a:xfrm xmlns:a="http://schemas.openxmlformats.org/drawingml/2006/main">
          <a:off x="3695700" y="2062129"/>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-15%</a:t>
          </a:r>
          <a:endParaRPr lang="en-US" sz="1600" dirty="0"/>
        </a:p>
      </cdr:txBody>
    </cdr:sp>
  </cdr:relSizeAnchor>
  <cdr:relSizeAnchor xmlns:cdr="http://schemas.openxmlformats.org/drawingml/2006/chartDrawing">
    <cdr:from>
      <cdr:x>0.60109</cdr:x>
      <cdr:y>0.55291</cdr:y>
    </cdr:from>
    <cdr:to>
      <cdr:x>0.67252</cdr:x>
      <cdr:y>0.62771</cdr:y>
    </cdr:to>
    <cdr:sp macro="" textlink="">
      <cdr:nvSpPr>
        <cdr:cNvPr id="4" name="TextBox 6"/>
        <cdr:cNvSpPr txBox="1"/>
      </cdr:nvSpPr>
      <cdr:spPr>
        <a:xfrm xmlns:a="http://schemas.openxmlformats.org/drawingml/2006/main">
          <a:off x="5129939" y="2502452"/>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-23%</a:t>
          </a:r>
          <a:endParaRPr lang="en-US" sz="1600" dirty="0"/>
        </a:p>
      </cdr:txBody>
    </cdr:sp>
  </cdr:relSizeAnchor>
  <cdr:relSizeAnchor xmlns:cdr="http://schemas.openxmlformats.org/drawingml/2006/chartDrawing">
    <cdr:from>
      <cdr:x>0.77232</cdr:x>
      <cdr:y>0.70444</cdr:y>
    </cdr:from>
    <cdr:to>
      <cdr:x>0.84375</cdr:x>
      <cdr:y>0.77924</cdr:y>
    </cdr:to>
    <cdr:sp macro="" textlink="">
      <cdr:nvSpPr>
        <cdr:cNvPr id="5" name="TextBox 6"/>
        <cdr:cNvSpPr txBox="1"/>
      </cdr:nvSpPr>
      <cdr:spPr>
        <a:xfrm xmlns:a="http://schemas.openxmlformats.org/drawingml/2006/main">
          <a:off x="6591300" y="3188252"/>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-14%</a:t>
          </a:r>
          <a:endParaRPr lang="en-US" sz="1600" dirty="0"/>
        </a:p>
      </cdr:txBody>
    </cdr:sp>
  </cdr:relSizeAnchor>
</c:userShapes>
</file>

<file path=ppt/drawings/drawing8.xml><?xml version="1.0" encoding="utf-8"?>
<c:userShapes xmlns:c="http://schemas.openxmlformats.org/drawingml/2006/chart">
  <cdr:relSizeAnchor xmlns:cdr="http://schemas.openxmlformats.org/drawingml/2006/chartDrawing">
    <cdr:from>
      <cdr:x>0.25</cdr:x>
      <cdr:y>0.13469</cdr:y>
    </cdr:from>
    <cdr:to>
      <cdr:x>0.36111</cdr:x>
      <cdr:y>0.21887</cdr:y>
    </cdr:to>
    <cdr:sp macro="" textlink="">
      <cdr:nvSpPr>
        <cdr:cNvPr id="2" name="TextBox 1"/>
        <cdr:cNvSpPr txBox="1"/>
      </cdr:nvSpPr>
      <cdr:spPr>
        <a:xfrm xmlns:a="http://schemas.openxmlformats.org/drawingml/2006/main">
          <a:off x="2057400" y="609600"/>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0.76724</cdr:x>
      <cdr:y>0.65222</cdr:y>
    </cdr:from>
    <cdr:to>
      <cdr:x>0.91781</cdr:x>
      <cdr:y>0.79198</cdr:y>
    </cdr:to>
    <cdr:grpSp>
      <cdr:nvGrpSpPr>
        <cdr:cNvPr id="3" name="Group 2"/>
        <cdr:cNvGrpSpPr/>
      </cdr:nvGrpSpPr>
      <cdr:grpSpPr>
        <a:xfrm xmlns:a="http://schemas.openxmlformats.org/drawingml/2006/main">
          <a:off x="6781788" y="3200419"/>
          <a:ext cx="1330918" cy="685798"/>
          <a:chOff x="1129205" y="43944"/>
          <a:chExt cx="1285040" cy="685819"/>
        </a:xfrm>
      </cdr:grpSpPr>
      <cdr:sp macro="" textlink="">
        <cdr:nvSpPr>
          <cdr:cNvPr id="4" name="TextBox 6"/>
          <cdr:cNvSpPr txBox="1"/>
        </cdr:nvSpPr>
        <cdr:spPr>
          <a:xfrm xmlns:a="http://schemas.openxmlformats.org/drawingml/2006/main" rot="2178838">
            <a:off x="1129205" y="60354"/>
            <a:ext cx="1285040" cy="5847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-$12,144,352</a:t>
            </a:r>
          </a:p>
          <a:p xmlns:a="http://schemas.openxmlformats.org/drawingml/2006/main">
            <a:endParaRPr lang="en-US" sz="1600" dirty="0"/>
          </a:p>
        </cdr:txBody>
      </cdr:sp>
      <cdr:cxnSp macro="">
        <cdr:nvCxnSpPr>
          <cdr:cNvPr id="5" name="Straight Arrow Connector 4"/>
          <cdr:cNvCxnSpPr/>
        </cdr:nvCxnSpPr>
        <cdr:spPr>
          <a:xfrm xmlns:a="http://schemas.openxmlformats.org/drawingml/2006/main">
            <a:off x="1295387" y="43944"/>
            <a:ext cx="952478" cy="685819"/>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0.6058</cdr:x>
      <cdr:y>0.55281</cdr:y>
    </cdr:from>
    <cdr:to>
      <cdr:x>0.7481</cdr:x>
      <cdr:y>0.67704</cdr:y>
    </cdr:to>
    <cdr:grpSp>
      <cdr:nvGrpSpPr>
        <cdr:cNvPr id="6" name="Group 5"/>
        <cdr:cNvGrpSpPr/>
      </cdr:nvGrpSpPr>
      <cdr:grpSpPr>
        <a:xfrm xmlns:a="http://schemas.openxmlformats.org/drawingml/2006/main" rot="254018">
          <a:off x="5354787" y="2712618"/>
          <a:ext cx="1257819" cy="609592"/>
          <a:chOff x="1136049" y="120134"/>
          <a:chExt cx="1214572" cy="609607"/>
        </a:xfrm>
      </cdr:grpSpPr>
      <cdr:sp macro="" textlink="">
        <cdr:nvSpPr>
          <cdr:cNvPr id="7" name="TextBox 6"/>
          <cdr:cNvSpPr txBox="1"/>
        </cdr:nvSpPr>
        <cdr:spPr>
          <a:xfrm xmlns:a="http://schemas.openxmlformats.org/drawingml/2006/main" rot="2178838">
            <a:off x="1136049" y="147913"/>
            <a:ext cx="1214572" cy="3693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a:t>
            </a:r>
            <a:r>
              <a:rPr lang="en-US" sz="1600" dirty="0" smtClean="0"/>
              <a:t>7,155,019</a:t>
            </a:r>
            <a:endParaRPr lang="en-US" dirty="0"/>
          </a:p>
        </cdr:txBody>
      </cdr:sp>
      <cdr:cxnSp macro="">
        <cdr:nvCxnSpPr>
          <cdr:cNvPr id="8" name="Straight Arrow Connector 7"/>
          <cdr:cNvCxnSpPr/>
        </cdr:nvCxnSpPr>
        <cdr:spPr>
          <a:xfrm xmlns:a="http://schemas.openxmlformats.org/drawingml/2006/main">
            <a:off x="1257300" y="120134"/>
            <a:ext cx="800159" cy="609607"/>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0.43512</cdr:x>
      <cdr:y>0.41172</cdr:y>
    </cdr:from>
    <cdr:to>
      <cdr:x>0.58709</cdr:x>
      <cdr:y>0.51899</cdr:y>
    </cdr:to>
    <cdr:grpSp>
      <cdr:nvGrpSpPr>
        <cdr:cNvPr id="12" name="Group 11"/>
        <cdr:cNvGrpSpPr/>
      </cdr:nvGrpSpPr>
      <cdr:grpSpPr>
        <a:xfrm xmlns:a="http://schemas.openxmlformats.org/drawingml/2006/main" rot="614792">
          <a:off x="3846113" y="2020295"/>
          <a:ext cx="1343293" cy="526370"/>
          <a:chOff x="1068050" y="101084"/>
          <a:chExt cx="1343294" cy="508220"/>
        </a:xfrm>
      </cdr:grpSpPr>
      <cdr:sp macro="" textlink="">
        <cdr:nvSpPr>
          <cdr:cNvPr id="13" name="TextBox 6"/>
          <cdr:cNvSpPr txBox="1"/>
        </cdr:nvSpPr>
        <cdr:spPr>
          <a:xfrm xmlns:a="http://schemas.openxmlformats.org/drawingml/2006/main" rot="2178838">
            <a:off x="1068050" y="126001"/>
            <a:ext cx="1343294" cy="33855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-$25,855,335</a:t>
            </a:r>
            <a:endParaRPr lang="en-US" sz="1600" dirty="0"/>
          </a:p>
        </cdr:txBody>
      </cdr:sp>
      <cdr:cxnSp macro="">
        <cdr:nvCxnSpPr>
          <cdr:cNvPr id="14" name="Straight Arrow Connector 13"/>
          <cdr:cNvCxnSpPr/>
        </cdr:nvCxnSpPr>
        <cdr:spPr>
          <a:xfrm xmlns:a="http://schemas.openxmlformats.org/drawingml/2006/main">
            <a:off x="1293768" y="101084"/>
            <a:ext cx="685800" cy="50822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0.30172</cdr:x>
      <cdr:y>0.40375</cdr:y>
    </cdr:from>
    <cdr:to>
      <cdr:x>0.37069</cdr:x>
      <cdr:y>0.47275</cdr:y>
    </cdr:to>
    <cdr:sp macro="" textlink="">
      <cdr:nvSpPr>
        <cdr:cNvPr id="15" name="TextBox 6"/>
        <cdr:cNvSpPr txBox="1"/>
      </cdr:nvSpPr>
      <cdr:spPr>
        <a:xfrm xmlns:a="http://schemas.openxmlformats.org/drawingml/2006/main">
          <a:off x="2667000" y="1981200"/>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-10%</a:t>
          </a:r>
          <a:endParaRPr lang="en-US" sz="1600" dirty="0"/>
        </a:p>
      </cdr:txBody>
    </cdr:sp>
  </cdr:relSizeAnchor>
  <cdr:relSizeAnchor xmlns:cdr="http://schemas.openxmlformats.org/drawingml/2006/chartDrawing">
    <cdr:from>
      <cdr:x>0.46552</cdr:x>
      <cdr:y>0.55904</cdr:y>
    </cdr:from>
    <cdr:to>
      <cdr:x>0.53448</cdr:x>
      <cdr:y>0.62804</cdr:y>
    </cdr:to>
    <cdr:sp macro="" textlink="">
      <cdr:nvSpPr>
        <cdr:cNvPr id="16" name="TextBox 6"/>
        <cdr:cNvSpPr txBox="1"/>
      </cdr:nvSpPr>
      <cdr:spPr>
        <a:xfrm xmlns:a="http://schemas.openxmlformats.org/drawingml/2006/main">
          <a:off x="4114800" y="2743200"/>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-4%</a:t>
          </a:r>
          <a:endParaRPr lang="en-US" sz="1600" dirty="0"/>
        </a:p>
      </cdr:txBody>
    </cdr:sp>
  </cdr:relSizeAnchor>
  <cdr:relSizeAnchor xmlns:cdr="http://schemas.openxmlformats.org/drawingml/2006/chartDrawing">
    <cdr:from>
      <cdr:x>0.62931</cdr:x>
      <cdr:y>0.65222</cdr:y>
    </cdr:from>
    <cdr:to>
      <cdr:x>0.69828</cdr:x>
      <cdr:y>0.72121</cdr:y>
    </cdr:to>
    <cdr:sp macro="" textlink="">
      <cdr:nvSpPr>
        <cdr:cNvPr id="17" name="TextBox 6"/>
        <cdr:cNvSpPr txBox="1"/>
      </cdr:nvSpPr>
      <cdr:spPr>
        <a:xfrm xmlns:a="http://schemas.openxmlformats.org/drawingml/2006/main">
          <a:off x="5562600" y="3200400"/>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a:t>
          </a:r>
          <a:endParaRPr lang="en-US" sz="1600" dirty="0"/>
        </a:p>
      </cdr:txBody>
    </cdr:sp>
  </cdr:relSizeAnchor>
  <cdr:relSizeAnchor xmlns:cdr="http://schemas.openxmlformats.org/drawingml/2006/chartDrawing">
    <cdr:from>
      <cdr:x>0.80172</cdr:x>
      <cdr:y>0.71433</cdr:y>
    </cdr:from>
    <cdr:to>
      <cdr:x>0.87069</cdr:x>
      <cdr:y>0.78333</cdr:y>
    </cdr:to>
    <cdr:sp macro="" textlink="">
      <cdr:nvSpPr>
        <cdr:cNvPr id="18" name="TextBox 6"/>
        <cdr:cNvSpPr txBox="1"/>
      </cdr:nvSpPr>
      <cdr:spPr>
        <a:xfrm xmlns:a="http://schemas.openxmlformats.org/drawingml/2006/main">
          <a:off x="7086600" y="3505200"/>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-2%</a:t>
          </a:r>
          <a:endParaRPr lang="en-US" sz="1600" dirty="0"/>
        </a:p>
      </cdr:txBody>
    </cdr:sp>
  </cdr:relSizeAnchor>
</c:userShapes>
</file>

<file path=ppt/drawings/drawing9.xml><?xml version="1.0" encoding="utf-8"?>
<c:userShapes xmlns:c="http://schemas.openxmlformats.org/drawingml/2006/chart">
  <cdr:relSizeAnchor xmlns:cdr="http://schemas.openxmlformats.org/drawingml/2006/chartDrawing">
    <cdr:from>
      <cdr:x>0.3125</cdr:x>
      <cdr:y>0.40053</cdr:y>
    </cdr:from>
    <cdr:to>
      <cdr:x>0.38393</cdr:x>
      <cdr:y>0.47534</cdr:y>
    </cdr:to>
    <cdr:sp macro="" textlink="">
      <cdr:nvSpPr>
        <cdr:cNvPr id="2" name="TextBox 6"/>
        <cdr:cNvSpPr txBox="1"/>
      </cdr:nvSpPr>
      <cdr:spPr>
        <a:xfrm xmlns:a="http://schemas.openxmlformats.org/drawingml/2006/main">
          <a:off x="2667000" y="1812797"/>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-3%</a:t>
          </a:r>
          <a:endParaRPr lang="en-US" sz="1600" dirty="0"/>
        </a:p>
      </cdr:txBody>
    </cdr:sp>
  </cdr:relSizeAnchor>
  <cdr:relSizeAnchor xmlns:cdr="http://schemas.openxmlformats.org/drawingml/2006/chartDrawing">
    <cdr:from>
      <cdr:x>0.46535</cdr:x>
      <cdr:y>0.4992</cdr:y>
    </cdr:from>
    <cdr:to>
      <cdr:x>0.53678</cdr:x>
      <cdr:y>0.574</cdr:y>
    </cdr:to>
    <cdr:sp macro="" textlink="">
      <cdr:nvSpPr>
        <cdr:cNvPr id="3" name="TextBox 6"/>
        <cdr:cNvSpPr txBox="1"/>
      </cdr:nvSpPr>
      <cdr:spPr>
        <a:xfrm xmlns:a="http://schemas.openxmlformats.org/drawingml/2006/main">
          <a:off x="3971522" y="2259345"/>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-7%</a:t>
          </a:r>
          <a:endParaRPr lang="en-US" sz="1600" dirty="0"/>
        </a:p>
      </cdr:txBody>
    </cdr:sp>
  </cdr:relSizeAnchor>
  <cdr:relSizeAnchor xmlns:cdr="http://schemas.openxmlformats.org/drawingml/2006/chartDrawing">
    <cdr:from>
      <cdr:x>0.625</cdr:x>
      <cdr:y>0.59952</cdr:y>
    </cdr:from>
    <cdr:to>
      <cdr:x>0.69643</cdr:x>
      <cdr:y>0.67432</cdr:y>
    </cdr:to>
    <cdr:sp macro="" textlink="">
      <cdr:nvSpPr>
        <cdr:cNvPr id="4" name="TextBox 6"/>
        <cdr:cNvSpPr txBox="1"/>
      </cdr:nvSpPr>
      <cdr:spPr>
        <a:xfrm xmlns:a="http://schemas.openxmlformats.org/drawingml/2006/main">
          <a:off x="5334000" y="2713403"/>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-7%</a:t>
          </a:r>
          <a:endParaRPr lang="en-US" sz="1600" dirty="0"/>
        </a:p>
      </cdr:txBody>
    </cdr:sp>
  </cdr:relSizeAnchor>
  <cdr:relSizeAnchor xmlns:cdr="http://schemas.openxmlformats.org/drawingml/2006/chartDrawing">
    <cdr:from>
      <cdr:x>0.79018</cdr:x>
      <cdr:y>0.71102</cdr:y>
    </cdr:from>
    <cdr:to>
      <cdr:x>0.86161</cdr:x>
      <cdr:y>0.78582</cdr:y>
    </cdr:to>
    <cdr:sp macro="" textlink="">
      <cdr:nvSpPr>
        <cdr:cNvPr id="5" name="TextBox 6"/>
        <cdr:cNvSpPr txBox="1"/>
      </cdr:nvSpPr>
      <cdr:spPr>
        <a:xfrm xmlns:a="http://schemas.openxmlformats.org/drawingml/2006/main">
          <a:off x="6743700" y="3218044"/>
          <a:ext cx="609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-14%</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7" tIns="45713" rIns="91427" bIns="45713" rtlCol="0"/>
          <a:lstStyle>
            <a:lvl1pPr algn="r">
              <a:defRPr sz="1200"/>
            </a:lvl1pPr>
          </a:lstStyle>
          <a:p>
            <a:fld id="{E8850809-14F5-43D1-B13F-2EF33BF460FE}" type="datetimeFigureOut">
              <a:rPr lang="en-US" smtClean="0"/>
              <a:pPr/>
              <a:t>8/24/2015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7" tIns="45713" rIns="91427" bIns="45713" rtlCol="0" anchor="b"/>
          <a:lstStyle>
            <a:lvl1pPr algn="r">
              <a:defRPr sz="1200"/>
            </a:lvl1pPr>
          </a:lstStyle>
          <a:p>
            <a:fld id="{655FF19C-65C1-470E-A6D9-848546796113}" type="slidenum">
              <a:rPr lang="en-US" smtClean="0"/>
              <a:pPr/>
              <a:t>‹#›</a:t>
            </a:fld>
            <a:endParaRPr lang="en-US"/>
          </a:p>
        </p:txBody>
      </p:sp>
    </p:spTree>
    <p:extLst>
      <p:ext uri="{BB962C8B-B14F-4D97-AF65-F5344CB8AC3E}">
        <p14:creationId xmlns:p14="http://schemas.microsoft.com/office/powerpoint/2010/main" val="3370103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22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213" y="0"/>
            <a:ext cx="2971227" cy="457200"/>
          </a:xfrm>
          <a:prstGeom prst="rect">
            <a:avLst/>
          </a:prstGeom>
        </p:spPr>
        <p:txBody>
          <a:bodyPr vert="horz" lIns="91440" tIns="45720" rIns="91440" bIns="45720" rtlCol="0"/>
          <a:lstStyle>
            <a:lvl1pPr algn="r">
              <a:defRPr sz="1200"/>
            </a:lvl1pPr>
          </a:lstStyle>
          <a:p>
            <a:fld id="{59536314-0B3A-4020-9B3B-011B6149A9B1}" type="datetimeFigureOut">
              <a:rPr lang="en-US" smtClean="0"/>
              <a:pPr/>
              <a:t>8/24/2015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268" y="4343400"/>
            <a:ext cx="5485464"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228"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213" y="8685213"/>
            <a:ext cx="2971227" cy="457200"/>
          </a:xfrm>
          <a:prstGeom prst="rect">
            <a:avLst/>
          </a:prstGeom>
        </p:spPr>
        <p:txBody>
          <a:bodyPr vert="horz" lIns="91440" tIns="45720" rIns="91440" bIns="45720" rtlCol="0" anchor="b"/>
          <a:lstStyle>
            <a:lvl1pPr algn="r">
              <a:defRPr sz="1200"/>
            </a:lvl1pPr>
          </a:lstStyle>
          <a:p>
            <a:fld id="{D8BB8BC3-36AD-4A92-B921-C7287DC55EA5}" type="slidenum">
              <a:rPr lang="en-US" smtClean="0"/>
              <a:pPr/>
              <a:t>‹#›</a:t>
            </a:fld>
            <a:endParaRPr lang="en-US"/>
          </a:p>
        </p:txBody>
      </p:sp>
    </p:spTree>
    <p:extLst>
      <p:ext uri="{BB962C8B-B14F-4D97-AF65-F5344CB8AC3E}">
        <p14:creationId xmlns:p14="http://schemas.microsoft.com/office/powerpoint/2010/main" val="261005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AB7023-FD63-46B3-A5BA-83160EA37468}"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DDE2-922F-4782-BE55-AC584DE9E5F5}" type="slidenum">
              <a:rPr lang="en-US" smtClean="0"/>
              <a:pPr/>
              <a:t>‹#›</a:t>
            </a:fld>
            <a:endParaRPr lang="en-US"/>
          </a:p>
        </p:txBody>
      </p:sp>
    </p:spTree>
    <p:extLst>
      <p:ext uri="{BB962C8B-B14F-4D97-AF65-F5344CB8AC3E}">
        <p14:creationId xmlns:p14="http://schemas.microsoft.com/office/powerpoint/2010/main" val="121336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B7023-FD63-46B3-A5BA-83160EA37468}"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DDE2-922F-4782-BE55-AC584DE9E5F5}" type="slidenum">
              <a:rPr lang="en-US" smtClean="0"/>
              <a:pPr/>
              <a:t>‹#›</a:t>
            </a:fld>
            <a:endParaRPr lang="en-US"/>
          </a:p>
        </p:txBody>
      </p:sp>
    </p:spTree>
    <p:extLst>
      <p:ext uri="{BB962C8B-B14F-4D97-AF65-F5344CB8AC3E}">
        <p14:creationId xmlns:p14="http://schemas.microsoft.com/office/powerpoint/2010/main" val="143978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B7023-FD63-46B3-A5BA-83160EA37468}"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DDE2-922F-4782-BE55-AC584DE9E5F5}" type="slidenum">
              <a:rPr lang="en-US" smtClean="0"/>
              <a:pPr/>
              <a:t>‹#›</a:t>
            </a:fld>
            <a:endParaRPr lang="en-US"/>
          </a:p>
        </p:txBody>
      </p:sp>
    </p:spTree>
    <p:extLst>
      <p:ext uri="{BB962C8B-B14F-4D97-AF65-F5344CB8AC3E}">
        <p14:creationId xmlns:p14="http://schemas.microsoft.com/office/powerpoint/2010/main" val="239655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07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644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062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14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034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186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431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27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B7023-FD63-46B3-A5BA-83160EA37468}"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DDE2-922F-4782-BE55-AC584DE9E5F5}" type="slidenum">
              <a:rPr lang="en-US" smtClean="0"/>
              <a:pPr/>
              <a:t>‹#›</a:t>
            </a:fld>
            <a:endParaRPr lang="en-US"/>
          </a:p>
        </p:txBody>
      </p:sp>
    </p:spTree>
    <p:extLst>
      <p:ext uri="{BB962C8B-B14F-4D97-AF65-F5344CB8AC3E}">
        <p14:creationId xmlns:p14="http://schemas.microsoft.com/office/powerpoint/2010/main" val="3304764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614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901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609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061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513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242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942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011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88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99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B7023-FD63-46B3-A5BA-83160EA37468}"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DDE2-922F-4782-BE55-AC584DE9E5F5}" type="slidenum">
              <a:rPr lang="en-US" smtClean="0"/>
              <a:pPr/>
              <a:t>‹#›</a:t>
            </a:fld>
            <a:endParaRPr lang="en-US"/>
          </a:p>
        </p:txBody>
      </p:sp>
    </p:spTree>
    <p:extLst>
      <p:ext uri="{BB962C8B-B14F-4D97-AF65-F5344CB8AC3E}">
        <p14:creationId xmlns:p14="http://schemas.microsoft.com/office/powerpoint/2010/main" val="3604890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343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075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162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53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AB7023-FD63-46B3-A5BA-83160EA37468}"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5DDE2-922F-4782-BE55-AC584DE9E5F5}" type="slidenum">
              <a:rPr lang="en-US" smtClean="0"/>
              <a:pPr/>
              <a:t>‹#›</a:t>
            </a:fld>
            <a:endParaRPr lang="en-US"/>
          </a:p>
        </p:txBody>
      </p:sp>
    </p:spTree>
    <p:extLst>
      <p:ext uri="{BB962C8B-B14F-4D97-AF65-F5344CB8AC3E}">
        <p14:creationId xmlns:p14="http://schemas.microsoft.com/office/powerpoint/2010/main" val="37652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AB7023-FD63-46B3-A5BA-83160EA37468}" type="datetimeFigureOut">
              <a:rPr lang="en-US" smtClean="0"/>
              <a:pPr/>
              <a:t>8/24/2015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5DDE2-922F-4782-BE55-AC584DE9E5F5}" type="slidenum">
              <a:rPr lang="en-US" smtClean="0"/>
              <a:pPr/>
              <a:t>‹#›</a:t>
            </a:fld>
            <a:endParaRPr lang="en-US"/>
          </a:p>
        </p:txBody>
      </p:sp>
    </p:spTree>
    <p:extLst>
      <p:ext uri="{BB962C8B-B14F-4D97-AF65-F5344CB8AC3E}">
        <p14:creationId xmlns:p14="http://schemas.microsoft.com/office/powerpoint/2010/main" val="18740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AB7023-FD63-46B3-A5BA-83160EA37468}" type="datetimeFigureOut">
              <a:rPr lang="en-US" smtClean="0"/>
              <a:pPr/>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5DDE2-922F-4782-BE55-AC584DE9E5F5}" type="slidenum">
              <a:rPr lang="en-US" smtClean="0"/>
              <a:pPr/>
              <a:t>‹#›</a:t>
            </a:fld>
            <a:endParaRPr lang="en-US"/>
          </a:p>
        </p:txBody>
      </p:sp>
    </p:spTree>
    <p:extLst>
      <p:ext uri="{BB962C8B-B14F-4D97-AF65-F5344CB8AC3E}">
        <p14:creationId xmlns:p14="http://schemas.microsoft.com/office/powerpoint/2010/main" val="250536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B7023-FD63-46B3-A5BA-83160EA37468}" type="datetimeFigureOut">
              <a:rPr lang="en-US" smtClean="0"/>
              <a:pPr/>
              <a:t>8/24/2015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A5DDE2-922F-4782-BE55-AC584DE9E5F5}" type="slidenum">
              <a:rPr lang="en-US" smtClean="0"/>
              <a:pPr/>
              <a:t>‹#›</a:t>
            </a:fld>
            <a:endParaRPr lang="en-US"/>
          </a:p>
        </p:txBody>
      </p:sp>
    </p:spTree>
    <p:extLst>
      <p:ext uri="{BB962C8B-B14F-4D97-AF65-F5344CB8AC3E}">
        <p14:creationId xmlns:p14="http://schemas.microsoft.com/office/powerpoint/2010/main" val="68778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B7023-FD63-46B3-A5BA-83160EA37468}"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5DDE2-922F-4782-BE55-AC584DE9E5F5}" type="slidenum">
              <a:rPr lang="en-US" smtClean="0"/>
              <a:pPr/>
              <a:t>‹#›</a:t>
            </a:fld>
            <a:endParaRPr lang="en-US"/>
          </a:p>
        </p:txBody>
      </p:sp>
    </p:spTree>
    <p:extLst>
      <p:ext uri="{BB962C8B-B14F-4D97-AF65-F5344CB8AC3E}">
        <p14:creationId xmlns:p14="http://schemas.microsoft.com/office/powerpoint/2010/main" val="223128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B7023-FD63-46B3-A5BA-83160EA37468}"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5DDE2-922F-4782-BE55-AC584DE9E5F5}" type="slidenum">
              <a:rPr lang="en-US" smtClean="0"/>
              <a:pPr/>
              <a:t>‹#›</a:t>
            </a:fld>
            <a:endParaRPr lang="en-US"/>
          </a:p>
        </p:txBody>
      </p:sp>
    </p:spTree>
    <p:extLst>
      <p:ext uri="{BB962C8B-B14F-4D97-AF65-F5344CB8AC3E}">
        <p14:creationId xmlns:p14="http://schemas.microsoft.com/office/powerpoint/2010/main" val="415860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B7023-FD63-46B3-A5BA-83160EA37468}" type="datetimeFigureOut">
              <a:rPr lang="en-US" smtClean="0"/>
              <a:pPr/>
              <a:t>8/24/2015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5DDE2-922F-4782-BE55-AC584DE9E5F5}" type="slidenum">
              <a:rPr lang="en-US" smtClean="0"/>
              <a:pPr/>
              <a:t>‹#›</a:t>
            </a:fld>
            <a:endParaRPr lang="en-US"/>
          </a:p>
        </p:txBody>
      </p:sp>
    </p:spTree>
    <p:extLst>
      <p:ext uri="{BB962C8B-B14F-4D97-AF65-F5344CB8AC3E}">
        <p14:creationId xmlns:p14="http://schemas.microsoft.com/office/powerpoint/2010/main" val="1615691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52CDD-0951-4293-8489-98A606F09AA9}" type="datetimeFigureOut">
              <a:rPr lang="en-US">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A3C46-E896-4353-A96F-0FD50CFB0C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437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52CDD-0951-4293-8489-98A606F09AA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A3C46-E896-4353-A96F-0FD50CFB0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7468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6477000" cy="1219200"/>
          </a:xfrm>
        </p:spPr>
        <p:txBody>
          <a:bodyPr>
            <a:noAutofit/>
          </a:bodyPr>
          <a:lstStyle/>
          <a:p>
            <a:r>
              <a:rPr lang="en-US" b="1" cap="small" dirty="0"/>
              <a:t>State of the </a:t>
            </a:r>
            <a:r>
              <a:rPr lang="en-US" b="1" cap="small" dirty="0" smtClean="0"/>
              <a:t>Judiciary </a:t>
            </a:r>
            <a:br>
              <a:rPr lang="en-US" b="1" cap="small" dirty="0" smtClean="0"/>
            </a:br>
            <a:r>
              <a:rPr lang="en-US" sz="1600" cap="small" dirty="0" smtClean="0"/>
              <a:t>(and County revenue issues)</a:t>
            </a:r>
            <a:endParaRPr lang="en-US" sz="1600" cap="small" dirty="0"/>
          </a:p>
        </p:txBody>
      </p:sp>
      <p:sp>
        <p:nvSpPr>
          <p:cNvPr id="3" name="Subtitle 2"/>
          <p:cNvSpPr>
            <a:spLocks noGrp="1"/>
          </p:cNvSpPr>
          <p:nvPr>
            <p:ph type="subTitle" idx="1"/>
          </p:nvPr>
        </p:nvSpPr>
        <p:spPr>
          <a:xfrm>
            <a:off x="304800" y="2209800"/>
            <a:ext cx="3327094" cy="1447800"/>
          </a:xfrm>
        </p:spPr>
        <p:txBody>
          <a:bodyPr>
            <a:normAutofit fontScale="55000" lnSpcReduction="20000"/>
          </a:bodyPr>
          <a:lstStyle/>
          <a:p>
            <a:r>
              <a:rPr lang="en-US" b="1" dirty="0" smtClean="0">
                <a:solidFill>
                  <a:schemeClr val="tx1"/>
                </a:solidFill>
              </a:rPr>
              <a:t>Chief </a:t>
            </a:r>
            <a:r>
              <a:rPr lang="en-US" b="1" dirty="0">
                <a:solidFill>
                  <a:schemeClr val="tx1"/>
                </a:solidFill>
              </a:rPr>
              <a:t>Justice </a:t>
            </a:r>
          </a:p>
          <a:p>
            <a:r>
              <a:rPr lang="en-US" b="1" dirty="0">
                <a:solidFill>
                  <a:schemeClr val="tx1"/>
                </a:solidFill>
              </a:rPr>
              <a:t>Roy S. Moore</a:t>
            </a:r>
          </a:p>
          <a:p>
            <a:endParaRPr lang="en-US" b="1" dirty="0" smtClean="0">
              <a:solidFill>
                <a:schemeClr val="tx1"/>
              </a:solidFill>
            </a:endParaRPr>
          </a:p>
          <a:p>
            <a:r>
              <a:rPr lang="en-US" b="1" dirty="0" smtClean="0">
                <a:solidFill>
                  <a:schemeClr val="tx1"/>
                </a:solidFill>
              </a:rPr>
              <a:t>Rich Hobson</a:t>
            </a:r>
          </a:p>
          <a:p>
            <a:r>
              <a:rPr lang="en-US" b="1" dirty="0" smtClean="0">
                <a:solidFill>
                  <a:schemeClr val="tx1"/>
                </a:solidFill>
              </a:rPr>
              <a:t>Administrative Director of Courts</a:t>
            </a:r>
            <a:endParaRPr lang="en-US" b="1"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350067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a:t>
            </a:r>
            <a:endParaRPr lang="en-US" dirty="0"/>
          </a:p>
        </p:txBody>
      </p:sp>
      <p:sp>
        <p:nvSpPr>
          <p:cNvPr id="3" name="Content Placeholder 2"/>
          <p:cNvSpPr>
            <a:spLocks noGrp="1"/>
          </p:cNvSpPr>
          <p:nvPr>
            <p:ph idx="1"/>
          </p:nvPr>
        </p:nvSpPr>
        <p:spPr/>
        <p:txBody>
          <a:bodyPr/>
          <a:lstStyle/>
          <a:p>
            <a:pPr lvl="0"/>
            <a:r>
              <a:rPr lang="en-US" dirty="0"/>
              <a:t>In FY </a:t>
            </a:r>
            <a:r>
              <a:rPr lang="en-US" dirty="0" smtClean="0"/>
              <a:t>2014 </a:t>
            </a:r>
            <a:r>
              <a:rPr lang="en-US" dirty="0"/>
              <a:t>the Courts </a:t>
            </a:r>
            <a:r>
              <a:rPr lang="en-US" dirty="0" smtClean="0"/>
              <a:t>collected </a:t>
            </a:r>
            <a:r>
              <a:rPr lang="en-US" b="1" dirty="0" smtClean="0"/>
              <a:t>$490,567,481</a:t>
            </a:r>
          </a:p>
          <a:p>
            <a:pPr lvl="0"/>
            <a:r>
              <a:rPr lang="en-US" b="1" dirty="0" smtClean="0"/>
              <a:t>$65.4 Million </a:t>
            </a:r>
            <a:r>
              <a:rPr lang="en-US" b="1" dirty="0"/>
              <a:t>to the General </a:t>
            </a:r>
            <a:r>
              <a:rPr lang="en-US" b="1" dirty="0" smtClean="0"/>
              <a:t>Fund   </a:t>
            </a:r>
          </a:p>
          <a:p>
            <a:pPr lvl="0"/>
            <a:r>
              <a:rPr lang="en-US" b="1" dirty="0" smtClean="0"/>
              <a:t>$73.2 Million </a:t>
            </a:r>
            <a:r>
              <a:rPr lang="en-US" b="1" dirty="0"/>
              <a:t>to </a:t>
            </a:r>
            <a:r>
              <a:rPr lang="en-US" b="1" dirty="0" smtClean="0"/>
              <a:t>Executive </a:t>
            </a:r>
            <a:r>
              <a:rPr lang="en-US" b="1" dirty="0"/>
              <a:t>Branch </a:t>
            </a:r>
            <a:r>
              <a:rPr lang="en-US" b="1" dirty="0" smtClean="0"/>
              <a:t>agencies</a:t>
            </a:r>
          </a:p>
          <a:p>
            <a:pPr lvl="0"/>
            <a:r>
              <a:rPr lang="en-US" dirty="0" smtClean="0"/>
              <a:t>$13.7 Million </a:t>
            </a:r>
            <a:r>
              <a:rPr lang="en-US" dirty="0"/>
              <a:t>to Victims of </a:t>
            </a:r>
            <a:r>
              <a:rPr lang="en-US" dirty="0" smtClean="0"/>
              <a:t>Crime</a:t>
            </a:r>
          </a:p>
          <a:p>
            <a:pPr lvl="0"/>
            <a:r>
              <a:rPr lang="en-US" dirty="0" smtClean="0"/>
              <a:t>$166.5 Million </a:t>
            </a:r>
            <a:r>
              <a:rPr lang="en-US" dirty="0"/>
              <a:t>in Child Support </a:t>
            </a:r>
            <a:endParaRPr lang="en-US" dirty="0" smtClean="0"/>
          </a:p>
          <a:p>
            <a:pPr lvl="0"/>
            <a:r>
              <a:rPr lang="en-US" dirty="0" smtClean="0"/>
              <a:t>$131.4 Million </a:t>
            </a:r>
            <a:r>
              <a:rPr lang="en-US" dirty="0"/>
              <a:t>to Businesses &amp; </a:t>
            </a:r>
            <a:r>
              <a:rPr lang="en-US" dirty="0" smtClean="0"/>
              <a:t>Individuals</a:t>
            </a:r>
          </a:p>
          <a:p>
            <a:pPr lvl="0"/>
            <a:r>
              <a:rPr lang="en-US" dirty="0" smtClean="0"/>
              <a:t>$40.3 million, other</a:t>
            </a:r>
            <a:endParaRPr lang="en-US" dirty="0"/>
          </a:p>
          <a:p>
            <a:endParaRPr lang="en-US" dirty="0"/>
          </a:p>
        </p:txBody>
      </p:sp>
    </p:spTree>
    <p:extLst>
      <p:ext uri="{BB962C8B-B14F-4D97-AF65-F5344CB8AC3E}">
        <p14:creationId xmlns:p14="http://schemas.microsoft.com/office/powerpoint/2010/main" val="238918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RRIVA Collection Project</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Began in July 2014, at the request of Senate &amp; House leadership</a:t>
            </a:r>
          </a:p>
          <a:p>
            <a:r>
              <a:rPr lang="en-US" dirty="0" smtClean="0"/>
              <a:t>Utilizes retired judges and supernumerary DAs to hold collection dockets for delinquent court costs &amp; fines</a:t>
            </a:r>
          </a:p>
          <a:p>
            <a:r>
              <a:rPr lang="en-US" b="1" dirty="0" smtClean="0"/>
              <a:t>$1.7 million </a:t>
            </a:r>
            <a:r>
              <a:rPr lang="en-US" dirty="0" smtClean="0"/>
              <a:t>collected from 7/14 – 7/15</a:t>
            </a:r>
          </a:p>
          <a:p>
            <a:r>
              <a:rPr lang="en-US" b="1" smtClean="0"/>
              <a:t>$19.6 </a:t>
            </a:r>
            <a:r>
              <a:rPr lang="en-US" b="1" dirty="0" smtClean="0"/>
              <a:t>million </a:t>
            </a:r>
            <a:r>
              <a:rPr lang="en-US" dirty="0" smtClean="0"/>
              <a:t>collected for same period in other specially set show/cause dockets by active judges </a:t>
            </a:r>
          </a:p>
        </p:txBody>
      </p:sp>
    </p:spTree>
    <p:extLst>
      <p:ext uri="{BB962C8B-B14F-4D97-AF65-F5344CB8AC3E}">
        <p14:creationId xmlns:p14="http://schemas.microsoft.com/office/powerpoint/2010/main" val="266932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JPOs working with schools</a:t>
            </a:r>
            <a:endParaRPr lang="en-US" dirty="0"/>
          </a:p>
        </p:txBody>
      </p:sp>
      <p:sp>
        <p:nvSpPr>
          <p:cNvPr id="3" name="Content Placeholder 2"/>
          <p:cNvSpPr>
            <a:spLocks noGrp="1"/>
          </p:cNvSpPr>
          <p:nvPr>
            <p:ph idx="1"/>
          </p:nvPr>
        </p:nvSpPr>
        <p:spPr/>
        <p:txBody>
          <a:bodyPr/>
          <a:lstStyle/>
          <a:p>
            <a:r>
              <a:rPr lang="en-US" dirty="0" smtClean="0"/>
              <a:t>TRUANCY in FY2014:</a:t>
            </a:r>
          </a:p>
          <a:p>
            <a:r>
              <a:rPr lang="en-US" dirty="0" smtClean="0"/>
              <a:t>6,829 children &amp; their parents participated in truancy prevention programs </a:t>
            </a:r>
          </a:p>
          <a:p>
            <a:r>
              <a:rPr lang="en-US" dirty="0" smtClean="0"/>
              <a:t>2,265 hearings for habitual truancy</a:t>
            </a:r>
          </a:p>
          <a:p>
            <a:r>
              <a:rPr lang="en-US" dirty="0" smtClean="0"/>
              <a:t>493 criminal misdemeanor cases for parents</a:t>
            </a:r>
          </a:p>
          <a:p>
            <a:r>
              <a:rPr lang="en-US" dirty="0" smtClean="0"/>
              <a:t>13,287 complaints referred by schools</a:t>
            </a:r>
          </a:p>
          <a:p>
            <a:r>
              <a:rPr lang="en-US" dirty="0" smtClean="0"/>
              <a:t>16,349 children supervised by JPOs     </a:t>
            </a:r>
          </a:p>
          <a:p>
            <a:pPr marL="0" indent="0">
              <a:buNone/>
            </a:pPr>
            <a:endParaRPr lang="en-US" dirty="0"/>
          </a:p>
        </p:txBody>
      </p:sp>
    </p:spTree>
    <p:extLst>
      <p:ext uri="{BB962C8B-B14F-4D97-AF65-F5344CB8AC3E}">
        <p14:creationId xmlns:p14="http://schemas.microsoft.com/office/powerpoint/2010/main" val="1285337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Drug Courts</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dirty="0" smtClean="0"/>
              <a:t>2858 Defendant applications in FY 2014</a:t>
            </a:r>
          </a:p>
          <a:p>
            <a:pPr marL="0" indent="0">
              <a:buNone/>
            </a:pPr>
            <a:r>
              <a:rPr lang="en-US" dirty="0" smtClean="0"/>
              <a:t>1313 Defendants accepted in FY 2014</a:t>
            </a:r>
          </a:p>
          <a:p>
            <a:pPr marL="0" indent="0">
              <a:buNone/>
            </a:pPr>
            <a:r>
              <a:rPr lang="en-US" u="sng" dirty="0" smtClean="0"/>
              <a:t>  993</a:t>
            </a:r>
            <a:r>
              <a:rPr lang="en-US" dirty="0" smtClean="0"/>
              <a:t> successfully completed in FY 2014</a:t>
            </a:r>
          </a:p>
          <a:p>
            <a:pPr marL="0" indent="0">
              <a:buNone/>
            </a:pPr>
            <a:r>
              <a:rPr lang="en-US" u="sng" dirty="0" smtClean="0"/>
              <a:t>Savings:</a:t>
            </a:r>
          </a:p>
          <a:p>
            <a:pPr marL="0" indent="0">
              <a:buNone/>
            </a:pPr>
            <a:r>
              <a:rPr lang="en-US" dirty="0"/>
              <a:t>	</a:t>
            </a:r>
            <a:r>
              <a:rPr lang="en-US" dirty="0" smtClean="0"/>
              <a:t>$43 (cost of incarceration per day)</a:t>
            </a:r>
          </a:p>
          <a:p>
            <a:pPr marL="0" indent="0">
              <a:buNone/>
            </a:pPr>
            <a:r>
              <a:rPr lang="en-US" dirty="0"/>
              <a:t> </a:t>
            </a:r>
            <a:r>
              <a:rPr lang="en-US" dirty="0" smtClean="0"/>
              <a:t>    </a:t>
            </a:r>
            <a:r>
              <a:rPr lang="en-US" u="sng" dirty="0" smtClean="0"/>
              <a:t>x	365 days</a:t>
            </a:r>
          </a:p>
          <a:p>
            <a:pPr marL="0" indent="0">
              <a:buNone/>
            </a:pPr>
            <a:r>
              <a:rPr lang="en-US" dirty="0" smtClean="0"/>
              <a:t>     =	$15,695/yr. x 993 graduates </a:t>
            </a:r>
          </a:p>
          <a:p>
            <a:pPr marL="0" indent="0">
              <a:buNone/>
            </a:pPr>
            <a:r>
              <a:rPr lang="en-US" dirty="0" smtClean="0"/>
              <a:t>     = </a:t>
            </a:r>
            <a:r>
              <a:rPr lang="en-US" b="1" dirty="0" smtClean="0"/>
              <a:t>$15.5 million saved in 2014 </a:t>
            </a:r>
            <a:r>
              <a:rPr lang="en-US" sz="3000" dirty="0" smtClean="0"/>
              <a:t>(we spent $1.8 mill)</a:t>
            </a:r>
          </a:p>
        </p:txBody>
      </p:sp>
    </p:spTree>
    <p:extLst>
      <p:ext uri="{BB962C8B-B14F-4D97-AF65-F5344CB8AC3E}">
        <p14:creationId xmlns:p14="http://schemas.microsoft.com/office/powerpoint/2010/main" val="2250705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Promotions and Merit Raises</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r>
              <a:rPr lang="en-US" dirty="0" smtClean="0"/>
              <a:t>Promotions have not been given since 2008 in the UJS (Executive Branch never stopped)</a:t>
            </a:r>
          </a:p>
          <a:p>
            <a:pPr marL="0" indent="0">
              <a:buNone/>
            </a:pPr>
            <a:r>
              <a:rPr lang="en-US" dirty="0"/>
              <a:t>	</a:t>
            </a:r>
            <a:r>
              <a:rPr lang="en-US" dirty="0" smtClean="0"/>
              <a:t>COST:  </a:t>
            </a:r>
            <a:r>
              <a:rPr lang="en-US" b="1" dirty="0" smtClean="0"/>
              <a:t>$1.25 million </a:t>
            </a:r>
            <a:r>
              <a:rPr lang="en-US" dirty="0" smtClean="0"/>
              <a:t>for those eligible</a:t>
            </a:r>
          </a:p>
          <a:p>
            <a:r>
              <a:rPr lang="en-US" dirty="0" smtClean="0"/>
              <a:t>Merit Raises are frozen in the UJS (the Executive Branch is paying Merit Raises)</a:t>
            </a:r>
          </a:p>
          <a:p>
            <a:pPr marL="457200" lvl="1" indent="0">
              <a:buNone/>
            </a:pPr>
            <a:r>
              <a:rPr lang="en-US" dirty="0"/>
              <a:t>	</a:t>
            </a:r>
            <a:r>
              <a:rPr lang="en-US" sz="3200" dirty="0" smtClean="0"/>
              <a:t>COST:  </a:t>
            </a:r>
            <a:r>
              <a:rPr lang="en-US" sz="3200" b="1" dirty="0" smtClean="0"/>
              <a:t>$1.6 million </a:t>
            </a:r>
            <a:r>
              <a:rPr lang="en-US" sz="3200" dirty="0" smtClean="0"/>
              <a:t>for those eligible</a:t>
            </a:r>
          </a:p>
          <a:p>
            <a:r>
              <a:rPr lang="en-US" dirty="0" smtClean="0"/>
              <a:t>The UJS continues to lose experienced employees to the Executive Branch</a:t>
            </a:r>
            <a:endParaRPr lang="en-US" dirty="0"/>
          </a:p>
        </p:txBody>
      </p:sp>
    </p:spTree>
    <p:extLst>
      <p:ext uri="{BB962C8B-B14F-4D97-AF65-F5344CB8AC3E}">
        <p14:creationId xmlns:p14="http://schemas.microsoft.com/office/powerpoint/2010/main" val="3607552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UJS Judicial Budgets FY 2015</a:t>
            </a:r>
            <a:br>
              <a:rPr lang="en-US" dirty="0" smtClean="0"/>
            </a:br>
            <a:r>
              <a:rPr lang="en-US" sz="1400" dirty="0" smtClean="0"/>
              <a:t>(budgets include all earmarks, federal funds, etc.)</a:t>
            </a:r>
            <a:endParaRPr lang="en-US" sz="1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8077014"/>
              </p:ext>
            </p:extLst>
          </p:nvPr>
        </p:nvGraphicFramePr>
        <p:xfrm>
          <a:off x="2514600" y="1447800"/>
          <a:ext cx="6172200" cy="370840"/>
        </p:xfrm>
        <a:graphic>
          <a:graphicData uri="http://schemas.openxmlformats.org/drawingml/2006/table">
            <a:tbl>
              <a:tblPr firstRow="1" bandRow="1">
                <a:tableStyleId>{2D5ABB26-0587-4C30-8999-92F81FD0307C}</a:tableStyleId>
              </a:tblPr>
              <a:tblGrid>
                <a:gridCol w="2057400"/>
                <a:gridCol w="2057400"/>
                <a:gridCol w="2057400"/>
              </a:tblGrid>
              <a:tr h="370840">
                <a:tc>
                  <a:txBody>
                    <a:bodyPr/>
                    <a:lstStyle/>
                    <a:p>
                      <a:pPr algn="ctr"/>
                      <a:r>
                        <a:rPr lang="en-US" u="none" dirty="0" smtClean="0"/>
                        <a:t>Total Budget         </a:t>
                      </a:r>
                      <a:endParaRPr lang="en-US" u="none" dirty="0">
                        <a:solidFill>
                          <a:schemeClr val="tx1"/>
                        </a:solidFill>
                      </a:endParaRPr>
                    </a:p>
                  </a:txBody>
                  <a:tcPr/>
                </a:tc>
                <a:tc>
                  <a:txBody>
                    <a:bodyPr/>
                    <a:lstStyle/>
                    <a:p>
                      <a:pPr algn="ctr"/>
                      <a:r>
                        <a:rPr lang="en-US" u="none" dirty="0" smtClean="0"/>
                        <a:t>Judicial</a:t>
                      </a:r>
                      <a:r>
                        <a:rPr lang="en-US" u="none" baseline="0" dirty="0" smtClean="0"/>
                        <a:t> Budget</a:t>
                      </a:r>
                      <a:endParaRPr lang="en-US" u="none" dirty="0">
                        <a:solidFill>
                          <a:schemeClr val="tx1"/>
                        </a:solidFill>
                      </a:endParaRPr>
                    </a:p>
                  </a:txBody>
                  <a:tcPr/>
                </a:tc>
                <a:tc>
                  <a:txBody>
                    <a:bodyPr/>
                    <a:lstStyle/>
                    <a:p>
                      <a:pPr algn="ctr"/>
                      <a:r>
                        <a:rPr lang="en-US" u="none" dirty="0" smtClean="0"/>
                        <a:t>% of</a:t>
                      </a:r>
                      <a:r>
                        <a:rPr lang="en-US" u="none" baseline="0" dirty="0" smtClean="0"/>
                        <a:t> Total Budget</a:t>
                      </a:r>
                      <a:endParaRPr lang="en-US" u="none" dirty="0">
                        <a:solidFill>
                          <a:schemeClr val="tx1"/>
                        </a:solidFill>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7317439"/>
              </p:ext>
            </p:extLst>
          </p:nvPr>
        </p:nvGraphicFramePr>
        <p:xfrm>
          <a:off x="914400" y="1905000"/>
          <a:ext cx="7772401" cy="370840"/>
        </p:xfrm>
        <a:graphic>
          <a:graphicData uri="http://schemas.openxmlformats.org/drawingml/2006/table">
            <a:tbl>
              <a:tblPr firstRow="1" bandRow="1">
                <a:tableStyleId>{9D7B26C5-4107-4FEC-AEDC-1716B250A1EF}</a:tableStyleId>
              </a:tblPr>
              <a:tblGrid>
                <a:gridCol w="1600200"/>
                <a:gridCol w="2057400"/>
                <a:gridCol w="2057400"/>
                <a:gridCol w="2057401"/>
              </a:tblGrid>
              <a:tr h="370840">
                <a:tc>
                  <a:txBody>
                    <a:bodyPr/>
                    <a:lstStyle/>
                    <a:p>
                      <a:pPr algn="l" fontAlgn="b"/>
                      <a:r>
                        <a:rPr lang="en-US" sz="1800" u="none" strike="noStrike" dirty="0">
                          <a:effectLst/>
                        </a:rPr>
                        <a:t>Alabama</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 $ 29,046,554,050 </a:t>
                      </a:r>
                      <a:endParaRPr lang="en-US" sz="1800" b="0"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 $194,886,647 </a:t>
                      </a:r>
                      <a:endParaRPr lang="en-US" sz="1800" b="0"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0.67%</a:t>
                      </a:r>
                      <a:endParaRPr lang="en-US" sz="1800" b="0" i="0" u="none" strike="noStrike" dirty="0">
                        <a:solidFill>
                          <a:srgbClr val="000000"/>
                        </a:solidFill>
                        <a:effectLst/>
                        <a:latin typeface="Calibri"/>
                      </a:endParaRPr>
                    </a:p>
                  </a:txBody>
                  <a:tcPr marL="7620" marR="7620" marT="7620"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62305118"/>
              </p:ext>
            </p:extLst>
          </p:nvPr>
        </p:nvGraphicFramePr>
        <p:xfrm>
          <a:off x="914400" y="2362200"/>
          <a:ext cx="7772401" cy="370840"/>
        </p:xfrm>
        <a:graphic>
          <a:graphicData uri="http://schemas.openxmlformats.org/drawingml/2006/table">
            <a:tbl>
              <a:tblPr firstRow="1" bandRow="1">
                <a:tableStyleId>{2D5ABB26-0587-4C30-8999-92F81FD0307C}</a:tableStyleId>
              </a:tblPr>
              <a:tblGrid>
                <a:gridCol w="1600200"/>
                <a:gridCol w="2057400"/>
                <a:gridCol w="2057400"/>
                <a:gridCol w="2057401"/>
              </a:tblGrid>
              <a:tr h="370840">
                <a:tc>
                  <a:txBody>
                    <a:bodyPr/>
                    <a:lstStyle/>
                    <a:p>
                      <a:pPr algn="l" fontAlgn="b"/>
                      <a:r>
                        <a:rPr lang="en-US" sz="1800" b="1" u="none" strike="noStrike" dirty="0">
                          <a:effectLst/>
                        </a:rPr>
                        <a:t>Connecticut</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b="1" u="none" strike="noStrike" dirty="0">
                          <a:effectLst/>
                        </a:rPr>
                        <a:t> $ 26,157,000,000 </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b="1" u="none" strike="noStrike" dirty="0">
                          <a:effectLst/>
                        </a:rPr>
                        <a:t> $631,708,000 </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b="1" u="none" strike="noStrike" dirty="0">
                          <a:effectLst/>
                        </a:rPr>
                        <a:t>2.42%</a:t>
                      </a:r>
                      <a:endParaRPr lang="en-US" sz="1800" b="1" i="0" u="none" strike="noStrike" dirty="0">
                        <a:solidFill>
                          <a:srgbClr val="000000"/>
                        </a:solidFill>
                        <a:effectLst/>
                        <a:latin typeface="Calibri"/>
                      </a:endParaRPr>
                    </a:p>
                  </a:txBody>
                  <a:tcPr marL="7620" marR="7620" marT="7620"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5470258"/>
              </p:ext>
            </p:extLst>
          </p:nvPr>
        </p:nvGraphicFramePr>
        <p:xfrm>
          <a:off x="914400" y="2819400"/>
          <a:ext cx="7772401" cy="370840"/>
        </p:xfrm>
        <a:graphic>
          <a:graphicData uri="http://schemas.openxmlformats.org/drawingml/2006/table">
            <a:tbl>
              <a:tblPr firstRow="1" bandRow="1">
                <a:tableStyleId>{9D7B26C5-4107-4FEC-AEDC-1716B250A1EF}</a:tableStyleId>
              </a:tblPr>
              <a:tblGrid>
                <a:gridCol w="1600200"/>
                <a:gridCol w="2057400"/>
                <a:gridCol w="2057400"/>
                <a:gridCol w="2057401"/>
              </a:tblGrid>
              <a:tr h="370840">
                <a:tc>
                  <a:txBody>
                    <a:bodyPr/>
                    <a:lstStyle/>
                    <a:p>
                      <a:pPr algn="l" fontAlgn="b"/>
                      <a:r>
                        <a:rPr lang="en-US" sz="1800" u="none" strike="noStrike" dirty="0">
                          <a:effectLst/>
                        </a:rPr>
                        <a:t>Missouri</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 $ 27,667,049,491 </a:t>
                      </a:r>
                      <a:endParaRPr lang="en-US" sz="1800" b="0"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 $405,430,837 </a:t>
                      </a:r>
                      <a:endParaRPr lang="en-US" sz="1800" b="0"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1.47%</a:t>
                      </a:r>
                      <a:endParaRPr lang="en-US" sz="1800" b="0" i="0" u="none" strike="noStrike" dirty="0">
                        <a:solidFill>
                          <a:srgbClr val="000000"/>
                        </a:solidFill>
                        <a:effectLst/>
                        <a:latin typeface="Calibri"/>
                      </a:endParaRPr>
                    </a:p>
                  </a:txBody>
                  <a:tcPr marL="7620" marR="7620" marT="7620" marB="0" anchor="b"/>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81711650"/>
              </p:ext>
            </p:extLst>
          </p:nvPr>
        </p:nvGraphicFramePr>
        <p:xfrm>
          <a:off x="914400" y="3276600"/>
          <a:ext cx="7772401" cy="281940"/>
        </p:xfrm>
        <a:graphic>
          <a:graphicData uri="http://schemas.openxmlformats.org/drawingml/2006/table">
            <a:tbl>
              <a:tblPr firstRow="1" bandRow="1">
                <a:tableStyleId>{2D5ABB26-0587-4C30-8999-92F81FD0307C}</a:tableStyleId>
              </a:tblPr>
              <a:tblGrid>
                <a:gridCol w="1600200"/>
                <a:gridCol w="2057400"/>
                <a:gridCol w="2057400"/>
                <a:gridCol w="2057401"/>
              </a:tblGrid>
              <a:tr h="66040">
                <a:tc>
                  <a:txBody>
                    <a:bodyPr/>
                    <a:lstStyle/>
                    <a:p>
                      <a:pPr algn="l" fontAlgn="b"/>
                      <a:r>
                        <a:rPr lang="en-US" sz="1800" b="1" u="none" strike="noStrike" dirty="0">
                          <a:effectLst/>
                        </a:rPr>
                        <a:t>New Jersey *</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b="1" u="none" strike="noStrike" dirty="0">
                          <a:effectLst/>
                        </a:rPr>
                        <a:t> $ 32,921,362,000 </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b="1" u="none" strike="noStrike" dirty="0">
                          <a:effectLst/>
                        </a:rPr>
                        <a:t> $672,981,000 </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b="1" u="none" strike="noStrike" dirty="0">
                          <a:effectLst/>
                        </a:rPr>
                        <a:t>2.04%</a:t>
                      </a:r>
                      <a:endParaRPr lang="en-US" sz="1800" b="1" i="0" u="none" strike="noStrike" dirty="0">
                        <a:solidFill>
                          <a:srgbClr val="000000"/>
                        </a:solidFill>
                        <a:effectLst/>
                        <a:latin typeface="Calibri"/>
                      </a:endParaRPr>
                    </a:p>
                  </a:txBody>
                  <a:tcPr marL="7620" marR="7620" marT="7620" marB="0" anchor="b"/>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72663745"/>
              </p:ext>
            </p:extLst>
          </p:nvPr>
        </p:nvGraphicFramePr>
        <p:xfrm>
          <a:off x="914400" y="3657600"/>
          <a:ext cx="7772401" cy="370840"/>
        </p:xfrm>
        <a:graphic>
          <a:graphicData uri="http://schemas.openxmlformats.org/drawingml/2006/table">
            <a:tbl>
              <a:tblPr firstRow="1" bandRow="1">
                <a:tableStyleId>{9D7B26C5-4107-4FEC-AEDC-1716B250A1EF}</a:tableStyleId>
              </a:tblPr>
              <a:tblGrid>
                <a:gridCol w="1600200"/>
                <a:gridCol w="2057400"/>
                <a:gridCol w="2057400"/>
                <a:gridCol w="2057401"/>
              </a:tblGrid>
              <a:tr h="370840">
                <a:tc>
                  <a:txBody>
                    <a:bodyPr/>
                    <a:lstStyle/>
                    <a:p>
                      <a:pPr algn="l" fontAlgn="b"/>
                      <a:r>
                        <a:rPr lang="en-US" sz="1800" u="none" strike="noStrike" dirty="0">
                          <a:effectLst/>
                        </a:rPr>
                        <a:t>North Carolina</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 $ 21,521,899,669 </a:t>
                      </a:r>
                      <a:endParaRPr lang="en-US" sz="1800" b="0"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 $458,416,996 </a:t>
                      </a:r>
                      <a:endParaRPr lang="en-US" sz="1800" b="0"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2.13%</a:t>
                      </a:r>
                      <a:endParaRPr lang="en-US" sz="1800" b="0" i="0" u="none" strike="noStrike" dirty="0">
                        <a:solidFill>
                          <a:srgbClr val="000000"/>
                        </a:solidFill>
                        <a:effectLst/>
                        <a:latin typeface="Calibri"/>
                      </a:endParaRPr>
                    </a:p>
                  </a:txBody>
                  <a:tcPr marL="7620" marR="7620" marT="7620" marB="0" anchor="b"/>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34356243"/>
              </p:ext>
            </p:extLst>
          </p:nvPr>
        </p:nvGraphicFramePr>
        <p:xfrm>
          <a:off x="914400" y="4114800"/>
          <a:ext cx="7772401" cy="370840"/>
        </p:xfrm>
        <a:graphic>
          <a:graphicData uri="http://schemas.openxmlformats.org/drawingml/2006/table">
            <a:tbl>
              <a:tblPr firstRow="1" bandRow="1">
                <a:tableStyleId>{2D5ABB26-0587-4C30-8999-92F81FD0307C}</a:tableStyleId>
              </a:tblPr>
              <a:tblGrid>
                <a:gridCol w="1600200"/>
                <a:gridCol w="2057400"/>
                <a:gridCol w="2057400"/>
                <a:gridCol w="2057401"/>
              </a:tblGrid>
              <a:tr h="370840">
                <a:tc>
                  <a:txBody>
                    <a:bodyPr/>
                    <a:lstStyle/>
                    <a:p>
                      <a:pPr algn="l" fontAlgn="b"/>
                      <a:r>
                        <a:rPr lang="en-US" sz="1800" b="1" u="none" strike="noStrike" dirty="0">
                          <a:effectLst/>
                        </a:rPr>
                        <a:t>Pennsylvania</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b="1" u="none" strike="noStrike" dirty="0">
                          <a:effectLst/>
                        </a:rPr>
                        <a:t> $ 29,400,000,000 </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b="1" u="none" strike="noStrike" dirty="0">
                          <a:effectLst/>
                        </a:rPr>
                        <a:t> $317,432,000 </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b="1" u="none" strike="noStrike" dirty="0">
                          <a:effectLst/>
                        </a:rPr>
                        <a:t>1.08%</a:t>
                      </a:r>
                      <a:endParaRPr lang="en-US" sz="1800" b="1" i="0" u="none" strike="noStrike" dirty="0">
                        <a:solidFill>
                          <a:srgbClr val="000000"/>
                        </a:solidFill>
                        <a:effectLst/>
                        <a:latin typeface="Calibri"/>
                      </a:endParaRPr>
                    </a:p>
                  </a:txBody>
                  <a:tcPr marL="7620" marR="7620" marT="7620" marB="0" anchor="b"/>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14041682"/>
              </p:ext>
            </p:extLst>
          </p:nvPr>
        </p:nvGraphicFramePr>
        <p:xfrm>
          <a:off x="914400" y="4572000"/>
          <a:ext cx="7772401" cy="370840"/>
        </p:xfrm>
        <a:graphic>
          <a:graphicData uri="http://schemas.openxmlformats.org/drawingml/2006/table">
            <a:tbl>
              <a:tblPr firstRow="1" bandRow="1">
                <a:tableStyleId>{9D7B26C5-4107-4FEC-AEDC-1716B250A1EF}</a:tableStyleId>
              </a:tblPr>
              <a:tblGrid>
                <a:gridCol w="1600200"/>
                <a:gridCol w="2057400"/>
                <a:gridCol w="2057400"/>
                <a:gridCol w="2057401"/>
              </a:tblGrid>
              <a:tr h="370840">
                <a:tc>
                  <a:txBody>
                    <a:bodyPr/>
                    <a:lstStyle/>
                    <a:p>
                      <a:pPr algn="l" fontAlgn="b"/>
                      <a:r>
                        <a:rPr lang="en-US" sz="1800" u="none" strike="noStrike" dirty="0">
                          <a:effectLst/>
                        </a:rPr>
                        <a:t>Virginia</a:t>
                      </a:r>
                      <a:endParaRPr lang="en-US" sz="1800" b="1"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 $ 46,832,370,554 </a:t>
                      </a:r>
                      <a:endParaRPr lang="en-US" sz="1800" b="0"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 $376,967,213 </a:t>
                      </a:r>
                      <a:endParaRPr lang="en-US" sz="1800" b="0" i="0" u="none" strike="noStrike" dirty="0">
                        <a:solidFill>
                          <a:srgbClr val="000000"/>
                        </a:solidFill>
                        <a:effectLst/>
                        <a:latin typeface="Calibri"/>
                      </a:endParaRPr>
                    </a:p>
                  </a:txBody>
                  <a:tcPr marL="7620" marR="7620" marT="7620" marB="0" anchor="b"/>
                </a:tc>
                <a:tc>
                  <a:txBody>
                    <a:bodyPr/>
                    <a:lstStyle/>
                    <a:p>
                      <a:pPr algn="ctr" fontAlgn="b"/>
                      <a:r>
                        <a:rPr lang="en-US" sz="1800" u="none" strike="noStrike" dirty="0">
                          <a:effectLst/>
                        </a:rPr>
                        <a:t>0.80%</a:t>
                      </a:r>
                      <a:endParaRPr lang="en-US" sz="1800" b="0" i="0" u="none" strike="noStrike" dirty="0">
                        <a:solidFill>
                          <a:srgbClr val="000000"/>
                        </a:solidFill>
                        <a:effectLst/>
                        <a:latin typeface="Calibri"/>
                      </a:endParaRPr>
                    </a:p>
                  </a:txBody>
                  <a:tcPr marL="7620" marR="7620" marT="7620" marB="0" anchor="b"/>
                </a:tc>
              </a:tr>
            </a:tbl>
          </a:graphicData>
        </a:graphic>
      </p:graphicFrame>
      <p:sp>
        <p:nvSpPr>
          <p:cNvPr id="15" name="TextBox 14"/>
          <p:cNvSpPr txBox="1"/>
          <p:nvPr/>
        </p:nvSpPr>
        <p:spPr>
          <a:xfrm>
            <a:off x="238046" y="6502190"/>
            <a:ext cx="2733754" cy="276999"/>
          </a:xfrm>
          <a:prstGeom prst="rect">
            <a:avLst/>
          </a:prstGeom>
          <a:noFill/>
        </p:spPr>
        <p:txBody>
          <a:bodyPr wrap="square" rtlCol="0">
            <a:spAutoFit/>
          </a:bodyPr>
          <a:lstStyle/>
          <a:p>
            <a:r>
              <a:rPr lang="en-US" sz="1200" dirty="0" smtClean="0"/>
              <a:t>*New Jersey – FY 2014</a:t>
            </a:r>
            <a:endParaRPr lang="en-US" sz="1200" dirty="0"/>
          </a:p>
        </p:txBody>
      </p:sp>
    </p:spTree>
    <p:extLst>
      <p:ext uri="{BB962C8B-B14F-4D97-AF65-F5344CB8AC3E}">
        <p14:creationId xmlns:p14="http://schemas.microsoft.com/office/powerpoint/2010/main" val="126329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Earmarked budgets by state</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Alabama					84%</a:t>
            </a:r>
          </a:p>
          <a:p>
            <a:r>
              <a:rPr lang="en-US" dirty="0" smtClean="0"/>
              <a:t>Michigan					63%</a:t>
            </a:r>
          </a:p>
          <a:p>
            <a:r>
              <a:rPr lang="en-US" dirty="0" smtClean="0"/>
              <a:t>Nevada					58%</a:t>
            </a:r>
          </a:p>
          <a:p>
            <a:r>
              <a:rPr lang="en-US" dirty="0" smtClean="0"/>
              <a:t>Tennessee				56%</a:t>
            </a:r>
          </a:p>
          <a:p>
            <a:r>
              <a:rPr lang="en-US" dirty="0" smtClean="0"/>
              <a:t>Wyoming					50%</a:t>
            </a:r>
          </a:p>
          <a:p>
            <a:r>
              <a:rPr lang="en-US" dirty="0" smtClean="0"/>
              <a:t>Utah					47%</a:t>
            </a:r>
          </a:p>
          <a:p>
            <a:r>
              <a:rPr lang="en-US" dirty="0" smtClean="0"/>
              <a:t>Massachusetts				45%</a:t>
            </a:r>
          </a:p>
          <a:p>
            <a:r>
              <a:rPr lang="en-US" dirty="0" smtClean="0"/>
              <a:t>Indiana					40%</a:t>
            </a:r>
          </a:p>
          <a:p>
            <a:r>
              <a:rPr lang="en-US" dirty="0" smtClean="0"/>
              <a:t>New York					30%</a:t>
            </a:r>
          </a:p>
          <a:p>
            <a:r>
              <a:rPr lang="en-US" dirty="0" smtClean="0"/>
              <a:t>Arizona					29%</a:t>
            </a:r>
            <a:endParaRPr lang="en-US" dirty="0"/>
          </a:p>
        </p:txBody>
      </p:sp>
    </p:spTree>
    <p:extLst>
      <p:ext uri="{BB962C8B-B14F-4D97-AF65-F5344CB8AC3E}">
        <p14:creationId xmlns:p14="http://schemas.microsoft.com/office/powerpoint/2010/main" val="1840495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lstStyle/>
          <a:p>
            <a:r>
              <a:rPr lang="en-US" dirty="0" smtClean="0"/>
              <a:t>Case Filings last 5 years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848901"/>
              </p:ext>
            </p:extLst>
          </p:nvPr>
        </p:nvGraphicFramePr>
        <p:xfrm>
          <a:off x="152400" y="1447800"/>
          <a:ext cx="8534400" cy="4906963"/>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2325733" y="2470666"/>
            <a:ext cx="1143000" cy="508220"/>
            <a:chOff x="1714500" y="1295400"/>
            <a:chExt cx="1143000" cy="508220"/>
          </a:xfrm>
        </p:grpSpPr>
        <p:sp>
          <p:nvSpPr>
            <p:cNvPr id="7" name="TextBox 6"/>
            <p:cNvSpPr txBox="1"/>
            <p:nvPr/>
          </p:nvSpPr>
          <p:spPr>
            <a:xfrm rot="2178838">
              <a:off x="1714500" y="1316623"/>
              <a:ext cx="1143000" cy="338554"/>
            </a:xfrm>
            <a:prstGeom prst="rect">
              <a:avLst/>
            </a:prstGeom>
            <a:noFill/>
          </p:spPr>
          <p:txBody>
            <a:bodyPr wrap="square" rtlCol="0">
              <a:spAutoFit/>
            </a:bodyPr>
            <a:lstStyle/>
            <a:p>
              <a:r>
                <a:rPr lang="en-US" sz="1600" dirty="0" smtClean="0"/>
                <a:t>-126,818</a:t>
              </a:r>
              <a:endParaRPr lang="en-US" sz="1600" dirty="0"/>
            </a:p>
          </p:txBody>
        </p:sp>
        <p:cxnSp>
          <p:nvCxnSpPr>
            <p:cNvPr id="9" name="Straight Arrow Connector 8"/>
            <p:cNvCxnSpPr/>
            <p:nvPr/>
          </p:nvCxnSpPr>
          <p:spPr>
            <a:xfrm>
              <a:off x="1828800" y="1295400"/>
              <a:ext cx="685800" cy="5082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328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Cases last 5 years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3337597"/>
              </p:ext>
            </p:extLst>
          </p:nvPr>
        </p:nvGraphicFramePr>
        <p:xfrm>
          <a:off x="457200" y="1600200"/>
          <a:ext cx="8534400" cy="452596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514600" y="2470666"/>
            <a:ext cx="1143000" cy="508220"/>
            <a:chOff x="1714500" y="1295400"/>
            <a:chExt cx="1143000" cy="508220"/>
          </a:xfrm>
        </p:grpSpPr>
        <p:sp>
          <p:nvSpPr>
            <p:cNvPr id="6" name="TextBox 5"/>
            <p:cNvSpPr txBox="1"/>
            <p:nvPr/>
          </p:nvSpPr>
          <p:spPr>
            <a:xfrm rot="2178838">
              <a:off x="1714500" y="1316623"/>
              <a:ext cx="1143000" cy="338554"/>
            </a:xfrm>
            <a:prstGeom prst="rect">
              <a:avLst/>
            </a:prstGeom>
            <a:noFill/>
          </p:spPr>
          <p:txBody>
            <a:bodyPr wrap="square" rtlCol="0">
              <a:spAutoFit/>
            </a:bodyPr>
            <a:lstStyle/>
            <a:p>
              <a:r>
                <a:rPr lang="en-US" sz="1600" dirty="0" smtClean="0"/>
                <a:t>-83,315</a:t>
              </a:r>
              <a:endParaRPr lang="en-US" sz="1600" dirty="0"/>
            </a:p>
          </p:txBody>
        </p:sp>
        <p:cxnSp>
          <p:nvCxnSpPr>
            <p:cNvPr id="7" name="Straight Arrow Connector 6"/>
            <p:cNvCxnSpPr/>
            <p:nvPr/>
          </p:nvCxnSpPr>
          <p:spPr>
            <a:xfrm>
              <a:off x="1828800" y="1295400"/>
              <a:ext cx="685800" cy="5082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962400" y="2996980"/>
            <a:ext cx="1143000" cy="508220"/>
            <a:chOff x="1714500" y="1295400"/>
            <a:chExt cx="1143000" cy="508220"/>
          </a:xfrm>
        </p:grpSpPr>
        <p:sp>
          <p:nvSpPr>
            <p:cNvPr id="9" name="TextBox 8"/>
            <p:cNvSpPr txBox="1"/>
            <p:nvPr/>
          </p:nvSpPr>
          <p:spPr>
            <a:xfrm rot="2178838">
              <a:off x="1714500" y="1316623"/>
              <a:ext cx="1143000" cy="338554"/>
            </a:xfrm>
            <a:prstGeom prst="rect">
              <a:avLst/>
            </a:prstGeom>
            <a:noFill/>
          </p:spPr>
          <p:txBody>
            <a:bodyPr wrap="square" rtlCol="0">
              <a:spAutoFit/>
            </a:bodyPr>
            <a:lstStyle/>
            <a:p>
              <a:r>
                <a:rPr lang="en-US" sz="1600" dirty="0" smtClean="0"/>
                <a:t>-83,151</a:t>
              </a:r>
              <a:endParaRPr lang="en-US" sz="1600" dirty="0"/>
            </a:p>
          </p:txBody>
        </p:sp>
        <p:cxnSp>
          <p:nvCxnSpPr>
            <p:cNvPr id="10" name="Straight Arrow Connector 9"/>
            <p:cNvCxnSpPr/>
            <p:nvPr/>
          </p:nvCxnSpPr>
          <p:spPr>
            <a:xfrm>
              <a:off x="1828800" y="1295400"/>
              <a:ext cx="685800" cy="5082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486400" y="3606580"/>
            <a:ext cx="1143000" cy="508220"/>
            <a:chOff x="1714500" y="1295400"/>
            <a:chExt cx="1143000" cy="508220"/>
          </a:xfrm>
        </p:grpSpPr>
        <p:sp>
          <p:nvSpPr>
            <p:cNvPr id="12" name="TextBox 11"/>
            <p:cNvSpPr txBox="1"/>
            <p:nvPr/>
          </p:nvSpPr>
          <p:spPr>
            <a:xfrm rot="2178838">
              <a:off x="1714500" y="1316623"/>
              <a:ext cx="1143000" cy="338554"/>
            </a:xfrm>
            <a:prstGeom prst="rect">
              <a:avLst/>
            </a:prstGeom>
            <a:noFill/>
          </p:spPr>
          <p:txBody>
            <a:bodyPr wrap="square" rtlCol="0">
              <a:spAutoFit/>
            </a:bodyPr>
            <a:lstStyle/>
            <a:p>
              <a:r>
                <a:rPr lang="en-US" sz="1600" dirty="0" smtClean="0"/>
                <a:t>-108,033</a:t>
              </a:r>
              <a:endParaRPr lang="en-US" sz="1600" dirty="0"/>
            </a:p>
          </p:txBody>
        </p:sp>
        <p:cxnSp>
          <p:nvCxnSpPr>
            <p:cNvPr id="13" name="Straight Arrow Connector 12"/>
            <p:cNvCxnSpPr/>
            <p:nvPr/>
          </p:nvCxnSpPr>
          <p:spPr>
            <a:xfrm>
              <a:off x="1828800" y="1295400"/>
              <a:ext cx="685800" cy="5082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934200" y="4292380"/>
            <a:ext cx="1143000" cy="508220"/>
            <a:chOff x="1714500" y="1295400"/>
            <a:chExt cx="1143000" cy="508220"/>
          </a:xfrm>
        </p:grpSpPr>
        <p:sp>
          <p:nvSpPr>
            <p:cNvPr id="15" name="TextBox 14"/>
            <p:cNvSpPr txBox="1"/>
            <p:nvPr/>
          </p:nvSpPr>
          <p:spPr>
            <a:xfrm rot="2178838">
              <a:off x="1714500" y="1316623"/>
              <a:ext cx="1143000" cy="338554"/>
            </a:xfrm>
            <a:prstGeom prst="rect">
              <a:avLst/>
            </a:prstGeom>
            <a:noFill/>
          </p:spPr>
          <p:txBody>
            <a:bodyPr wrap="square" rtlCol="0">
              <a:spAutoFit/>
            </a:bodyPr>
            <a:lstStyle/>
            <a:p>
              <a:r>
                <a:rPr lang="en-US" sz="1600" dirty="0" smtClean="0"/>
                <a:t>-49,920</a:t>
              </a:r>
              <a:endParaRPr lang="en-US" sz="1600" dirty="0"/>
            </a:p>
          </p:txBody>
        </p:sp>
        <p:cxnSp>
          <p:nvCxnSpPr>
            <p:cNvPr id="16" name="Straight Arrow Connector 15"/>
            <p:cNvCxnSpPr/>
            <p:nvPr/>
          </p:nvCxnSpPr>
          <p:spPr>
            <a:xfrm>
              <a:off x="1828800" y="1295400"/>
              <a:ext cx="685800" cy="5082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820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lstStyle/>
          <a:p>
            <a:r>
              <a:rPr lang="en-US" dirty="0" smtClean="0"/>
              <a:t>Court Collections last 5 years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6246518"/>
              </p:ext>
            </p:extLst>
          </p:nvPr>
        </p:nvGraphicFramePr>
        <p:xfrm>
          <a:off x="152400" y="1447800"/>
          <a:ext cx="8839200" cy="4906963"/>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rot="337593">
            <a:off x="2620460" y="2844567"/>
            <a:ext cx="1348896" cy="661720"/>
            <a:chOff x="1694505" y="1295400"/>
            <a:chExt cx="1348896" cy="661720"/>
          </a:xfrm>
        </p:grpSpPr>
        <p:sp>
          <p:nvSpPr>
            <p:cNvPr id="7" name="TextBox 6"/>
            <p:cNvSpPr txBox="1"/>
            <p:nvPr/>
          </p:nvSpPr>
          <p:spPr>
            <a:xfrm rot="2178838">
              <a:off x="1694505" y="1377590"/>
              <a:ext cx="1348896" cy="338554"/>
            </a:xfrm>
            <a:prstGeom prst="rect">
              <a:avLst/>
            </a:prstGeom>
            <a:noFill/>
          </p:spPr>
          <p:txBody>
            <a:bodyPr wrap="square" rtlCol="0">
              <a:spAutoFit/>
            </a:bodyPr>
            <a:lstStyle/>
            <a:p>
              <a:r>
                <a:rPr lang="en-US" sz="1600" dirty="0" smtClean="0"/>
                <a:t>-$11,045,628</a:t>
              </a:r>
              <a:endParaRPr lang="en-US" sz="1600" dirty="0"/>
            </a:p>
          </p:txBody>
        </p:sp>
        <p:cxnSp>
          <p:nvCxnSpPr>
            <p:cNvPr id="9" name="Straight Arrow Connector 8"/>
            <p:cNvCxnSpPr/>
            <p:nvPr/>
          </p:nvCxnSpPr>
          <p:spPr>
            <a:xfrm>
              <a:off x="1828800" y="1295400"/>
              <a:ext cx="880064" cy="6617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538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Ala. Const., 1901, Art. VI, § 149.</a:t>
            </a:r>
            <a:br>
              <a:rPr lang="en-US" dirty="0"/>
            </a:br>
            <a:endParaRPr lang="en-US" dirty="0"/>
          </a:p>
        </p:txBody>
      </p:sp>
      <p:sp>
        <p:nvSpPr>
          <p:cNvPr id="3" name="Content Placeholder 2"/>
          <p:cNvSpPr>
            <a:spLocks noGrp="1"/>
          </p:cNvSpPr>
          <p:nvPr>
            <p:ph idx="1"/>
          </p:nvPr>
        </p:nvSpPr>
        <p:spPr>
          <a:xfrm>
            <a:off x="457200" y="914400"/>
            <a:ext cx="8229600" cy="5211763"/>
          </a:xfrm>
        </p:spPr>
        <p:txBody>
          <a:bodyPr>
            <a:normAutofit fontScale="92500"/>
          </a:bodyPr>
          <a:lstStyle/>
          <a:p>
            <a:r>
              <a:rPr lang="en-US" sz="3600" dirty="0"/>
              <a:t>“</a:t>
            </a:r>
            <a:r>
              <a:rPr lang="en-US" sz="3600" b="1" dirty="0"/>
              <a:t>Adequate and reasonable appropriations</a:t>
            </a:r>
            <a:r>
              <a:rPr lang="en-US" sz="3600" dirty="0"/>
              <a:t> </a:t>
            </a:r>
            <a:r>
              <a:rPr lang="en-US" sz="3600" b="1" dirty="0"/>
              <a:t>shall be made by the legislature</a:t>
            </a:r>
            <a:r>
              <a:rPr lang="en-US" sz="3600" dirty="0"/>
              <a:t> </a:t>
            </a:r>
            <a:r>
              <a:rPr lang="en-US" sz="3600" b="1" dirty="0"/>
              <a:t>for the entire unified judicial system</a:t>
            </a:r>
            <a:r>
              <a:rPr lang="en-US" sz="3600" dirty="0"/>
              <a:t>, exclusive of probate courts and municipal courts.  The legislature shall receive recommendations for appropriations for the trial courts from the administrative director of courts and for the appellate courts from each such court.”</a:t>
            </a:r>
          </a:p>
          <a:p>
            <a:pPr marL="0" indent="0">
              <a:buNone/>
            </a:pPr>
            <a:r>
              <a:rPr lang="en-US" sz="3600" dirty="0"/>
              <a:t> </a:t>
            </a:r>
          </a:p>
          <a:p>
            <a:endParaRPr lang="en-US" dirty="0"/>
          </a:p>
        </p:txBody>
      </p:sp>
    </p:spTree>
    <p:extLst>
      <p:ext uri="{BB962C8B-B14F-4D97-AF65-F5344CB8AC3E}">
        <p14:creationId xmlns:p14="http://schemas.microsoft.com/office/powerpoint/2010/main" val="2114727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Collections last 5 years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184560"/>
              </p:ext>
            </p:extLst>
          </p:nvPr>
        </p:nvGraphicFramePr>
        <p:xfrm>
          <a:off x="457200" y="1600200"/>
          <a:ext cx="8534400" cy="452596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657719" y="2339058"/>
            <a:ext cx="1329103" cy="556542"/>
            <a:chOff x="1696427" y="1295400"/>
            <a:chExt cx="1329103" cy="556542"/>
          </a:xfrm>
        </p:grpSpPr>
        <p:sp>
          <p:nvSpPr>
            <p:cNvPr id="6" name="TextBox 5"/>
            <p:cNvSpPr txBox="1"/>
            <p:nvPr/>
          </p:nvSpPr>
          <p:spPr>
            <a:xfrm rot="2178838">
              <a:off x="1696427" y="1371729"/>
              <a:ext cx="1329103" cy="338554"/>
            </a:xfrm>
            <a:prstGeom prst="rect">
              <a:avLst/>
            </a:prstGeom>
            <a:noFill/>
          </p:spPr>
          <p:txBody>
            <a:bodyPr wrap="square" rtlCol="0">
              <a:spAutoFit/>
            </a:bodyPr>
            <a:lstStyle/>
            <a:p>
              <a:r>
                <a:rPr lang="en-US" sz="1600" dirty="0" smtClean="0"/>
                <a:t>-2,352,433</a:t>
              </a:r>
              <a:endParaRPr lang="en-US" sz="1600" dirty="0"/>
            </a:p>
          </p:txBody>
        </p:sp>
        <p:cxnSp>
          <p:nvCxnSpPr>
            <p:cNvPr id="7" name="Straight Arrow Connector 6"/>
            <p:cNvCxnSpPr/>
            <p:nvPr/>
          </p:nvCxnSpPr>
          <p:spPr>
            <a:xfrm>
              <a:off x="1828800" y="1295400"/>
              <a:ext cx="791308" cy="5565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870663">
            <a:off x="3854751" y="2976064"/>
            <a:ext cx="1460390" cy="648396"/>
            <a:chOff x="1714500" y="1196657"/>
            <a:chExt cx="1143000" cy="648396"/>
          </a:xfrm>
        </p:grpSpPr>
        <p:sp>
          <p:nvSpPr>
            <p:cNvPr id="9" name="TextBox 8"/>
            <p:cNvSpPr txBox="1"/>
            <p:nvPr/>
          </p:nvSpPr>
          <p:spPr>
            <a:xfrm rot="1723922">
              <a:off x="1714500" y="1316622"/>
              <a:ext cx="1143000" cy="338554"/>
            </a:xfrm>
            <a:prstGeom prst="rect">
              <a:avLst/>
            </a:prstGeom>
            <a:noFill/>
          </p:spPr>
          <p:txBody>
            <a:bodyPr wrap="square" rtlCol="0">
              <a:spAutoFit/>
            </a:bodyPr>
            <a:lstStyle/>
            <a:p>
              <a:r>
                <a:rPr lang="en-US" sz="1600" dirty="0" smtClean="0"/>
                <a:t>-5,227,856</a:t>
              </a:r>
            </a:p>
          </p:txBody>
        </p:sp>
        <p:cxnSp>
          <p:nvCxnSpPr>
            <p:cNvPr id="10" name="Straight Arrow Connector 9"/>
            <p:cNvCxnSpPr/>
            <p:nvPr/>
          </p:nvCxnSpPr>
          <p:spPr>
            <a:xfrm rot="20729337">
              <a:off x="1883571" y="1196657"/>
              <a:ext cx="552257" cy="6483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486400" y="3606580"/>
            <a:ext cx="1143000" cy="584420"/>
            <a:chOff x="1714500" y="1295400"/>
            <a:chExt cx="1143000" cy="584420"/>
          </a:xfrm>
        </p:grpSpPr>
        <p:sp>
          <p:nvSpPr>
            <p:cNvPr id="12" name="TextBox 11"/>
            <p:cNvSpPr txBox="1"/>
            <p:nvPr/>
          </p:nvSpPr>
          <p:spPr>
            <a:xfrm rot="2178838">
              <a:off x="1714500" y="1316623"/>
              <a:ext cx="1143000" cy="338554"/>
            </a:xfrm>
            <a:prstGeom prst="rect">
              <a:avLst/>
            </a:prstGeom>
            <a:noFill/>
          </p:spPr>
          <p:txBody>
            <a:bodyPr wrap="square" rtlCol="0">
              <a:spAutoFit/>
            </a:bodyPr>
            <a:lstStyle/>
            <a:p>
              <a:r>
                <a:rPr lang="en-US" sz="1600" dirty="0" smtClean="0"/>
                <a:t>-4,520,611</a:t>
              </a:r>
              <a:endParaRPr lang="en-US" sz="1600" dirty="0"/>
            </a:p>
          </p:txBody>
        </p:sp>
        <p:cxnSp>
          <p:nvCxnSpPr>
            <p:cNvPr id="13" name="Straight Arrow Connector 12"/>
            <p:cNvCxnSpPr/>
            <p:nvPr/>
          </p:nvCxnSpPr>
          <p:spPr>
            <a:xfrm>
              <a:off x="1828800" y="1295400"/>
              <a:ext cx="800100" cy="584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934200" y="4292380"/>
            <a:ext cx="1143000" cy="508220"/>
            <a:chOff x="1714500" y="1295400"/>
            <a:chExt cx="1143000" cy="508220"/>
          </a:xfrm>
        </p:grpSpPr>
        <p:sp>
          <p:nvSpPr>
            <p:cNvPr id="15" name="TextBox 14"/>
            <p:cNvSpPr txBox="1"/>
            <p:nvPr/>
          </p:nvSpPr>
          <p:spPr>
            <a:xfrm rot="2178838">
              <a:off x="1714500" y="1316623"/>
              <a:ext cx="1143000" cy="338554"/>
            </a:xfrm>
            <a:prstGeom prst="rect">
              <a:avLst/>
            </a:prstGeom>
            <a:noFill/>
          </p:spPr>
          <p:txBody>
            <a:bodyPr wrap="square" rtlCol="0">
              <a:spAutoFit/>
            </a:bodyPr>
            <a:lstStyle/>
            <a:p>
              <a:r>
                <a:rPr lang="en-US" sz="1600" dirty="0" smtClean="0"/>
                <a:t>-8,775,100</a:t>
              </a:r>
              <a:endParaRPr lang="en-US" sz="1600" dirty="0"/>
            </a:p>
          </p:txBody>
        </p:sp>
        <p:cxnSp>
          <p:nvCxnSpPr>
            <p:cNvPr id="16" name="Straight Arrow Connector 15"/>
            <p:cNvCxnSpPr/>
            <p:nvPr/>
          </p:nvCxnSpPr>
          <p:spPr>
            <a:xfrm>
              <a:off x="1828800" y="1295400"/>
              <a:ext cx="723900" cy="5082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5372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304800"/>
            <a:ext cx="9067800" cy="1143000"/>
          </a:xfrm>
        </p:spPr>
        <p:txBody>
          <a:bodyPr>
            <a:normAutofit fontScale="90000"/>
          </a:bodyPr>
          <a:lstStyle/>
          <a:p>
            <a:r>
              <a:rPr lang="en-US" sz="3600" dirty="0" smtClean="0"/>
              <a:t>County Commission – Court Collections last 5 years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3546081"/>
              </p:ext>
            </p:extLst>
          </p:nvPr>
        </p:nvGraphicFramePr>
        <p:xfrm>
          <a:off x="152400" y="1447800"/>
          <a:ext cx="8534400" cy="4906963"/>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2514600" y="2768380"/>
            <a:ext cx="1143000" cy="508220"/>
            <a:chOff x="1714500" y="1295400"/>
            <a:chExt cx="1143000" cy="508220"/>
          </a:xfrm>
        </p:grpSpPr>
        <p:sp>
          <p:nvSpPr>
            <p:cNvPr id="7" name="TextBox 6"/>
            <p:cNvSpPr txBox="1"/>
            <p:nvPr/>
          </p:nvSpPr>
          <p:spPr>
            <a:xfrm rot="2178838">
              <a:off x="1714500" y="1316623"/>
              <a:ext cx="1143000" cy="338554"/>
            </a:xfrm>
            <a:prstGeom prst="rect">
              <a:avLst/>
            </a:prstGeom>
            <a:noFill/>
          </p:spPr>
          <p:txBody>
            <a:bodyPr wrap="square" rtlCol="0">
              <a:spAutoFit/>
            </a:bodyPr>
            <a:lstStyle/>
            <a:p>
              <a:r>
                <a:rPr lang="en-US" sz="1600" dirty="0" smtClean="0"/>
                <a:t>-126,818</a:t>
              </a:r>
              <a:endParaRPr lang="en-US" sz="1600" dirty="0"/>
            </a:p>
          </p:txBody>
        </p:sp>
        <p:cxnSp>
          <p:nvCxnSpPr>
            <p:cNvPr id="9" name="Straight Arrow Connector 8"/>
            <p:cNvCxnSpPr/>
            <p:nvPr/>
          </p:nvCxnSpPr>
          <p:spPr>
            <a:xfrm>
              <a:off x="1828800" y="1295400"/>
              <a:ext cx="685800" cy="5082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1586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Traffic Cases vs. Traffic Collections last 5 years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3811957"/>
              </p:ext>
            </p:extLst>
          </p:nvPr>
        </p:nvGraphicFramePr>
        <p:xfrm>
          <a:off x="457200" y="1752600"/>
          <a:ext cx="85344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3"/>
          <p:cNvGraphicFramePr>
            <a:graphicFrameLocks/>
          </p:cNvGraphicFramePr>
          <p:nvPr>
            <p:extLst>
              <p:ext uri="{D42A27DB-BD31-4B8C-83A1-F6EECF244321}">
                <p14:modId xmlns:p14="http://schemas.microsoft.com/office/powerpoint/2010/main" val="3334273681"/>
              </p:ext>
            </p:extLst>
          </p:nvPr>
        </p:nvGraphicFramePr>
        <p:xfrm>
          <a:off x="457200" y="1371600"/>
          <a:ext cx="8534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6200" y="2895600"/>
            <a:ext cx="461665" cy="1676400"/>
          </a:xfrm>
          <a:prstGeom prst="rect">
            <a:avLst/>
          </a:prstGeom>
          <a:noFill/>
        </p:spPr>
        <p:txBody>
          <a:bodyPr vert="vert270" wrap="square" rtlCol="0">
            <a:spAutoFit/>
          </a:bodyPr>
          <a:lstStyle/>
          <a:p>
            <a:pPr algn="ctr"/>
            <a:r>
              <a:rPr lang="en-US" dirty="0" smtClean="0"/>
              <a:t># of Traffic Cases</a:t>
            </a:r>
            <a:endParaRPr lang="en-US" dirty="0"/>
          </a:p>
        </p:txBody>
      </p:sp>
      <p:sp>
        <p:nvSpPr>
          <p:cNvPr id="5" name="TextBox 4"/>
          <p:cNvSpPr txBox="1"/>
          <p:nvPr/>
        </p:nvSpPr>
        <p:spPr>
          <a:xfrm>
            <a:off x="1905000" y="3124200"/>
            <a:ext cx="609600" cy="338554"/>
          </a:xfrm>
          <a:prstGeom prst="rect">
            <a:avLst/>
          </a:prstGeom>
          <a:noFill/>
        </p:spPr>
        <p:txBody>
          <a:bodyPr wrap="square" rtlCol="0">
            <a:spAutoFit/>
          </a:bodyPr>
          <a:lstStyle/>
          <a:p>
            <a:r>
              <a:rPr lang="en-US" sz="1600" dirty="0" smtClean="0"/>
              <a:t>-13%</a:t>
            </a:r>
            <a:endParaRPr lang="en-US" sz="1600" dirty="0"/>
          </a:p>
        </p:txBody>
      </p:sp>
      <p:sp>
        <p:nvSpPr>
          <p:cNvPr id="7" name="TextBox 6"/>
          <p:cNvSpPr txBox="1"/>
          <p:nvPr/>
        </p:nvSpPr>
        <p:spPr>
          <a:xfrm>
            <a:off x="1905000" y="1219200"/>
            <a:ext cx="609600" cy="338554"/>
          </a:xfrm>
          <a:prstGeom prst="rect">
            <a:avLst/>
          </a:prstGeom>
          <a:noFill/>
        </p:spPr>
        <p:txBody>
          <a:bodyPr wrap="square" rtlCol="0">
            <a:spAutoFit/>
          </a:bodyPr>
          <a:lstStyle/>
          <a:p>
            <a:r>
              <a:rPr lang="en-US" sz="1600" dirty="0" smtClean="0"/>
              <a:t>-3%</a:t>
            </a:r>
            <a:endParaRPr lang="en-US" sz="1600" dirty="0"/>
          </a:p>
        </p:txBody>
      </p:sp>
      <p:sp>
        <p:nvSpPr>
          <p:cNvPr id="8" name="TextBox 7"/>
          <p:cNvSpPr txBox="1"/>
          <p:nvPr/>
        </p:nvSpPr>
        <p:spPr>
          <a:xfrm>
            <a:off x="3657600" y="1388477"/>
            <a:ext cx="609600" cy="338554"/>
          </a:xfrm>
          <a:prstGeom prst="rect">
            <a:avLst/>
          </a:prstGeom>
          <a:noFill/>
        </p:spPr>
        <p:txBody>
          <a:bodyPr wrap="square" rtlCol="0">
            <a:spAutoFit/>
          </a:bodyPr>
          <a:lstStyle/>
          <a:p>
            <a:r>
              <a:rPr lang="en-US" sz="1600" dirty="0" smtClean="0"/>
              <a:t>-7%</a:t>
            </a:r>
            <a:endParaRPr lang="en-US" sz="1600" dirty="0"/>
          </a:p>
        </p:txBody>
      </p:sp>
      <p:sp>
        <p:nvSpPr>
          <p:cNvPr id="9" name="TextBox 8"/>
          <p:cNvSpPr txBox="1"/>
          <p:nvPr/>
        </p:nvSpPr>
        <p:spPr>
          <a:xfrm>
            <a:off x="5334000" y="1590216"/>
            <a:ext cx="609600" cy="338554"/>
          </a:xfrm>
          <a:prstGeom prst="rect">
            <a:avLst/>
          </a:prstGeom>
          <a:noFill/>
        </p:spPr>
        <p:txBody>
          <a:bodyPr wrap="square" rtlCol="0">
            <a:spAutoFit/>
          </a:bodyPr>
          <a:lstStyle/>
          <a:p>
            <a:r>
              <a:rPr lang="en-US" sz="1600" dirty="0" smtClean="0"/>
              <a:t>-7%</a:t>
            </a:r>
            <a:endParaRPr lang="en-US" sz="1600" dirty="0"/>
          </a:p>
        </p:txBody>
      </p:sp>
      <p:sp>
        <p:nvSpPr>
          <p:cNvPr id="10" name="TextBox 9"/>
          <p:cNvSpPr txBox="1"/>
          <p:nvPr/>
        </p:nvSpPr>
        <p:spPr>
          <a:xfrm>
            <a:off x="7162800" y="1981200"/>
            <a:ext cx="609600" cy="338554"/>
          </a:xfrm>
          <a:prstGeom prst="rect">
            <a:avLst/>
          </a:prstGeom>
          <a:noFill/>
        </p:spPr>
        <p:txBody>
          <a:bodyPr wrap="square" rtlCol="0">
            <a:spAutoFit/>
          </a:bodyPr>
          <a:lstStyle/>
          <a:p>
            <a:r>
              <a:rPr lang="en-US" sz="1600" dirty="0" smtClean="0"/>
              <a:t>-14%</a:t>
            </a:r>
            <a:endParaRPr lang="en-US" sz="1600" dirty="0"/>
          </a:p>
        </p:txBody>
      </p:sp>
    </p:spTree>
    <p:extLst>
      <p:ext uri="{BB962C8B-B14F-4D97-AF65-F5344CB8AC3E}">
        <p14:creationId xmlns:p14="http://schemas.microsoft.com/office/powerpoint/2010/main" val="4084873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Traffic Collections vs. County </a:t>
            </a:r>
            <a:r>
              <a:rPr lang="en-US" sz="3200" dirty="0" smtClean="0"/>
              <a:t>Commission-Court Collections </a:t>
            </a:r>
            <a:r>
              <a:rPr lang="en-US" sz="3200" dirty="0"/>
              <a:t>last 5 years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5768668"/>
              </p:ext>
            </p:extLst>
          </p:nvPr>
        </p:nvGraphicFramePr>
        <p:xfrm>
          <a:off x="282515" y="2209800"/>
          <a:ext cx="718508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3"/>
          <p:cNvGraphicFramePr>
            <a:graphicFrameLocks/>
          </p:cNvGraphicFramePr>
          <p:nvPr>
            <p:extLst>
              <p:ext uri="{D42A27DB-BD31-4B8C-83A1-F6EECF244321}">
                <p14:modId xmlns:p14="http://schemas.microsoft.com/office/powerpoint/2010/main" val="4190054724"/>
              </p:ext>
            </p:extLst>
          </p:nvPr>
        </p:nvGraphicFramePr>
        <p:xfrm>
          <a:off x="378417" y="1811923"/>
          <a:ext cx="7315200" cy="44364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00200" y="3489876"/>
            <a:ext cx="609600" cy="338554"/>
          </a:xfrm>
          <a:prstGeom prst="rect">
            <a:avLst/>
          </a:prstGeom>
          <a:noFill/>
        </p:spPr>
        <p:txBody>
          <a:bodyPr wrap="square" rtlCol="0">
            <a:spAutoFit/>
          </a:bodyPr>
          <a:lstStyle/>
          <a:p>
            <a:r>
              <a:rPr lang="en-US" sz="1600" dirty="0" smtClean="0"/>
              <a:t>-7%</a:t>
            </a:r>
            <a:endParaRPr lang="en-US" sz="1600" dirty="0"/>
          </a:p>
        </p:txBody>
      </p:sp>
      <p:sp>
        <p:nvSpPr>
          <p:cNvPr id="7" name="TextBox 6"/>
          <p:cNvSpPr txBox="1"/>
          <p:nvPr/>
        </p:nvSpPr>
        <p:spPr>
          <a:xfrm>
            <a:off x="1704892" y="1388477"/>
            <a:ext cx="609600" cy="338554"/>
          </a:xfrm>
          <a:prstGeom prst="rect">
            <a:avLst/>
          </a:prstGeom>
          <a:noFill/>
        </p:spPr>
        <p:txBody>
          <a:bodyPr wrap="square" rtlCol="0">
            <a:spAutoFit/>
          </a:bodyPr>
          <a:lstStyle/>
          <a:p>
            <a:r>
              <a:rPr lang="en-US" sz="1600" dirty="0" smtClean="0"/>
              <a:t>-3%</a:t>
            </a:r>
            <a:endParaRPr lang="en-US" sz="1600" dirty="0"/>
          </a:p>
        </p:txBody>
      </p:sp>
      <p:sp>
        <p:nvSpPr>
          <p:cNvPr id="8" name="TextBox 7"/>
          <p:cNvSpPr txBox="1"/>
          <p:nvPr/>
        </p:nvSpPr>
        <p:spPr>
          <a:xfrm>
            <a:off x="3276600" y="1642646"/>
            <a:ext cx="609600" cy="338554"/>
          </a:xfrm>
          <a:prstGeom prst="rect">
            <a:avLst/>
          </a:prstGeom>
          <a:noFill/>
        </p:spPr>
        <p:txBody>
          <a:bodyPr wrap="square" rtlCol="0">
            <a:spAutoFit/>
          </a:bodyPr>
          <a:lstStyle/>
          <a:p>
            <a:r>
              <a:rPr lang="en-US" sz="1600" dirty="0" smtClean="0"/>
              <a:t>-7%</a:t>
            </a:r>
            <a:endParaRPr lang="en-US" sz="1600" dirty="0"/>
          </a:p>
        </p:txBody>
      </p:sp>
      <p:sp>
        <p:nvSpPr>
          <p:cNvPr id="9" name="TextBox 8"/>
          <p:cNvSpPr txBox="1"/>
          <p:nvPr/>
        </p:nvSpPr>
        <p:spPr>
          <a:xfrm>
            <a:off x="4724400" y="1825417"/>
            <a:ext cx="609600" cy="338554"/>
          </a:xfrm>
          <a:prstGeom prst="rect">
            <a:avLst/>
          </a:prstGeom>
          <a:noFill/>
        </p:spPr>
        <p:txBody>
          <a:bodyPr wrap="square" rtlCol="0">
            <a:spAutoFit/>
          </a:bodyPr>
          <a:lstStyle/>
          <a:p>
            <a:r>
              <a:rPr lang="en-US" sz="1600" dirty="0" smtClean="0"/>
              <a:t>-7%</a:t>
            </a:r>
            <a:endParaRPr lang="en-US" sz="1600" dirty="0"/>
          </a:p>
        </p:txBody>
      </p:sp>
      <p:sp>
        <p:nvSpPr>
          <p:cNvPr id="10" name="TextBox 9"/>
          <p:cNvSpPr txBox="1"/>
          <p:nvPr/>
        </p:nvSpPr>
        <p:spPr>
          <a:xfrm>
            <a:off x="6248400" y="2260472"/>
            <a:ext cx="609600" cy="338554"/>
          </a:xfrm>
          <a:prstGeom prst="rect">
            <a:avLst/>
          </a:prstGeom>
          <a:noFill/>
        </p:spPr>
        <p:txBody>
          <a:bodyPr wrap="square" rtlCol="0">
            <a:spAutoFit/>
          </a:bodyPr>
          <a:lstStyle/>
          <a:p>
            <a:r>
              <a:rPr lang="en-US" sz="1600" dirty="0" smtClean="0"/>
              <a:t>-14%</a:t>
            </a:r>
            <a:endParaRPr lang="en-US" sz="1600" dirty="0"/>
          </a:p>
        </p:txBody>
      </p:sp>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444" y="4114800"/>
            <a:ext cx="1773556" cy="617267"/>
          </a:xfrm>
          <a:prstGeom prst="rect">
            <a:avLst/>
          </a:prstGeom>
        </p:spPr>
      </p:pic>
    </p:spTree>
    <p:extLst>
      <p:ext uri="{BB962C8B-B14F-4D97-AF65-F5344CB8AC3E}">
        <p14:creationId xmlns:p14="http://schemas.microsoft.com/office/powerpoint/2010/main" val="2000240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Ala. Const., 1901, Art. VI, § 149.</a:t>
            </a:r>
            <a:br>
              <a:rPr lang="en-US" dirty="0"/>
            </a:br>
            <a:endParaRPr lang="en-US" dirty="0"/>
          </a:p>
        </p:txBody>
      </p:sp>
      <p:sp>
        <p:nvSpPr>
          <p:cNvPr id="3" name="Content Placeholder 2"/>
          <p:cNvSpPr>
            <a:spLocks noGrp="1"/>
          </p:cNvSpPr>
          <p:nvPr>
            <p:ph idx="1"/>
          </p:nvPr>
        </p:nvSpPr>
        <p:spPr>
          <a:xfrm>
            <a:off x="457200" y="914400"/>
            <a:ext cx="8229600" cy="5211763"/>
          </a:xfrm>
        </p:spPr>
        <p:txBody>
          <a:bodyPr>
            <a:normAutofit fontScale="92500"/>
          </a:bodyPr>
          <a:lstStyle/>
          <a:p>
            <a:r>
              <a:rPr lang="en-US" sz="3600" dirty="0"/>
              <a:t>“</a:t>
            </a:r>
            <a:r>
              <a:rPr lang="en-US" sz="3600" b="1" dirty="0"/>
              <a:t>Adequate and reasonable appropriations</a:t>
            </a:r>
            <a:r>
              <a:rPr lang="en-US" sz="3600" dirty="0"/>
              <a:t> </a:t>
            </a:r>
            <a:r>
              <a:rPr lang="en-US" sz="3600" b="1" dirty="0"/>
              <a:t>shall be made by the legislature</a:t>
            </a:r>
            <a:r>
              <a:rPr lang="en-US" sz="3600" dirty="0"/>
              <a:t> </a:t>
            </a:r>
            <a:r>
              <a:rPr lang="en-US" sz="3600" b="1" dirty="0"/>
              <a:t>for the entire unified judicial system</a:t>
            </a:r>
            <a:r>
              <a:rPr lang="en-US" sz="3600" dirty="0"/>
              <a:t>, exclusive of probate courts and municipal courts.  The legislature shall receive recommendations for appropriations for the trial courts from the administrative director of courts and for the appellate courts from each such court.”</a:t>
            </a:r>
          </a:p>
          <a:p>
            <a:pPr marL="0" indent="0">
              <a:buNone/>
            </a:pPr>
            <a:r>
              <a:rPr lang="en-US" sz="3600" dirty="0"/>
              <a:t> </a:t>
            </a:r>
          </a:p>
          <a:p>
            <a:endParaRPr lang="en-US" dirty="0"/>
          </a:p>
        </p:txBody>
      </p:sp>
    </p:spTree>
    <p:extLst>
      <p:ext uri="{BB962C8B-B14F-4D97-AF65-F5344CB8AC3E}">
        <p14:creationId xmlns:p14="http://schemas.microsoft.com/office/powerpoint/2010/main" val="2261495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53952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3600" dirty="0" smtClean="0"/>
              <a:t>General Fund Executive Budget, FY2015</a:t>
            </a:r>
            <a:br>
              <a:rPr lang="en-US" sz="3600" dirty="0" smtClean="0"/>
            </a:br>
            <a:r>
              <a:rPr lang="en-US" sz="1400" dirty="0" smtClean="0"/>
              <a:t>(including all earmarks, federal funds, etc.)</a:t>
            </a:r>
            <a:endParaRPr lang="en-US" sz="1400" dirty="0"/>
          </a:p>
        </p:txBody>
      </p:sp>
      <p:graphicFrame>
        <p:nvGraphicFramePr>
          <p:cNvPr id="3" name="Chart 2"/>
          <p:cNvGraphicFramePr/>
          <p:nvPr>
            <p:extLst>
              <p:ext uri="{D42A27DB-BD31-4B8C-83A1-F6EECF244321}">
                <p14:modId xmlns:p14="http://schemas.microsoft.com/office/powerpoint/2010/main" val="956298460"/>
              </p:ext>
            </p:extLst>
          </p:nvPr>
        </p:nvGraphicFramePr>
        <p:xfrm>
          <a:off x="381000" y="1397000"/>
          <a:ext cx="8305800" cy="530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7653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67351348"/>
              </p:ext>
            </p:extLst>
          </p:nvPr>
        </p:nvGraphicFramePr>
        <p:xfrm>
          <a:off x="381000" y="457200"/>
          <a:ext cx="84582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295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442596"/>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i="1" dirty="0"/>
          </a:p>
        </p:txBody>
      </p:sp>
      <p:sp>
        <p:nvSpPr>
          <p:cNvPr id="5" name="Title 4"/>
          <p:cNvSpPr>
            <a:spLocks noGrp="1"/>
          </p:cNvSpPr>
          <p:nvPr>
            <p:ph type="title"/>
          </p:nvPr>
        </p:nvSpPr>
        <p:spPr>
          <a:xfrm>
            <a:off x="457200" y="381000"/>
            <a:ext cx="8229600" cy="1143000"/>
          </a:xfrm>
        </p:spPr>
        <p:txBody>
          <a:bodyPr>
            <a:normAutofit fontScale="90000"/>
          </a:bodyPr>
          <a:lstStyle/>
          <a:p>
            <a:r>
              <a:rPr lang="en-US" dirty="0"/>
              <a:t>Total </a:t>
            </a:r>
            <a:r>
              <a:rPr lang="en-US" dirty="0">
                <a:solidFill>
                  <a:srgbClr val="FF0000"/>
                </a:solidFill>
              </a:rPr>
              <a:t>Trial Court Appropriations</a:t>
            </a:r>
            <a:r>
              <a:rPr lang="en-US" dirty="0"/>
              <a:t/>
            </a:r>
            <a:br>
              <a:rPr lang="en-US" dirty="0"/>
            </a:br>
            <a:r>
              <a:rPr lang="en-US" i="1" dirty="0"/>
              <a:t>Less today than in 2007 </a:t>
            </a:r>
            <a:endParaRPr lang="en-US" dirty="0">
              <a:solidFill>
                <a:srgbClr val="00FF00"/>
              </a:solidFill>
            </a:endParaRPr>
          </a:p>
        </p:txBody>
      </p:sp>
      <p:graphicFrame>
        <p:nvGraphicFramePr>
          <p:cNvPr id="6" name="Chart 5"/>
          <p:cNvGraphicFramePr>
            <a:graphicFrameLocks/>
          </p:cNvGraphicFramePr>
          <p:nvPr>
            <p:extLst>
              <p:ext uri="{D42A27DB-BD31-4B8C-83A1-F6EECF244321}">
                <p14:modId xmlns:p14="http://schemas.microsoft.com/office/powerpoint/2010/main" val="3756138916"/>
              </p:ext>
            </p:extLst>
          </p:nvPr>
        </p:nvGraphicFramePr>
        <p:xfrm>
          <a:off x="304800" y="1676400"/>
          <a:ext cx="8382000" cy="49154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3449256" y="3886200"/>
            <a:ext cx="609599"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t>2007</a:t>
            </a:r>
            <a:endParaRPr lang="en-US" sz="1600" b="1" dirty="0"/>
          </a:p>
        </p:txBody>
      </p:sp>
    </p:spTree>
    <p:extLst>
      <p:ext uri="{BB962C8B-B14F-4D97-AF65-F5344CB8AC3E}">
        <p14:creationId xmlns:p14="http://schemas.microsoft.com/office/powerpoint/2010/main" val="257789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442596"/>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i="1" dirty="0"/>
          </a:p>
        </p:txBody>
      </p:sp>
      <p:sp>
        <p:nvSpPr>
          <p:cNvPr id="5" name="Title 4"/>
          <p:cNvSpPr>
            <a:spLocks noGrp="1"/>
          </p:cNvSpPr>
          <p:nvPr>
            <p:ph type="title"/>
          </p:nvPr>
        </p:nvSpPr>
        <p:spPr>
          <a:xfrm>
            <a:off x="457200" y="381000"/>
            <a:ext cx="8229600" cy="1143000"/>
          </a:xfrm>
        </p:spPr>
        <p:txBody>
          <a:bodyPr>
            <a:normAutofit fontScale="90000"/>
          </a:bodyPr>
          <a:lstStyle/>
          <a:p>
            <a:r>
              <a:rPr lang="en-US" dirty="0"/>
              <a:t>Total </a:t>
            </a:r>
            <a:r>
              <a:rPr lang="en-US" dirty="0" smtClean="0">
                <a:solidFill>
                  <a:srgbClr val="FF0000"/>
                </a:solidFill>
              </a:rPr>
              <a:t>Trial Court Appropriations</a:t>
            </a:r>
            <a:r>
              <a:rPr lang="en-US" dirty="0"/>
              <a:t/>
            </a:r>
            <a:br>
              <a:rPr lang="en-US" dirty="0"/>
            </a:br>
            <a:r>
              <a:rPr lang="en-US" dirty="0"/>
              <a:t>and </a:t>
            </a:r>
            <a:r>
              <a:rPr lang="en-US" dirty="0">
                <a:solidFill>
                  <a:srgbClr val="00FF00"/>
                </a:solidFill>
              </a:rPr>
              <a:t>Level Funded Appropriations</a:t>
            </a:r>
          </a:p>
        </p:txBody>
      </p:sp>
      <p:graphicFrame>
        <p:nvGraphicFramePr>
          <p:cNvPr id="6" name="Chart 5"/>
          <p:cNvGraphicFramePr>
            <a:graphicFrameLocks/>
          </p:cNvGraphicFramePr>
          <p:nvPr>
            <p:extLst>
              <p:ext uri="{D42A27DB-BD31-4B8C-83A1-F6EECF244321}">
                <p14:modId xmlns:p14="http://schemas.microsoft.com/office/powerpoint/2010/main" val="763721564"/>
              </p:ext>
            </p:extLst>
          </p:nvPr>
        </p:nvGraphicFramePr>
        <p:xfrm>
          <a:off x="304800" y="1676400"/>
          <a:ext cx="8382000" cy="4915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1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442596"/>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i="1" dirty="0"/>
          </a:p>
        </p:txBody>
      </p:sp>
      <p:sp>
        <p:nvSpPr>
          <p:cNvPr id="5" name="Title 4"/>
          <p:cNvSpPr>
            <a:spLocks noGrp="1"/>
          </p:cNvSpPr>
          <p:nvPr>
            <p:ph type="title"/>
          </p:nvPr>
        </p:nvSpPr>
        <p:spPr>
          <a:xfrm>
            <a:off x="457200" y="381000"/>
            <a:ext cx="8229600" cy="1143000"/>
          </a:xfrm>
        </p:spPr>
        <p:txBody>
          <a:bodyPr>
            <a:normAutofit fontScale="90000"/>
          </a:bodyPr>
          <a:lstStyle/>
          <a:p>
            <a:r>
              <a:rPr lang="en-US" dirty="0"/>
              <a:t>Total </a:t>
            </a:r>
            <a:r>
              <a:rPr lang="en-US" dirty="0" smtClean="0">
                <a:solidFill>
                  <a:srgbClr val="FF0000"/>
                </a:solidFill>
              </a:rPr>
              <a:t>Trial Court Appropriations</a:t>
            </a:r>
            <a:r>
              <a:rPr lang="en-US" dirty="0"/>
              <a:t/>
            </a:r>
            <a:br>
              <a:rPr lang="en-US" dirty="0"/>
            </a:br>
            <a:r>
              <a:rPr lang="en-US" dirty="0"/>
              <a:t>and </a:t>
            </a:r>
            <a:r>
              <a:rPr lang="en-US" dirty="0">
                <a:solidFill>
                  <a:srgbClr val="6666FF"/>
                </a:solidFill>
              </a:rPr>
              <a:t>Total Employees</a:t>
            </a:r>
            <a:endParaRPr lang="en-US" dirty="0">
              <a:solidFill>
                <a:srgbClr val="00FF00"/>
              </a:solidFill>
            </a:endParaRPr>
          </a:p>
        </p:txBody>
      </p:sp>
      <p:graphicFrame>
        <p:nvGraphicFramePr>
          <p:cNvPr id="6" name="Chart 5"/>
          <p:cNvGraphicFramePr>
            <a:graphicFrameLocks/>
          </p:cNvGraphicFramePr>
          <p:nvPr>
            <p:extLst>
              <p:ext uri="{D42A27DB-BD31-4B8C-83A1-F6EECF244321}">
                <p14:modId xmlns:p14="http://schemas.microsoft.com/office/powerpoint/2010/main" val="4123926109"/>
              </p:ext>
            </p:extLst>
          </p:nvPr>
        </p:nvGraphicFramePr>
        <p:xfrm>
          <a:off x="304800" y="1676400"/>
          <a:ext cx="8382000" cy="4915444"/>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p:cNvCxnSpPr/>
          <p:nvPr/>
        </p:nvCxnSpPr>
        <p:spPr>
          <a:xfrm>
            <a:off x="1905000" y="2386397"/>
            <a:ext cx="5105400" cy="3328603"/>
          </a:xfrm>
          <a:prstGeom prst="straightConnector1">
            <a:avLst/>
          </a:prstGeom>
          <a:ln w="38100">
            <a:solidFill>
              <a:srgbClr val="6666FF"/>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752587" y="2233962"/>
            <a:ext cx="75137" cy="67120"/>
          </a:xfrm>
          <a:prstGeom prst="rect">
            <a:avLst/>
          </a:prstGeom>
          <a:solidFill>
            <a:srgbClr val="6666FF"/>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smtClean="0"/>
              <a:t>x</a:t>
            </a:r>
            <a:endParaRPr lang="en-US" dirty="0"/>
          </a:p>
        </p:txBody>
      </p:sp>
      <p:sp>
        <p:nvSpPr>
          <p:cNvPr id="11" name="TextBox 1"/>
          <p:cNvSpPr txBox="1"/>
          <p:nvPr/>
        </p:nvSpPr>
        <p:spPr>
          <a:xfrm>
            <a:off x="2209742" y="2005401"/>
            <a:ext cx="1053553" cy="469705"/>
          </a:xfrm>
          <a:prstGeom prst="rect">
            <a:avLst/>
          </a:prstGeom>
          <a:solidFill>
            <a:schemeClr val="bg1"/>
          </a:solidFill>
          <a:ln>
            <a:solidFill>
              <a:srgbClr val="6666FF"/>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2,008 Employees</a:t>
            </a:r>
            <a:endParaRPr lang="en-US" sz="1400" b="1" dirty="0"/>
          </a:p>
        </p:txBody>
      </p:sp>
    </p:spTree>
    <p:extLst>
      <p:ext uri="{BB962C8B-B14F-4D97-AF65-F5344CB8AC3E}">
        <p14:creationId xmlns:p14="http://schemas.microsoft.com/office/powerpoint/2010/main" val="396746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office staffing</a:t>
            </a:r>
            <a:endParaRPr lang="en-US" dirty="0"/>
          </a:p>
        </p:txBody>
      </p:sp>
      <p:sp>
        <p:nvSpPr>
          <p:cNvPr id="3" name="Content Placeholder 2"/>
          <p:cNvSpPr>
            <a:spLocks noGrp="1"/>
          </p:cNvSpPr>
          <p:nvPr>
            <p:ph idx="1"/>
          </p:nvPr>
        </p:nvSpPr>
        <p:spPr/>
        <p:txBody>
          <a:bodyPr/>
          <a:lstStyle/>
          <a:p>
            <a:r>
              <a:rPr lang="en-US" dirty="0" smtClean="0"/>
              <a:t>2015:	80 employees</a:t>
            </a:r>
          </a:p>
          <a:p>
            <a:r>
              <a:rPr lang="en-US" dirty="0" smtClean="0"/>
              <a:t>2008:	131 employees</a:t>
            </a:r>
          </a:p>
          <a:p>
            <a:r>
              <a:rPr lang="en-US" dirty="0" smtClean="0"/>
              <a:t>2003:	100 employees</a:t>
            </a:r>
          </a:p>
          <a:p>
            <a:pPr marL="0" indent="0">
              <a:buNone/>
            </a:pPr>
            <a:r>
              <a:rPr lang="en-US" dirty="0"/>
              <a:t> </a:t>
            </a:r>
            <a:r>
              <a:rPr lang="en-US" dirty="0" smtClean="0"/>
              <a:t>                 </a:t>
            </a:r>
            <a:r>
              <a:rPr lang="en-US" sz="1800" dirty="0" smtClean="0"/>
              <a:t>(38.9% drop)</a:t>
            </a:r>
            <a:endParaRPr lang="en-US" sz="1800" dirty="0"/>
          </a:p>
          <a:p>
            <a:r>
              <a:rPr lang="en-US" dirty="0" smtClean="0"/>
              <a:t>Already too streamlined.  Past the point of effectiveness and efficiency</a:t>
            </a:r>
            <a:endParaRPr lang="en-US" dirty="0"/>
          </a:p>
        </p:txBody>
      </p:sp>
    </p:spTree>
    <p:extLst>
      <p:ext uri="{BB962C8B-B14F-4D97-AF65-F5344CB8AC3E}">
        <p14:creationId xmlns:p14="http://schemas.microsoft.com/office/powerpoint/2010/main" val="465924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UJS Building and rotund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UJS Building and rotunda theme</Template>
  <TotalTime>69675</TotalTime>
  <Words>689</Words>
  <Application>Microsoft Office PowerPoint</Application>
  <PresentationFormat>On-screen Show (4:3)</PresentationFormat>
  <Paragraphs>205</Paragraphs>
  <Slides>25</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25</vt:i4>
      </vt:variant>
    </vt:vector>
  </HeadingPairs>
  <TitlesOfParts>
    <vt:vector size="30" baseType="lpstr">
      <vt:lpstr>Arial</vt:lpstr>
      <vt:lpstr>Calibri</vt:lpstr>
      <vt:lpstr>UJS Building and rotunda theme</vt:lpstr>
      <vt:lpstr>2_Office Theme</vt:lpstr>
      <vt:lpstr>Office Theme</vt:lpstr>
      <vt:lpstr>State of the Judiciary  (and County revenue issues)</vt:lpstr>
      <vt:lpstr>Ala. Const., 1901, Art. VI, § 149. </vt:lpstr>
      <vt:lpstr>PowerPoint Presentation</vt:lpstr>
      <vt:lpstr>General Fund Executive Budget, FY2015 (including all earmarks, federal funds, etc.)</vt:lpstr>
      <vt:lpstr>PowerPoint Presentation</vt:lpstr>
      <vt:lpstr>Total Trial Court Appropriations Less today than in 2007 </vt:lpstr>
      <vt:lpstr>Total Trial Court Appropriations and Level Funded Appropriations</vt:lpstr>
      <vt:lpstr>Total Trial Court Appropriations and Total Employees</vt:lpstr>
      <vt:lpstr>Central office staffing</vt:lpstr>
      <vt:lpstr>Our Contribution</vt:lpstr>
      <vt:lpstr>RRIVA Collection Project</vt:lpstr>
      <vt:lpstr>JPOs working with schools</vt:lpstr>
      <vt:lpstr>Drug Courts</vt:lpstr>
      <vt:lpstr>Promotions and Merit Raises</vt:lpstr>
      <vt:lpstr>UJS Judicial Budgets FY 2015 (budgets include all earmarks, federal funds, etc.)</vt:lpstr>
      <vt:lpstr>Earmarked budgets by state</vt:lpstr>
      <vt:lpstr>Case Filings last 5 years</vt:lpstr>
      <vt:lpstr>Traffic Cases last 5 years</vt:lpstr>
      <vt:lpstr>Court Collections last 5 years</vt:lpstr>
      <vt:lpstr>Traffic Collections last 5 years</vt:lpstr>
      <vt:lpstr>County Commission – Court Collections last 5 years</vt:lpstr>
      <vt:lpstr>Traffic Cases vs. Traffic Collections last 5 years</vt:lpstr>
      <vt:lpstr>Traffic Collections vs. County Commission-Court Collections last 5 years</vt:lpstr>
      <vt:lpstr>Ala. Const., 1901, Art. VI, § 149.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JUDICIAL SYSTEM</dc:title>
  <dc:creator>Cary McMillan</dc:creator>
  <cp:lastModifiedBy>Sallie Gowan</cp:lastModifiedBy>
  <cp:revision>105</cp:revision>
  <cp:lastPrinted>2015-08-19T14:51:39Z</cp:lastPrinted>
  <dcterms:created xsi:type="dcterms:W3CDTF">2013-11-20T13:18:23Z</dcterms:created>
  <dcterms:modified xsi:type="dcterms:W3CDTF">2015-08-24T23:58:00Z</dcterms:modified>
</cp:coreProperties>
</file>