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8" r:id="rId3"/>
    <p:sldId id="279" r:id="rId4"/>
    <p:sldId id="293" r:id="rId5"/>
    <p:sldId id="294" r:id="rId6"/>
    <p:sldId id="295" r:id="rId7"/>
    <p:sldId id="289" r:id="rId8"/>
    <p:sldId id="296" r:id="rId9"/>
    <p:sldId id="287" r:id="rId10"/>
    <p:sldId id="280" r:id="rId11"/>
    <p:sldId id="271" r:id="rId12"/>
    <p:sldId id="267" r:id="rId13"/>
    <p:sldId id="261" r:id="rId14"/>
    <p:sldId id="275" r:id="rId15"/>
    <p:sldId id="268" r:id="rId16"/>
    <p:sldId id="288" r:id="rId17"/>
    <p:sldId id="290" r:id="rId18"/>
    <p:sldId id="297" r:id="rId19"/>
    <p:sldId id="298" r:id="rId20"/>
    <p:sldId id="291" r:id="rId21"/>
    <p:sldId id="258" r:id="rId22"/>
    <p:sldId id="273" r:id="rId23"/>
    <p:sldId id="299" r:id="rId24"/>
    <p:sldId id="292" r:id="rId25"/>
    <p:sldId id="276" r:id="rId26"/>
  </p:sldIdLst>
  <p:sldSz cx="9144000" cy="6858000" type="screen4x3"/>
  <p:notesSz cx="7005638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3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86F52-B5F3-4B8D-9007-FF7B235FE57F}" type="doc">
      <dgm:prSet loTypeId="urn:microsoft.com/office/officeart/2005/8/layout/radial1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C46FD08-9443-4278-9F29-90B0A62209A5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Infrastructure &amp; Key Resources</a:t>
          </a: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EMA </a:t>
          </a:r>
        </a:p>
      </dgm:t>
    </dgm:pt>
    <dgm:pt modelId="{2668A36C-B473-4F16-8F08-B53339ED13D3}" type="parTrans" cxnId="{BDD3DA39-CED6-4026-8517-F839115EA4AE}">
      <dgm:prSet/>
      <dgm:spPr/>
      <dgm:t>
        <a:bodyPr/>
        <a:lstStyle/>
        <a:p>
          <a:endParaRPr lang="en-US"/>
        </a:p>
      </dgm:t>
    </dgm:pt>
    <dgm:pt modelId="{7D572676-D0A7-4963-996A-6DF40D0AC7E7}" type="sibTrans" cxnId="{BDD3DA39-CED6-4026-8517-F839115EA4AE}">
      <dgm:prSet/>
      <dgm:spPr/>
      <dgm:t>
        <a:bodyPr/>
        <a:lstStyle/>
        <a:p>
          <a:endParaRPr lang="en-US"/>
        </a:p>
      </dgm:t>
    </dgm:pt>
    <dgm:pt modelId="{C39A141E-2228-437B-A0B1-D90137795B45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Banking and Finance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60AEC-C18C-4080-ACC2-3E3208CE83A4}" type="parTrans" cxnId="{7A35C843-D302-4406-9C87-F837AE38ABD4}">
      <dgm:prSet/>
      <dgm:spPr/>
      <dgm:t>
        <a:bodyPr/>
        <a:lstStyle/>
        <a:p>
          <a:endParaRPr lang="en-US"/>
        </a:p>
      </dgm:t>
    </dgm:pt>
    <dgm:pt modelId="{DFD1E279-9AC4-4A78-85A4-45D05A040281}" type="sibTrans" cxnId="{7A35C843-D302-4406-9C87-F837AE38ABD4}">
      <dgm:prSet/>
      <dgm:spPr/>
      <dgm:t>
        <a:bodyPr/>
        <a:lstStyle/>
        <a:p>
          <a:endParaRPr lang="en-US"/>
        </a:p>
      </dgm:t>
    </dgm:pt>
    <dgm:pt modelId="{296EF60B-FA39-4754-A7A0-402A6FA20E70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Healthcare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9E164-8180-4114-B2B8-98512C28D532}" type="parTrans" cxnId="{DC9A9483-A7A2-4546-810B-560DB8C6B91A}">
      <dgm:prSet/>
      <dgm:spPr/>
      <dgm:t>
        <a:bodyPr/>
        <a:lstStyle/>
        <a:p>
          <a:endParaRPr lang="en-US"/>
        </a:p>
      </dgm:t>
    </dgm:pt>
    <dgm:pt modelId="{BD620AF6-436B-49FB-A01B-B5D55E8E76EE}" type="sibTrans" cxnId="{DC9A9483-A7A2-4546-810B-560DB8C6B91A}">
      <dgm:prSet/>
      <dgm:spPr/>
      <dgm:t>
        <a:bodyPr/>
        <a:lstStyle/>
        <a:p>
          <a:endParaRPr lang="en-US"/>
        </a:p>
      </dgm:t>
    </dgm:pt>
    <dgm:pt modelId="{EA0E6223-F6EF-432B-BE0D-0A00B55EFB31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Agriculture and Food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65CDF-97DD-478F-B580-329168F6948A}" type="parTrans" cxnId="{43A72165-7D76-4072-97D8-3D7B22C8D7A6}">
      <dgm:prSet/>
      <dgm:spPr/>
      <dgm:t>
        <a:bodyPr/>
        <a:lstStyle/>
        <a:p>
          <a:endParaRPr lang="en-US"/>
        </a:p>
      </dgm:t>
    </dgm:pt>
    <dgm:pt modelId="{0A37DDE1-02B3-4967-A66B-34E7BF0D030A}" type="sibTrans" cxnId="{43A72165-7D76-4072-97D8-3D7B22C8D7A6}">
      <dgm:prSet/>
      <dgm:spPr/>
      <dgm:t>
        <a:bodyPr/>
        <a:lstStyle/>
        <a:p>
          <a:endParaRPr lang="en-US"/>
        </a:p>
      </dgm:t>
    </dgm:pt>
    <dgm:pt modelId="{D909295A-0BB3-45A6-B728-179BC97723B1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Chemical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FEC7DD-F539-4913-8979-911FEFB5CD9B}" type="parTrans" cxnId="{602A718A-B839-48D6-99F6-23849756FBB5}">
      <dgm:prSet/>
      <dgm:spPr/>
      <dgm:t>
        <a:bodyPr/>
        <a:lstStyle/>
        <a:p>
          <a:endParaRPr lang="en-US"/>
        </a:p>
      </dgm:t>
    </dgm:pt>
    <dgm:pt modelId="{9FFAC3B0-4F78-4E33-BBD9-8B886C4D07FB}" type="sibTrans" cxnId="{602A718A-B839-48D6-99F6-23849756FBB5}">
      <dgm:prSet/>
      <dgm:spPr/>
      <dgm:t>
        <a:bodyPr/>
        <a:lstStyle/>
        <a:p>
          <a:endParaRPr lang="en-US"/>
        </a:p>
      </dgm:t>
    </dgm:pt>
    <dgm:pt modelId="{0A15EB2E-1E9B-4645-BC87-61C9C9F68D33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FB24F-F1B8-4609-BBCC-23DA4D2E6994}" type="parTrans" cxnId="{5DD4C671-8B40-491A-B63A-174ADB09EB81}">
      <dgm:prSet/>
      <dgm:spPr/>
      <dgm:t>
        <a:bodyPr/>
        <a:lstStyle/>
        <a:p>
          <a:endParaRPr lang="en-US"/>
        </a:p>
      </dgm:t>
    </dgm:pt>
    <dgm:pt modelId="{F7B4EFDD-56A8-4441-93EE-F06338A7CF40}" type="sibTrans" cxnId="{5DD4C671-8B40-491A-B63A-174ADB09EB81}">
      <dgm:prSet/>
      <dgm:spPr/>
      <dgm:t>
        <a:bodyPr/>
        <a:lstStyle/>
        <a:p>
          <a:endParaRPr lang="en-US"/>
        </a:p>
      </dgm:t>
    </dgm:pt>
    <dgm:pt modelId="{F861BB26-655F-496E-B075-B4AE1594E9BF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Transportation Systems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BDA5FF-9ECB-42C8-8F13-8E60CFFC7DBE}" type="parTrans" cxnId="{4A749532-3F8E-4F95-A7F9-914A42C48960}">
      <dgm:prSet/>
      <dgm:spPr/>
      <dgm:t>
        <a:bodyPr/>
        <a:lstStyle/>
        <a:p>
          <a:endParaRPr lang="en-US"/>
        </a:p>
      </dgm:t>
    </dgm:pt>
    <dgm:pt modelId="{B32A166D-BC4A-483C-820A-49CEB12872F0}" type="sibTrans" cxnId="{4A749532-3F8E-4F95-A7F9-914A42C48960}">
      <dgm:prSet/>
      <dgm:spPr/>
      <dgm:t>
        <a:bodyPr/>
        <a:lstStyle/>
        <a:p>
          <a:endParaRPr lang="en-US"/>
        </a:p>
      </dgm:t>
    </dgm:pt>
    <dgm:pt modelId="{D738241F-4EE1-4F4A-AB91-93BE94011508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Shipping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335EA2-1A88-4893-B436-BCACF48873DF}" type="parTrans" cxnId="{9CDA3246-3F8D-4BBD-B6DA-3D2AB3ACADF4}">
      <dgm:prSet/>
      <dgm:spPr/>
      <dgm:t>
        <a:bodyPr/>
        <a:lstStyle/>
        <a:p>
          <a:endParaRPr lang="en-US"/>
        </a:p>
      </dgm:t>
    </dgm:pt>
    <dgm:pt modelId="{D091AC06-08D3-4CA7-9DAF-192756B9F6F1}" type="sibTrans" cxnId="{9CDA3246-3F8D-4BBD-B6DA-3D2AB3ACADF4}">
      <dgm:prSet/>
      <dgm:spPr/>
      <dgm:t>
        <a:bodyPr/>
        <a:lstStyle/>
        <a:p>
          <a:endParaRPr lang="en-US"/>
        </a:p>
      </dgm:t>
    </dgm:pt>
    <dgm:pt modelId="{081712D9-806C-4032-96A1-A8B1DBE8C36E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Manufacturing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757F1-59FC-49C6-9931-6C89BE49AB50}" type="parTrans" cxnId="{3CFA006C-01F5-4CBF-BF52-BC1A7F8D1F7D}">
      <dgm:prSet/>
      <dgm:spPr/>
      <dgm:t>
        <a:bodyPr/>
        <a:lstStyle/>
        <a:p>
          <a:endParaRPr lang="en-US"/>
        </a:p>
      </dgm:t>
    </dgm:pt>
    <dgm:pt modelId="{1AFAA9ED-BF2A-4FC5-8292-5B2345937AD5}" type="sibTrans" cxnId="{3CFA006C-01F5-4CBF-BF52-BC1A7F8D1F7D}">
      <dgm:prSet/>
      <dgm:spPr/>
      <dgm:t>
        <a:bodyPr/>
        <a:lstStyle/>
        <a:p>
          <a:endParaRPr lang="en-US"/>
        </a:p>
      </dgm:t>
    </dgm:pt>
    <dgm:pt modelId="{C94D0F0D-5DDF-49C7-8C4C-46F02E6C0CE9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Commercial Facilities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Hotel / Motel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106DD1-AB7E-4BE5-9A07-89B2D753DBA2}" type="parTrans" cxnId="{BDD740E3-8310-4E4B-8D9D-9E490EFD54CD}">
      <dgm:prSet/>
      <dgm:spPr/>
      <dgm:t>
        <a:bodyPr/>
        <a:lstStyle/>
        <a:p>
          <a:endParaRPr lang="en-US"/>
        </a:p>
      </dgm:t>
    </dgm:pt>
    <dgm:pt modelId="{10CF5440-82E4-45E8-8B35-11FA052A5537}" type="sibTrans" cxnId="{BDD740E3-8310-4E4B-8D9D-9E490EFD54CD}">
      <dgm:prSet/>
      <dgm:spPr/>
      <dgm:t>
        <a:bodyPr/>
        <a:lstStyle/>
        <a:p>
          <a:endParaRPr lang="en-US"/>
        </a:p>
      </dgm:t>
    </dgm:pt>
    <dgm:pt modelId="{E57E44D5-665F-498F-A2D5-D449365621A2}" type="pres">
      <dgm:prSet presAssocID="{85D86F52-B5F3-4B8D-9007-FF7B235FE57F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533B2-2C5C-45C3-A5F0-378CC29645FB}" type="pres">
      <dgm:prSet presAssocID="{FC46FD08-9443-4278-9F29-90B0A62209A5}" presName="centerShape" presStyleLbl="node0" presStyleIdx="0" presStyleCnt="1" custScaleX="182191" custScaleY="193637"/>
      <dgm:spPr/>
      <dgm:t>
        <a:bodyPr/>
        <a:lstStyle/>
        <a:p>
          <a:endParaRPr lang="en-US"/>
        </a:p>
      </dgm:t>
    </dgm:pt>
    <dgm:pt modelId="{770CFA0E-3BE1-482D-A469-D99C53978FA3}" type="pres">
      <dgm:prSet presAssocID="{1B260AEC-C18C-4080-ACC2-3E3208CE83A4}" presName="Name9" presStyleLbl="parChTrans1D2" presStyleIdx="0" presStyleCnt="9"/>
      <dgm:spPr/>
      <dgm:t>
        <a:bodyPr/>
        <a:lstStyle/>
        <a:p>
          <a:endParaRPr lang="en-US"/>
        </a:p>
      </dgm:t>
    </dgm:pt>
    <dgm:pt modelId="{5AB3F937-998E-4C3C-9DB6-1AB195F82BF7}" type="pres">
      <dgm:prSet presAssocID="{1B260AEC-C18C-4080-ACC2-3E3208CE83A4}" presName="connTx" presStyleLbl="parChTrans1D2" presStyleIdx="0" presStyleCnt="9"/>
      <dgm:spPr/>
      <dgm:t>
        <a:bodyPr/>
        <a:lstStyle/>
        <a:p>
          <a:endParaRPr lang="en-US"/>
        </a:p>
      </dgm:t>
    </dgm:pt>
    <dgm:pt modelId="{DAF08894-2A2E-44E9-9919-50BFE1225426}" type="pres">
      <dgm:prSet presAssocID="{C39A141E-2228-437B-A0B1-D90137795B45}" presName="node" presStyleLbl="node1" presStyleIdx="0" presStyleCnt="9" custScaleX="141269" custScaleY="132260" custRadScaleRad="103792" custRadScaleInc="-97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443B0-C231-4AC4-A796-5532C9601CA7}" type="pres">
      <dgm:prSet presAssocID="{5FFEC7DD-F539-4913-8979-911FEFB5CD9B}" presName="Name9" presStyleLbl="parChTrans1D2" presStyleIdx="1" presStyleCnt="9"/>
      <dgm:spPr/>
      <dgm:t>
        <a:bodyPr/>
        <a:lstStyle/>
        <a:p>
          <a:endParaRPr lang="en-US"/>
        </a:p>
      </dgm:t>
    </dgm:pt>
    <dgm:pt modelId="{CE2DCD93-9C6A-4592-9075-3B24C9C5421E}" type="pres">
      <dgm:prSet presAssocID="{5FFEC7DD-F539-4913-8979-911FEFB5CD9B}" presName="connTx" presStyleLbl="parChTrans1D2" presStyleIdx="1" presStyleCnt="9"/>
      <dgm:spPr/>
      <dgm:t>
        <a:bodyPr/>
        <a:lstStyle/>
        <a:p>
          <a:endParaRPr lang="en-US"/>
        </a:p>
      </dgm:t>
    </dgm:pt>
    <dgm:pt modelId="{570EA988-B18E-42A6-91B4-C9782F625E0B}" type="pres">
      <dgm:prSet presAssocID="{D909295A-0BB3-45A6-B728-179BC97723B1}" presName="node" presStyleLbl="node1" presStyleIdx="1" presStyleCnt="9" custScaleX="141345" custScaleY="129922" custRadScaleRad="104886" custRadScaleInc="-561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95580-CA7C-4728-AB35-45401B460DEE}" type="pres">
      <dgm:prSet presAssocID="{0279E164-8180-4114-B2B8-98512C28D532}" presName="Name9" presStyleLbl="parChTrans1D2" presStyleIdx="2" presStyleCnt="9"/>
      <dgm:spPr/>
      <dgm:t>
        <a:bodyPr/>
        <a:lstStyle/>
        <a:p>
          <a:endParaRPr lang="en-US"/>
        </a:p>
      </dgm:t>
    </dgm:pt>
    <dgm:pt modelId="{63F95865-58CD-4ACE-8F5D-42DCD4DC8C97}" type="pres">
      <dgm:prSet presAssocID="{0279E164-8180-4114-B2B8-98512C28D532}" presName="connTx" presStyleLbl="parChTrans1D2" presStyleIdx="2" presStyleCnt="9"/>
      <dgm:spPr/>
      <dgm:t>
        <a:bodyPr/>
        <a:lstStyle/>
        <a:p>
          <a:endParaRPr lang="en-US"/>
        </a:p>
      </dgm:t>
    </dgm:pt>
    <dgm:pt modelId="{D8BC1CA3-9738-4B06-BF30-AF21499792A2}" type="pres">
      <dgm:prSet presAssocID="{296EF60B-FA39-4754-A7A0-402A6FA20E70}" presName="node" presStyleLbl="node1" presStyleIdx="2" presStyleCnt="9" custScaleX="141101" custScaleY="130405" custRadScaleRad="107872" custRadScaleInc="-47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F9289-4648-45B5-84B6-6E77A9955032}" type="pres">
      <dgm:prSet presAssocID="{7BC65CDF-97DD-478F-B580-329168F6948A}" presName="Name9" presStyleLbl="parChTrans1D2" presStyleIdx="3" presStyleCnt="9"/>
      <dgm:spPr/>
      <dgm:t>
        <a:bodyPr/>
        <a:lstStyle/>
        <a:p>
          <a:endParaRPr lang="en-US"/>
        </a:p>
      </dgm:t>
    </dgm:pt>
    <dgm:pt modelId="{E08C3215-94F8-46CC-A1FF-10EE74AA0466}" type="pres">
      <dgm:prSet presAssocID="{7BC65CDF-97DD-478F-B580-329168F6948A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FC3FB93-DAB6-43FE-A393-8AF5163B97C3}" type="pres">
      <dgm:prSet presAssocID="{EA0E6223-F6EF-432B-BE0D-0A00B55EFB31}" presName="node" presStyleLbl="node1" presStyleIdx="3" presStyleCnt="9" custScaleX="162550" custScaleY="166950" custRadScaleRad="162251" custRadScaleInc="12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812B9-F016-4D0E-805B-3E24F0E39808}" type="pres">
      <dgm:prSet presAssocID="{2C5FB24F-F1B8-4609-BBCC-23DA4D2E6994}" presName="Name9" presStyleLbl="parChTrans1D2" presStyleIdx="4" presStyleCnt="9"/>
      <dgm:spPr/>
      <dgm:t>
        <a:bodyPr/>
        <a:lstStyle/>
        <a:p>
          <a:endParaRPr lang="en-US"/>
        </a:p>
      </dgm:t>
    </dgm:pt>
    <dgm:pt modelId="{0956211A-35A0-481B-B312-5B17A30FFBF1}" type="pres">
      <dgm:prSet presAssocID="{2C5FB24F-F1B8-4609-BBCC-23DA4D2E6994}" presName="connTx" presStyleLbl="parChTrans1D2" presStyleIdx="4" presStyleCnt="9"/>
      <dgm:spPr/>
      <dgm:t>
        <a:bodyPr/>
        <a:lstStyle/>
        <a:p>
          <a:endParaRPr lang="en-US"/>
        </a:p>
      </dgm:t>
    </dgm:pt>
    <dgm:pt modelId="{6B2C8AD0-D214-4DD8-B7A4-A03128D172AA}" type="pres">
      <dgm:prSet presAssocID="{0A15EB2E-1E9B-4645-BC87-61C9C9F68D33}" presName="node" presStyleLbl="node1" presStyleIdx="4" presStyleCnt="9" custScaleX="188896" custScaleY="155298" custRadScaleRad="157432" custRadScaleInc="499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34E5-28A6-4946-9DF1-98EC9845D9CB}" type="pres">
      <dgm:prSet presAssocID="{49BDA5FF-9ECB-42C8-8F13-8E60CFFC7DBE}" presName="Name9" presStyleLbl="parChTrans1D2" presStyleIdx="5" presStyleCnt="9"/>
      <dgm:spPr/>
      <dgm:t>
        <a:bodyPr/>
        <a:lstStyle/>
        <a:p>
          <a:endParaRPr lang="en-US"/>
        </a:p>
      </dgm:t>
    </dgm:pt>
    <dgm:pt modelId="{2AD48B06-9FDB-4B09-9AFA-C62B140C8545}" type="pres">
      <dgm:prSet presAssocID="{49BDA5FF-9ECB-42C8-8F13-8E60CFFC7DBE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820A294-BE0D-4CF4-9BD1-B353FADEEC1D}" type="pres">
      <dgm:prSet presAssocID="{F861BB26-655F-496E-B075-B4AE1594E9BF}" presName="node" presStyleLbl="node1" presStyleIdx="5" presStyleCnt="9" custScaleX="163217" custScaleY="165419" custRadScaleRad="101964" custRadScaleInc="-85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01D1E-3690-4977-9F56-D29ADE1A6877}" type="pres">
      <dgm:prSet presAssocID="{31335EA2-1A88-4893-B436-BCACF48873DF}" presName="Name9" presStyleLbl="parChTrans1D2" presStyleIdx="6" presStyleCnt="9"/>
      <dgm:spPr/>
      <dgm:t>
        <a:bodyPr/>
        <a:lstStyle/>
        <a:p>
          <a:endParaRPr lang="en-US"/>
        </a:p>
      </dgm:t>
    </dgm:pt>
    <dgm:pt modelId="{096DD0B0-B4CB-4355-BDC3-FF1112A52FFF}" type="pres">
      <dgm:prSet presAssocID="{31335EA2-1A88-4893-B436-BCACF48873D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28A37BB-66B7-4E1C-A42B-E7E16971772F}" type="pres">
      <dgm:prSet presAssocID="{D738241F-4EE1-4F4A-AB91-93BE94011508}" presName="node" presStyleLbl="node1" presStyleIdx="6" presStyleCnt="9" custScaleX="128917" custScaleY="133587" custRadScaleRad="176549" custRadScaleInc="-40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913E1-DCD1-429A-9522-9241777437AB}" type="pres">
      <dgm:prSet presAssocID="{B0E757F1-59FC-49C6-9931-6C89BE49AB50}" presName="Name9" presStyleLbl="parChTrans1D2" presStyleIdx="7" presStyleCnt="9"/>
      <dgm:spPr/>
      <dgm:t>
        <a:bodyPr/>
        <a:lstStyle/>
        <a:p>
          <a:endParaRPr lang="en-US"/>
        </a:p>
      </dgm:t>
    </dgm:pt>
    <dgm:pt modelId="{FEE621A6-5E5E-4E45-97F1-5901C009628D}" type="pres">
      <dgm:prSet presAssocID="{B0E757F1-59FC-49C6-9931-6C89BE49AB50}" presName="connTx" presStyleLbl="parChTrans1D2" presStyleIdx="7" presStyleCnt="9"/>
      <dgm:spPr/>
      <dgm:t>
        <a:bodyPr/>
        <a:lstStyle/>
        <a:p>
          <a:endParaRPr lang="en-US"/>
        </a:p>
      </dgm:t>
    </dgm:pt>
    <dgm:pt modelId="{3ADFA540-EC0B-424C-A0A8-A3A238AC6FFE}" type="pres">
      <dgm:prSet presAssocID="{081712D9-806C-4032-96A1-A8B1DBE8C36E}" presName="node" presStyleLbl="node1" presStyleIdx="7" presStyleCnt="9" custScaleX="162838" custScaleY="147385" custRadScaleRad="135495" custRadScaleInc="13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876E9-9B89-4791-940B-0F2AC1DFA751}" type="pres">
      <dgm:prSet presAssocID="{5A106DD1-AB7E-4BE5-9A07-89B2D753DBA2}" presName="Name9" presStyleLbl="parChTrans1D2" presStyleIdx="8" presStyleCnt="9"/>
      <dgm:spPr/>
      <dgm:t>
        <a:bodyPr/>
        <a:lstStyle/>
        <a:p>
          <a:endParaRPr lang="en-US"/>
        </a:p>
      </dgm:t>
    </dgm:pt>
    <dgm:pt modelId="{9096333D-F334-40CE-8F34-378D6CDECF50}" type="pres">
      <dgm:prSet presAssocID="{5A106DD1-AB7E-4BE5-9A07-89B2D753DBA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B59BD6C1-FD57-405C-BC69-BB9E10B6C01D}" type="pres">
      <dgm:prSet presAssocID="{C94D0F0D-5DDF-49C7-8C4C-46F02E6C0CE9}" presName="node" presStyleLbl="node1" presStyleIdx="8" presStyleCnt="9" custScaleX="167616" custScaleY="134962" custRadScaleRad="106220" custRadScaleInc="-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C4541-0362-4D05-B99C-BE230595D25A}" type="presOf" srcId="{1B260AEC-C18C-4080-ACC2-3E3208CE83A4}" destId="{770CFA0E-3BE1-482D-A469-D99C53978FA3}" srcOrd="0" destOrd="0" presId="urn:microsoft.com/office/officeart/2005/8/layout/radial1"/>
    <dgm:cxn modelId="{60C1806E-7192-45F9-A462-F0B41583F2EF}" type="presOf" srcId="{B0E757F1-59FC-49C6-9931-6C89BE49AB50}" destId="{FEE621A6-5E5E-4E45-97F1-5901C009628D}" srcOrd="1" destOrd="0" presId="urn:microsoft.com/office/officeart/2005/8/layout/radial1"/>
    <dgm:cxn modelId="{3CFA006C-01F5-4CBF-BF52-BC1A7F8D1F7D}" srcId="{FC46FD08-9443-4278-9F29-90B0A62209A5}" destId="{081712D9-806C-4032-96A1-A8B1DBE8C36E}" srcOrd="7" destOrd="0" parTransId="{B0E757F1-59FC-49C6-9931-6C89BE49AB50}" sibTransId="{1AFAA9ED-BF2A-4FC5-8292-5B2345937AD5}"/>
    <dgm:cxn modelId="{EDAFE483-F975-4EA5-8298-3EE8B2CD271C}" type="presOf" srcId="{F861BB26-655F-496E-B075-B4AE1594E9BF}" destId="{5820A294-BE0D-4CF4-9BD1-B353FADEEC1D}" srcOrd="0" destOrd="0" presId="urn:microsoft.com/office/officeart/2005/8/layout/radial1"/>
    <dgm:cxn modelId="{F1DDAC34-C9ED-4020-85A6-63E667E7C833}" type="presOf" srcId="{7BC65CDF-97DD-478F-B580-329168F6948A}" destId="{5D7F9289-4648-45B5-84B6-6E77A9955032}" srcOrd="0" destOrd="0" presId="urn:microsoft.com/office/officeart/2005/8/layout/radial1"/>
    <dgm:cxn modelId="{E78BB033-B1F4-4888-8601-CABB4775269E}" type="presOf" srcId="{296EF60B-FA39-4754-A7A0-402A6FA20E70}" destId="{D8BC1CA3-9738-4B06-BF30-AF21499792A2}" srcOrd="0" destOrd="0" presId="urn:microsoft.com/office/officeart/2005/8/layout/radial1"/>
    <dgm:cxn modelId="{06E3FA44-A31B-4E91-B36F-BB0ED7C5D0DF}" type="presOf" srcId="{5A106DD1-AB7E-4BE5-9A07-89B2D753DBA2}" destId="{9096333D-F334-40CE-8F34-378D6CDECF50}" srcOrd="1" destOrd="0" presId="urn:microsoft.com/office/officeart/2005/8/layout/radial1"/>
    <dgm:cxn modelId="{B3683901-53B1-4C28-8534-304211D81C3A}" type="presOf" srcId="{2C5FB24F-F1B8-4609-BBCC-23DA4D2E6994}" destId="{717812B9-F016-4D0E-805B-3E24F0E39808}" srcOrd="0" destOrd="0" presId="urn:microsoft.com/office/officeart/2005/8/layout/radial1"/>
    <dgm:cxn modelId="{BDD740E3-8310-4E4B-8D9D-9E490EFD54CD}" srcId="{FC46FD08-9443-4278-9F29-90B0A62209A5}" destId="{C94D0F0D-5DDF-49C7-8C4C-46F02E6C0CE9}" srcOrd="8" destOrd="0" parTransId="{5A106DD1-AB7E-4BE5-9A07-89B2D753DBA2}" sibTransId="{10CF5440-82E4-45E8-8B35-11FA052A5537}"/>
    <dgm:cxn modelId="{E1EED7E3-C7E3-4930-8EF3-14A77C5C444E}" type="presOf" srcId="{2C5FB24F-F1B8-4609-BBCC-23DA4D2E6994}" destId="{0956211A-35A0-481B-B312-5B17A30FFBF1}" srcOrd="1" destOrd="0" presId="urn:microsoft.com/office/officeart/2005/8/layout/radial1"/>
    <dgm:cxn modelId="{4F33CC0E-6CAC-4020-A097-FFBD085731E3}" type="presOf" srcId="{31335EA2-1A88-4893-B436-BCACF48873DF}" destId="{096DD0B0-B4CB-4355-BDC3-FF1112A52FFF}" srcOrd="1" destOrd="0" presId="urn:microsoft.com/office/officeart/2005/8/layout/radial1"/>
    <dgm:cxn modelId="{20A3B268-13BA-4313-8E9F-305AF6819273}" type="presOf" srcId="{FC46FD08-9443-4278-9F29-90B0A62209A5}" destId="{00B533B2-2C5C-45C3-A5F0-378CC29645FB}" srcOrd="0" destOrd="0" presId="urn:microsoft.com/office/officeart/2005/8/layout/radial1"/>
    <dgm:cxn modelId="{5DD4C671-8B40-491A-B63A-174ADB09EB81}" srcId="{FC46FD08-9443-4278-9F29-90B0A62209A5}" destId="{0A15EB2E-1E9B-4645-BC87-61C9C9F68D33}" srcOrd="4" destOrd="0" parTransId="{2C5FB24F-F1B8-4609-BBCC-23DA4D2E6994}" sibTransId="{F7B4EFDD-56A8-4441-93EE-F06338A7CF40}"/>
    <dgm:cxn modelId="{F61B4688-385A-4572-AAA3-EE29A3AF365C}" type="presOf" srcId="{1B260AEC-C18C-4080-ACC2-3E3208CE83A4}" destId="{5AB3F937-998E-4C3C-9DB6-1AB195F82BF7}" srcOrd="1" destOrd="0" presId="urn:microsoft.com/office/officeart/2005/8/layout/radial1"/>
    <dgm:cxn modelId="{BB6B3DE8-FAEC-498C-BAD7-774F580EC3EA}" type="presOf" srcId="{5A106DD1-AB7E-4BE5-9A07-89B2D753DBA2}" destId="{9AD876E9-9B89-4791-940B-0F2AC1DFA751}" srcOrd="0" destOrd="0" presId="urn:microsoft.com/office/officeart/2005/8/layout/radial1"/>
    <dgm:cxn modelId="{4A749532-3F8E-4F95-A7F9-914A42C48960}" srcId="{FC46FD08-9443-4278-9F29-90B0A62209A5}" destId="{F861BB26-655F-496E-B075-B4AE1594E9BF}" srcOrd="5" destOrd="0" parTransId="{49BDA5FF-9ECB-42C8-8F13-8E60CFFC7DBE}" sibTransId="{B32A166D-BC4A-483C-820A-49CEB12872F0}"/>
    <dgm:cxn modelId="{9CDA3246-3F8D-4BBD-B6DA-3D2AB3ACADF4}" srcId="{FC46FD08-9443-4278-9F29-90B0A62209A5}" destId="{D738241F-4EE1-4F4A-AB91-93BE94011508}" srcOrd="6" destOrd="0" parTransId="{31335EA2-1A88-4893-B436-BCACF48873DF}" sibTransId="{D091AC06-08D3-4CA7-9DAF-192756B9F6F1}"/>
    <dgm:cxn modelId="{14B5219B-55A2-4993-9AE9-161178AAAF4A}" type="presOf" srcId="{0279E164-8180-4114-B2B8-98512C28D532}" destId="{63F95865-58CD-4ACE-8F5D-42DCD4DC8C97}" srcOrd="1" destOrd="0" presId="urn:microsoft.com/office/officeart/2005/8/layout/radial1"/>
    <dgm:cxn modelId="{1C61BB10-9B22-47A2-BF03-890182A0524A}" type="presOf" srcId="{081712D9-806C-4032-96A1-A8B1DBE8C36E}" destId="{3ADFA540-EC0B-424C-A0A8-A3A238AC6FFE}" srcOrd="0" destOrd="0" presId="urn:microsoft.com/office/officeart/2005/8/layout/radial1"/>
    <dgm:cxn modelId="{43A72165-7D76-4072-97D8-3D7B22C8D7A6}" srcId="{FC46FD08-9443-4278-9F29-90B0A62209A5}" destId="{EA0E6223-F6EF-432B-BE0D-0A00B55EFB31}" srcOrd="3" destOrd="0" parTransId="{7BC65CDF-97DD-478F-B580-329168F6948A}" sibTransId="{0A37DDE1-02B3-4967-A66B-34E7BF0D030A}"/>
    <dgm:cxn modelId="{7C9CAEDA-8995-4F59-B981-429C57F2892F}" type="presOf" srcId="{0279E164-8180-4114-B2B8-98512C28D532}" destId="{3CF95580-CA7C-4728-AB35-45401B460DEE}" srcOrd="0" destOrd="0" presId="urn:microsoft.com/office/officeart/2005/8/layout/radial1"/>
    <dgm:cxn modelId="{65BF0080-CACB-42D8-9025-4D883A79247F}" type="presOf" srcId="{D909295A-0BB3-45A6-B728-179BC97723B1}" destId="{570EA988-B18E-42A6-91B4-C9782F625E0B}" srcOrd="0" destOrd="0" presId="urn:microsoft.com/office/officeart/2005/8/layout/radial1"/>
    <dgm:cxn modelId="{7A35C843-D302-4406-9C87-F837AE38ABD4}" srcId="{FC46FD08-9443-4278-9F29-90B0A62209A5}" destId="{C39A141E-2228-437B-A0B1-D90137795B45}" srcOrd="0" destOrd="0" parTransId="{1B260AEC-C18C-4080-ACC2-3E3208CE83A4}" sibTransId="{DFD1E279-9AC4-4A78-85A4-45D05A040281}"/>
    <dgm:cxn modelId="{3B817834-EAC0-47F8-B81F-8D4C9214DF35}" type="presOf" srcId="{49BDA5FF-9ECB-42C8-8F13-8E60CFFC7DBE}" destId="{2AD48B06-9FDB-4B09-9AFA-C62B140C8545}" srcOrd="1" destOrd="0" presId="urn:microsoft.com/office/officeart/2005/8/layout/radial1"/>
    <dgm:cxn modelId="{9CF26D19-FA6A-4E65-B276-2CB1597F8BDC}" type="presOf" srcId="{5FFEC7DD-F539-4913-8979-911FEFB5CD9B}" destId="{CE2DCD93-9C6A-4592-9075-3B24C9C5421E}" srcOrd="1" destOrd="0" presId="urn:microsoft.com/office/officeart/2005/8/layout/radial1"/>
    <dgm:cxn modelId="{70B712EE-9018-4D79-914C-5685558A8106}" type="presOf" srcId="{EA0E6223-F6EF-432B-BE0D-0A00B55EFB31}" destId="{EFC3FB93-DAB6-43FE-A393-8AF5163B97C3}" srcOrd="0" destOrd="0" presId="urn:microsoft.com/office/officeart/2005/8/layout/radial1"/>
    <dgm:cxn modelId="{9ED055DE-A9EA-4F39-B02E-2DC9330C75C2}" type="presOf" srcId="{B0E757F1-59FC-49C6-9931-6C89BE49AB50}" destId="{975913E1-DCD1-429A-9522-9241777437AB}" srcOrd="0" destOrd="0" presId="urn:microsoft.com/office/officeart/2005/8/layout/radial1"/>
    <dgm:cxn modelId="{2C655441-D0B1-4314-8866-05FE25A67C60}" type="presOf" srcId="{85D86F52-B5F3-4B8D-9007-FF7B235FE57F}" destId="{E57E44D5-665F-498F-A2D5-D449365621A2}" srcOrd="0" destOrd="0" presId="urn:microsoft.com/office/officeart/2005/8/layout/radial1"/>
    <dgm:cxn modelId="{684B7167-F940-409B-850C-17E2C6510D1B}" type="presOf" srcId="{C94D0F0D-5DDF-49C7-8C4C-46F02E6C0CE9}" destId="{B59BD6C1-FD57-405C-BC69-BB9E10B6C01D}" srcOrd="0" destOrd="0" presId="urn:microsoft.com/office/officeart/2005/8/layout/radial1"/>
    <dgm:cxn modelId="{DFF424D3-5D48-4681-86AF-126D491856A7}" type="presOf" srcId="{49BDA5FF-9ECB-42C8-8F13-8E60CFFC7DBE}" destId="{BE0134E5-28A6-4946-9DF1-98EC9845D9CB}" srcOrd="0" destOrd="0" presId="urn:microsoft.com/office/officeart/2005/8/layout/radial1"/>
    <dgm:cxn modelId="{EDE155FE-8EFF-404F-A7C9-0CD4038412DC}" type="presOf" srcId="{C39A141E-2228-437B-A0B1-D90137795B45}" destId="{DAF08894-2A2E-44E9-9919-50BFE1225426}" srcOrd="0" destOrd="0" presId="urn:microsoft.com/office/officeart/2005/8/layout/radial1"/>
    <dgm:cxn modelId="{602A718A-B839-48D6-99F6-23849756FBB5}" srcId="{FC46FD08-9443-4278-9F29-90B0A62209A5}" destId="{D909295A-0BB3-45A6-B728-179BC97723B1}" srcOrd="1" destOrd="0" parTransId="{5FFEC7DD-F539-4913-8979-911FEFB5CD9B}" sibTransId="{9FFAC3B0-4F78-4E33-BBD9-8B886C4D07FB}"/>
    <dgm:cxn modelId="{BDD3DA39-CED6-4026-8517-F839115EA4AE}" srcId="{85D86F52-B5F3-4B8D-9007-FF7B235FE57F}" destId="{FC46FD08-9443-4278-9F29-90B0A62209A5}" srcOrd="0" destOrd="0" parTransId="{2668A36C-B473-4F16-8F08-B53339ED13D3}" sibTransId="{7D572676-D0A7-4963-996A-6DF40D0AC7E7}"/>
    <dgm:cxn modelId="{D6AA277C-3C86-416D-8E58-E15FAACA36CB}" type="presOf" srcId="{5FFEC7DD-F539-4913-8979-911FEFB5CD9B}" destId="{1EB443B0-C231-4AC4-A796-5532C9601CA7}" srcOrd="0" destOrd="0" presId="urn:microsoft.com/office/officeart/2005/8/layout/radial1"/>
    <dgm:cxn modelId="{23AD6512-4C55-4945-9D56-7865574A54B9}" type="presOf" srcId="{31335EA2-1A88-4893-B436-BCACF48873DF}" destId="{31B01D1E-3690-4977-9F56-D29ADE1A6877}" srcOrd="0" destOrd="0" presId="urn:microsoft.com/office/officeart/2005/8/layout/radial1"/>
    <dgm:cxn modelId="{C35AEA48-BA96-42AC-A11A-46ABCF11AEB7}" type="presOf" srcId="{7BC65CDF-97DD-478F-B580-329168F6948A}" destId="{E08C3215-94F8-46CC-A1FF-10EE74AA0466}" srcOrd="1" destOrd="0" presId="urn:microsoft.com/office/officeart/2005/8/layout/radial1"/>
    <dgm:cxn modelId="{F974B88A-7B6C-4252-B1A7-F23198DE8D22}" type="presOf" srcId="{D738241F-4EE1-4F4A-AB91-93BE94011508}" destId="{928A37BB-66B7-4E1C-A42B-E7E16971772F}" srcOrd="0" destOrd="0" presId="urn:microsoft.com/office/officeart/2005/8/layout/radial1"/>
    <dgm:cxn modelId="{2F022AF2-7886-4943-8C7B-387B972A9D95}" type="presOf" srcId="{0A15EB2E-1E9B-4645-BC87-61C9C9F68D33}" destId="{6B2C8AD0-D214-4DD8-B7A4-A03128D172AA}" srcOrd="0" destOrd="0" presId="urn:microsoft.com/office/officeart/2005/8/layout/radial1"/>
    <dgm:cxn modelId="{DC9A9483-A7A2-4546-810B-560DB8C6B91A}" srcId="{FC46FD08-9443-4278-9F29-90B0A62209A5}" destId="{296EF60B-FA39-4754-A7A0-402A6FA20E70}" srcOrd="2" destOrd="0" parTransId="{0279E164-8180-4114-B2B8-98512C28D532}" sibTransId="{BD620AF6-436B-49FB-A01B-B5D55E8E76EE}"/>
    <dgm:cxn modelId="{2AD34BAC-A4B3-482B-AD8A-62C340C9189B}" type="presParOf" srcId="{E57E44D5-665F-498F-A2D5-D449365621A2}" destId="{00B533B2-2C5C-45C3-A5F0-378CC29645FB}" srcOrd="0" destOrd="0" presId="urn:microsoft.com/office/officeart/2005/8/layout/radial1"/>
    <dgm:cxn modelId="{3DED8FB2-26DE-4B6A-BB9F-DB86B65FE4D8}" type="presParOf" srcId="{E57E44D5-665F-498F-A2D5-D449365621A2}" destId="{770CFA0E-3BE1-482D-A469-D99C53978FA3}" srcOrd="1" destOrd="0" presId="urn:microsoft.com/office/officeart/2005/8/layout/radial1"/>
    <dgm:cxn modelId="{F222E8B6-84C9-4DC1-9EED-BEDB39899835}" type="presParOf" srcId="{770CFA0E-3BE1-482D-A469-D99C53978FA3}" destId="{5AB3F937-998E-4C3C-9DB6-1AB195F82BF7}" srcOrd="0" destOrd="0" presId="urn:microsoft.com/office/officeart/2005/8/layout/radial1"/>
    <dgm:cxn modelId="{88A9C43D-D59B-4BC6-91CA-C2B1829ACD37}" type="presParOf" srcId="{E57E44D5-665F-498F-A2D5-D449365621A2}" destId="{DAF08894-2A2E-44E9-9919-50BFE1225426}" srcOrd="2" destOrd="0" presId="urn:microsoft.com/office/officeart/2005/8/layout/radial1"/>
    <dgm:cxn modelId="{61EEE197-E72C-422D-BE63-CCB7A5F6DF8E}" type="presParOf" srcId="{E57E44D5-665F-498F-A2D5-D449365621A2}" destId="{1EB443B0-C231-4AC4-A796-5532C9601CA7}" srcOrd="3" destOrd="0" presId="urn:microsoft.com/office/officeart/2005/8/layout/radial1"/>
    <dgm:cxn modelId="{B62BB2DF-5DE7-43C7-9469-05546700FB48}" type="presParOf" srcId="{1EB443B0-C231-4AC4-A796-5532C9601CA7}" destId="{CE2DCD93-9C6A-4592-9075-3B24C9C5421E}" srcOrd="0" destOrd="0" presId="urn:microsoft.com/office/officeart/2005/8/layout/radial1"/>
    <dgm:cxn modelId="{4CB4ED24-9524-4CA2-B90B-129BD5CD166F}" type="presParOf" srcId="{E57E44D5-665F-498F-A2D5-D449365621A2}" destId="{570EA988-B18E-42A6-91B4-C9782F625E0B}" srcOrd="4" destOrd="0" presId="urn:microsoft.com/office/officeart/2005/8/layout/radial1"/>
    <dgm:cxn modelId="{B1727381-378A-4634-9923-936EDEDA5983}" type="presParOf" srcId="{E57E44D5-665F-498F-A2D5-D449365621A2}" destId="{3CF95580-CA7C-4728-AB35-45401B460DEE}" srcOrd="5" destOrd="0" presId="urn:microsoft.com/office/officeart/2005/8/layout/radial1"/>
    <dgm:cxn modelId="{9FF5F62F-CD20-47CF-A770-C77C0CD47288}" type="presParOf" srcId="{3CF95580-CA7C-4728-AB35-45401B460DEE}" destId="{63F95865-58CD-4ACE-8F5D-42DCD4DC8C97}" srcOrd="0" destOrd="0" presId="urn:microsoft.com/office/officeart/2005/8/layout/radial1"/>
    <dgm:cxn modelId="{0AF05B41-F80A-47A1-A531-6E3A6E08E483}" type="presParOf" srcId="{E57E44D5-665F-498F-A2D5-D449365621A2}" destId="{D8BC1CA3-9738-4B06-BF30-AF21499792A2}" srcOrd="6" destOrd="0" presId="urn:microsoft.com/office/officeart/2005/8/layout/radial1"/>
    <dgm:cxn modelId="{5097482A-9D4C-474D-AB2F-A103CDE6622C}" type="presParOf" srcId="{E57E44D5-665F-498F-A2D5-D449365621A2}" destId="{5D7F9289-4648-45B5-84B6-6E77A9955032}" srcOrd="7" destOrd="0" presId="urn:microsoft.com/office/officeart/2005/8/layout/radial1"/>
    <dgm:cxn modelId="{D76BDC27-CE50-460E-9BB9-405F35218B66}" type="presParOf" srcId="{5D7F9289-4648-45B5-84B6-6E77A9955032}" destId="{E08C3215-94F8-46CC-A1FF-10EE74AA0466}" srcOrd="0" destOrd="0" presId="urn:microsoft.com/office/officeart/2005/8/layout/radial1"/>
    <dgm:cxn modelId="{11F4CDE6-B025-4AE7-9381-26767753D260}" type="presParOf" srcId="{E57E44D5-665F-498F-A2D5-D449365621A2}" destId="{EFC3FB93-DAB6-43FE-A393-8AF5163B97C3}" srcOrd="8" destOrd="0" presId="urn:microsoft.com/office/officeart/2005/8/layout/radial1"/>
    <dgm:cxn modelId="{6ED5AEFA-3780-437F-8685-FD2FF2F523CE}" type="presParOf" srcId="{E57E44D5-665F-498F-A2D5-D449365621A2}" destId="{717812B9-F016-4D0E-805B-3E24F0E39808}" srcOrd="9" destOrd="0" presId="urn:microsoft.com/office/officeart/2005/8/layout/radial1"/>
    <dgm:cxn modelId="{3014102E-F402-48A0-BC06-882C0C38F01F}" type="presParOf" srcId="{717812B9-F016-4D0E-805B-3E24F0E39808}" destId="{0956211A-35A0-481B-B312-5B17A30FFBF1}" srcOrd="0" destOrd="0" presId="urn:microsoft.com/office/officeart/2005/8/layout/radial1"/>
    <dgm:cxn modelId="{B17D1F8F-2B7B-4889-8A4E-EDEEEB8209BB}" type="presParOf" srcId="{E57E44D5-665F-498F-A2D5-D449365621A2}" destId="{6B2C8AD0-D214-4DD8-B7A4-A03128D172AA}" srcOrd="10" destOrd="0" presId="urn:microsoft.com/office/officeart/2005/8/layout/radial1"/>
    <dgm:cxn modelId="{9E47E13E-013A-45DA-8262-68FC14B2C062}" type="presParOf" srcId="{E57E44D5-665F-498F-A2D5-D449365621A2}" destId="{BE0134E5-28A6-4946-9DF1-98EC9845D9CB}" srcOrd="11" destOrd="0" presId="urn:microsoft.com/office/officeart/2005/8/layout/radial1"/>
    <dgm:cxn modelId="{66AD11CC-3562-4547-8F76-6B53D01E73FD}" type="presParOf" srcId="{BE0134E5-28A6-4946-9DF1-98EC9845D9CB}" destId="{2AD48B06-9FDB-4B09-9AFA-C62B140C8545}" srcOrd="0" destOrd="0" presId="urn:microsoft.com/office/officeart/2005/8/layout/radial1"/>
    <dgm:cxn modelId="{900A5303-203F-456E-8FE4-02EFFC33143E}" type="presParOf" srcId="{E57E44D5-665F-498F-A2D5-D449365621A2}" destId="{5820A294-BE0D-4CF4-9BD1-B353FADEEC1D}" srcOrd="12" destOrd="0" presId="urn:microsoft.com/office/officeart/2005/8/layout/radial1"/>
    <dgm:cxn modelId="{4985E387-2718-4E87-8D56-EC88D876DE05}" type="presParOf" srcId="{E57E44D5-665F-498F-A2D5-D449365621A2}" destId="{31B01D1E-3690-4977-9F56-D29ADE1A6877}" srcOrd="13" destOrd="0" presId="urn:microsoft.com/office/officeart/2005/8/layout/radial1"/>
    <dgm:cxn modelId="{F269223C-3C25-4A2D-9B9C-4972D953AC41}" type="presParOf" srcId="{31B01D1E-3690-4977-9F56-D29ADE1A6877}" destId="{096DD0B0-B4CB-4355-BDC3-FF1112A52FFF}" srcOrd="0" destOrd="0" presId="urn:microsoft.com/office/officeart/2005/8/layout/radial1"/>
    <dgm:cxn modelId="{090E6C6C-D523-4729-8C5E-E395E0ABD2D5}" type="presParOf" srcId="{E57E44D5-665F-498F-A2D5-D449365621A2}" destId="{928A37BB-66B7-4E1C-A42B-E7E16971772F}" srcOrd="14" destOrd="0" presId="urn:microsoft.com/office/officeart/2005/8/layout/radial1"/>
    <dgm:cxn modelId="{9FE3016B-99E7-46AC-8A06-A7C674E986CB}" type="presParOf" srcId="{E57E44D5-665F-498F-A2D5-D449365621A2}" destId="{975913E1-DCD1-429A-9522-9241777437AB}" srcOrd="15" destOrd="0" presId="urn:microsoft.com/office/officeart/2005/8/layout/radial1"/>
    <dgm:cxn modelId="{0FCC0BE7-A703-4EE7-9360-C44D7BEA1381}" type="presParOf" srcId="{975913E1-DCD1-429A-9522-9241777437AB}" destId="{FEE621A6-5E5E-4E45-97F1-5901C009628D}" srcOrd="0" destOrd="0" presId="urn:microsoft.com/office/officeart/2005/8/layout/radial1"/>
    <dgm:cxn modelId="{F83FE219-F42F-4360-95DC-5870C07221EB}" type="presParOf" srcId="{E57E44D5-665F-498F-A2D5-D449365621A2}" destId="{3ADFA540-EC0B-424C-A0A8-A3A238AC6FFE}" srcOrd="16" destOrd="0" presId="urn:microsoft.com/office/officeart/2005/8/layout/radial1"/>
    <dgm:cxn modelId="{1949C2B5-6B30-4685-9284-1237F28D485E}" type="presParOf" srcId="{E57E44D5-665F-498F-A2D5-D449365621A2}" destId="{9AD876E9-9B89-4791-940B-0F2AC1DFA751}" srcOrd="17" destOrd="0" presId="urn:microsoft.com/office/officeart/2005/8/layout/radial1"/>
    <dgm:cxn modelId="{6A17A746-B7C7-4605-8477-9FE9B118CAA5}" type="presParOf" srcId="{9AD876E9-9B89-4791-940B-0F2AC1DFA751}" destId="{9096333D-F334-40CE-8F34-378D6CDECF50}" srcOrd="0" destOrd="0" presId="urn:microsoft.com/office/officeart/2005/8/layout/radial1"/>
    <dgm:cxn modelId="{CA3DB4A6-428A-43DD-A375-968A0E93532C}" type="presParOf" srcId="{E57E44D5-665F-498F-A2D5-D449365621A2}" destId="{B59BD6C1-FD57-405C-BC69-BB9E10B6C01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04A-428F-4694-81E2-82CFEEC55570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ECCE-EE92-4699-874F-6A734D4F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776" cy="46603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241" y="0"/>
            <a:ext cx="3035776" cy="46603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553B3DF-0AD2-42C7-93AE-3215FD7FBC4F}" type="datetimeFigureOut">
              <a:rPr lang="en-US" smtClean="0"/>
              <a:t>8/12/2015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79888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4" y="4470073"/>
            <a:ext cx="5604510" cy="3657332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5776" cy="46603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241" y="8822428"/>
            <a:ext cx="3035776" cy="46603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E8814DE2-2E8A-4816-B85F-E974C869C2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1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4315-D6AD-4911-81CF-A700BFB6FD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4315-D6AD-4911-81CF-A700BFB6FD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6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LA BEOC hosts key representatives from the business community along with government counterparts from the State’s Emergency Management and Economic Development agencies.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LA BEOC facility seats up to 40 business leaders, industry trade associations, and organizations across several of the DHS-identified 18 Critical Infrastructure and Key Resources (CIKR) sectors.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852C1-9D6E-4F4C-AE1E-B366CBD26E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4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7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7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63A1-1898-4AB0-BDBA-B283E5D647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035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1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9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4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3D63-BF02-46E6-935D-C616F87F4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BF76-EA7B-4298-A5AF-286CA6BA8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uiTWHK2Zi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ema.gov/IS/courseOverview.aspx?code=IS-100.b" TargetMode="External"/><Relationship Id="rId2" Type="http://schemas.openxmlformats.org/officeDocument/2006/relationships/hyperlink" Target="https://training.fema.gov/i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raining.fema.gov/IS/courseOverview.aspx?code=IS-800.b" TargetMode="External"/><Relationship Id="rId4" Type="http://schemas.openxmlformats.org/officeDocument/2006/relationships/hyperlink" Target="https://training.fema.gov/IS/courseOverview.aspx?code=IS-700.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r-y3kOaC8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5600"/>
            <a:ext cx="500875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7467600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000" b="1" cap="all" dirty="0"/>
              <a:t>The Unmet Need for Public-Private Sector </a:t>
            </a:r>
            <a:r>
              <a:rPr lang="en-US" altLang="en-US" sz="2000" b="1" cap="all" dirty="0" smtClean="0"/>
              <a:t>Collaboration</a:t>
            </a:r>
          </a:p>
          <a:p>
            <a:pPr>
              <a:defRPr/>
            </a:pPr>
            <a:endParaRPr lang="en-US" b="1" dirty="0"/>
          </a:p>
          <a:p>
            <a:pPr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dirty="0" smtClean="0"/>
              <a:t>The </a:t>
            </a:r>
            <a:r>
              <a:rPr lang="en-US" dirty="0"/>
              <a:t>terrorist attacks of September 11, </a:t>
            </a:r>
            <a:r>
              <a:rPr lang="en-US" dirty="0" smtClean="0"/>
              <a:t>2001 and Hurricane </a:t>
            </a:r>
            <a:r>
              <a:rPr lang="en-US" dirty="0"/>
              <a:t>Katrina in August </a:t>
            </a:r>
            <a:r>
              <a:rPr lang="en-US" dirty="0" smtClean="0"/>
              <a:t>2005 </a:t>
            </a:r>
            <a:r>
              <a:rPr lang="en-US" dirty="0"/>
              <a:t>generated a great deal of discussion in public policy and disaster management circles about the importance of increasing national resilience to rebound from catastrophic </a:t>
            </a:r>
            <a:r>
              <a:rPr lang="en-US" dirty="0" smtClean="0"/>
              <a:t>events.</a:t>
            </a:r>
          </a:p>
          <a:p>
            <a:pPr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Improved </a:t>
            </a:r>
            <a:r>
              <a:rPr lang="en-US" altLang="en-US" dirty="0">
                <a:latin typeface="Calibri" panose="020F0502020204030204" pitchFamily="34" charset="0"/>
              </a:rPr>
              <a:t>public-private coordination </a:t>
            </a:r>
            <a:r>
              <a:rPr lang="en-US" altLang="en-US" dirty="0" smtClean="0">
                <a:latin typeface="Calibri" panose="020F0502020204030204" pitchFamily="34" charset="0"/>
              </a:rPr>
              <a:t>strengthens </a:t>
            </a:r>
            <a:r>
              <a:rPr lang="en-US" altLang="en-US" b="1" i="1" u="sng" dirty="0">
                <a:latin typeface="Calibri" panose="020F0502020204030204" pitchFamily="34" charset="0"/>
              </a:rPr>
              <a:t>both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sectors!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endParaRPr lang="en-US" alt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5257800"/>
            <a:ext cx="350520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“Vision: The public and private sectors share data and data feeds in both directions to enable timely lifesaving and property-protecting decision-making”</a:t>
            </a:r>
          </a:p>
          <a:p>
            <a:pPr algn="ctr"/>
            <a:r>
              <a:rPr lang="en-US" sz="1400" i="1" dirty="0" smtClean="0"/>
              <a:t>FEMA, Private Sector</a:t>
            </a:r>
          </a:p>
          <a:p>
            <a:pPr algn="ctr"/>
            <a:r>
              <a:rPr lang="en-US" sz="1400" i="1" dirty="0" smtClean="0"/>
              <a:t>Building Progress Report, 2011</a:t>
            </a:r>
          </a:p>
        </p:txBody>
      </p:sp>
    </p:spTree>
    <p:extLst>
      <p:ext uri="{BB962C8B-B14F-4D97-AF65-F5344CB8AC3E}">
        <p14:creationId xmlns:p14="http://schemas.microsoft.com/office/powerpoint/2010/main" val="26835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30568"/>
            <a:ext cx="7467600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000" b="1" cap="all" dirty="0"/>
              <a:t>The Unmet Need for Public-Private Sector </a:t>
            </a:r>
            <a:r>
              <a:rPr lang="en-US" altLang="en-US" sz="2000" b="1" cap="all" dirty="0" smtClean="0"/>
              <a:t>Collaboration</a:t>
            </a:r>
          </a:p>
          <a:p>
            <a:pPr>
              <a:defRPr/>
            </a:pPr>
            <a:endParaRPr lang="en-US" b="1" dirty="0"/>
          </a:p>
          <a:p>
            <a:pPr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en-US" sz="2000" b="1" dirty="0" smtClean="0">
                <a:latin typeface="Calibri" panose="020F0502020204030204" pitchFamily="34" charset="0"/>
              </a:rPr>
              <a:t>	The Challenges: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	Little </a:t>
            </a:r>
            <a:r>
              <a:rPr lang="en-US" altLang="en-US" dirty="0">
                <a:latin typeface="Calibri" panose="020F0502020204030204" pitchFamily="34" charset="0"/>
              </a:rPr>
              <a:t>guidance </a:t>
            </a:r>
            <a:r>
              <a:rPr lang="en-US" altLang="en-US" dirty="0" smtClean="0">
                <a:latin typeface="Calibri" panose="020F0502020204030204" pitchFamily="34" charset="0"/>
              </a:rPr>
              <a:t>existed </a:t>
            </a:r>
            <a:r>
              <a:rPr lang="en-US" altLang="en-US" dirty="0">
                <a:latin typeface="Calibri" panose="020F0502020204030204" pitchFamily="34" charset="0"/>
              </a:rPr>
              <a:t>to help emergency management and elected </a:t>
            </a:r>
            <a:r>
              <a:rPr lang="en-US" altLang="en-US" dirty="0" smtClean="0">
                <a:latin typeface="Calibri" panose="020F0502020204030204" pitchFamily="34" charset="0"/>
              </a:rPr>
              <a:t>	officials </a:t>
            </a:r>
            <a:r>
              <a:rPr lang="en-US" altLang="en-US" dirty="0">
                <a:latin typeface="Calibri" panose="020F0502020204030204" pitchFamily="34" charset="0"/>
              </a:rPr>
              <a:t>identify non-governmental partners and integrate them into </a:t>
            </a:r>
            <a:r>
              <a:rPr lang="en-US" altLang="en-US" dirty="0" smtClean="0">
                <a:latin typeface="Calibri" panose="020F0502020204030204" pitchFamily="34" charset="0"/>
              </a:rPr>
              <a:t>	the </a:t>
            </a:r>
            <a:r>
              <a:rPr lang="en-US" altLang="en-US" dirty="0">
                <a:latin typeface="Calibri" panose="020F0502020204030204" pitchFamily="34" charset="0"/>
              </a:rPr>
              <a:t>emergency management </a:t>
            </a:r>
            <a:r>
              <a:rPr lang="en-US" altLang="en-US" dirty="0" smtClean="0">
                <a:latin typeface="Calibri" panose="020F0502020204030204" pitchFamily="34" charset="0"/>
              </a:rPr>
              <a:t>process.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	The private sectors reluctance to </a:t>
            </a:r>
            <a:r>
              <a:rPr lang="en-US" altLang="en-US" dirty="0">
                <a:latin typeface="Calibri" panose="020F0502020204030204" pitchFamily="34" charset="0"/>
              </a:rPr>
              <a:t>engage in the process for </a:t>
            </a:r>
            <a:r>
              <a:rPr lang="en-US" altLang="en-US" dirty="0" smtClean="0">
                <a:latin typeface="Calibri" panose="020F0502020204030204" pitchFamily="34" charset="0"/>
              </a:rPr>
              <a:t>	multiple 	reasons</a:t>
            </a:r>
            <a:r>
              <a:rPr lang="en-US" altLang="en-US" dirty="0">
                <a:latin typeface="Calibri" panose="020F0502020204030204" pitchFamily="34" charset="0"/>
              </a:rPr>
              <a:t>: reimbursement, liability, data </a:t>
            </a:r>
            <a:r>
              <a:rPr lang="en-US" altLang="en-US" dirty="0" smtClean="0">
                <a:latin typeface="Calibri" panose="020F0502020204030204" pitchFamily="34" charset="0"/>
              </a:rPr>
              <a:t>sensitivity, trust.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	The private sectors need for guidance </a:t>
            </a:r>
            <a:r>
              <a:rPr lang="en-US" altLang="en-US" dirty="0">
                <a:latin typeface="Calibri" panose="020F0502020204030204" pitchFamily="34" charset="0"/>
              </a:rPr>
              <a:t>and practice to become a </a:t>
            </a:r>
            <a:r>
              <a:rPr lang="en-US" altLang="en-US" dirty="0" smtClean="0">
                <a:latin typeface="Calibri" panose="020F0502020204030204" pitchFamily="34" charset="0"/>
              </a:rPr>
              <a:t>	functional emergency </a:t>
            </a:r>
            <a:r>
              <a:rPr lang="en-US" altLang="en-US" dirty="0">
                <a:latin typeface="Calibri" panose="020F0502020204030204" pitchFamily="34" charset="0"/>
              </a:rPr>
              <a:t>management partner with its host </a:t>
            </a:r>
            <a:r>
              <a:rPr lang="en-US" altLang="en-US" dirty="0" smtClean="0">
                <a:latin typeface="Calibri" panose="020F0502020204030204" pitchFamily="34" charset="0"/>
              </a:rPr>
              <a:t>	communities.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	Common </a:t>
            </a:r>
            <a:r>
              <a:rPr lang="en-US" altLang="en-US" dirty="0">
                <a:latin typeface="Calibri" panose="020F0502020204030204" pitchFamily="34" charset="0"/>
              </a:rPr>
              <a:t>denominator of cross-sector knowledge is </a:t>
            </a:r>
            <a:r>
              <a:rPr lang="en-US" altLang="en-US" i="1" u="sng" dirty="0" smtClean="0">
                <a:latin typeface="Calibri" panose="020F0502020204030204" pitchFamily="34" charset="0"/>
              </a:rPr>
              <a:t>slowly </a:t>
            </a:r>
            <a:r>
              <a:rPr lang="en-US" altLang="en-US" i="1" dirty="0" smtClean="0">
                <a:latin typeface="Calibri" panose="020F0502020204030204" pitchFamily="34" charset="0"/>
              </a:rPr>
              <a:t>	</a:t>
            </a:r>
            <a:r>
              <a:rPr lang="en-US" altLang="en-US" i="1" u="sng" dirty="0" smtClean="0">
                <a:latin typeface="Calibri" panose="020F0502020204030204" pitchFamily="34" charset="0"/>
              </a:rPr>
              <a:t>improving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7467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/>
              <a:t>What is the purpose of a Public Private Partnership (PPP)?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direct private sector expertise to the State, County, and Local government to prepare for, respond to and recover from </a:t>
            </a:r>
            <a:r>
              <a:rPr lang="en-US" dirty="0" smtClean="0"/>
              <a:t>disasters.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Improves </a:t>
            </a:r>
            <a:r>
              <a:rPr lang="en-US" dirty="0"/>
              <a:t>efficiency and effectiveness of public and private sector emergency response capabilities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Engages private sector from the outset of an emergency, enabling strategic use of all community resources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Consolidates requests for assistance from government agencies and the community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Facilitates </a:t>
            </a:r>
            <a:r>
              <a:rPr lang="en-US" dirty="0"/>
              <a:t>sharing of expertise and best practices between sectors.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467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/>
              <a:t>Benefits of a Public Private Partnership During a Crisis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Creates a trusted environment for information sharing, collaboration, and problem solving between the public and private sectors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Acts </a:t>
            </a:r>
            <a:r>
              <a:rPr lang="en-US" dirty="0"/>
              <a:t>as a single point of contact for private sector organizations to engage within the emergency management infrastructure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Facilitates </a:t>
            </a:r>
            <a:r>
              <a:rPr lang="en-US" dirty="0"/>
              <a:t>public-private training and exercise activities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Businesses </a:t>
            </a:r>
            <a:r>
              <a:rPr lang="en-US" dirty="0"/>
              <a:t>need to come back quickly after a disaster to help communities </a:t>
            </a:r>
            <a:r>
              <a:rPr lang="en-US" dirty="0" smtClean="0"/>
              <a:t>recover. </a:t>
            </a:r>
            <a:r>
              <a:rPr lang="en-US" b="1" dirty="0" smtClean="0"/>
              <a:t>The quicker we can return to “normal” the better!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638800"/>
            <a:ext cx="3429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"There's no way government can solve the challenges of a disaster with a government centric approach. It takes the whole team.“</a:t>
            </a:r>
          </a:p>
          <a:p>
            <a:pPr algn="r"/>
            <a:r>
              <a:rPr lang="en-US" sz="1200" i="1" dirty="0"/>
              <a:t>FEMA Administrator </a:t>
            </a:r>
            <a:r>
              <a:rPr lang="en-US" sz="1200" i="1" dirty="0" smtClean="0"/>
              <a:t>Craig Fugate</a:t>
            </a:r>
          </a:p>
        </p:txBody>
      </p:sp>
    </p:spTree>
    <p:extLst>
      <p:ext uri="{BB962C8B-B14F-4D97-AF65-F5344CB8AC3E}">
        <p14:creationId xmlns:p14="http://schemas.microsoft.com/office/powerpoint/2010/main" val="1415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3672141"/>
              </p:ext>
            </p:extLst>
          </p:nvPr>
        </p:nvGraphicFramePr>
        <p:xfrm>
          <a:off x="762000" y="15240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228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 OF PRIVATE SECTOR SUPPORT  DURING A CRISIS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964031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Statewide Collaboration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43655"/>
            <a:ext cx="4267200" cy="42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Regional Collaboration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41358" r="23586" b="17860"/>
          <a:stretch/>
        </p:blipFill>
        <p:spPr bwMode="auto">
          <a:xfrm>
            <a:off x="2362199" y="2655332"/>
            <a:ext cx="5771235" cy="35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BEOC Activity is Growing at a National Level</a:t>
            </a:r>
            <a:endParaRPr lang="en-US" b="1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 crisis, close collaboration between the Federal Emergency Management Agency (FEMA) and the private sector is critical to protecting </a:t>
            </a:r>
            <a:r>
              <a:rPr lang="en-US" dirty="0" smtClean="0"/>
              <a:t>citizens, rebuilding communities, and returning to “normal” as quickly as possible.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00537"/>
            <a:ext cx="3968452" cy="2381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7" y="4300538"/>
            <a:ext cx="3578111" cy="23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BEOC Activity is Growing at a National Level</a:t>
            </a:r>
            <a:endParaRPr lang="en-US" b="1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667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National Business Emergency Operation Center (NBEOC) is a groundbreaking new virtual organization that serves as FEMA’s clearinghouse for </a:t>
            </a:r>
            <a:r>
              <a:rPr lang="en-US" b="1" u="sng" dirty="0"/>
              <a:t>two-way information sharing between public and private sector stakeholders </a:t>
            </a:r>
            <a:r>
              <a:rPr lang="en-US" dirty="0"/>
              <a:t>in preparing for, responding to, and recovering from disasters.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267200"/>
            <a:ext cx="3871831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56" y="4267199"/>
            <a:ext cx="3967819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BEOC Activity is Growing at a National Level</a:t>
            </a:r>
            <a:endParaRPr lang="en-US" b="1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6670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Facilitate </a:t>
            </a:r>
            <a:r>
              <a:rPr lang="en-US" dirty="0"/>
              <a:t>a public-private sector exchange of information about needs and capabilities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the ability of state, local, and tribal governments to recover from disasters by connecting them with FEMA’s regional private sector liaisons and the NBEOC’s national network of </a:t>
            </a:r>
            <a:r>
              <a:rPr lang="en-US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Foster </a:t>
            </a:r>
            <a:r>
              <a:rPr lang="en-US" dirty="0"/>
              <a:t>cooperative and mutually-supportive relationships that eliminate duplicative partnership development </a:t>
            </a:r>
            <a:r>
              <a:rPr lang="en-US" dirty="0" smtClean="0"/>
              <a:t>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</a:t>
            </a:r>
            <a:r>
              <a:rPr lang="en-US" dirty="0"/>
              <a:t>situational awareness across the affected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iTWHK2Zi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BEOC Activity is Growing at a National Level</a:t>
            </a:r>
            <a:endParaRPr lang="en-US" b="1" cap="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7543800" cy="41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295" y="1295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000" b="1" cap="all" dirty="0"/>
              <a:t>Stimuli for Better Public-Private Sector Collaboration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319" y="1695510"/>
            <a:ext cx="7391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999FF"/>
              </a:buClr>
            </a:pPr>
            <a:r>
              <a:rPr lang="en-US" altLang="en-US" b="1" dirty="0">
                <a:latin typeface="Calibri" panose="020F0502020204030204" pitchFamily="34" charset="0"/>
              </a:rPr>
              <a:t>Katrina/Rita experience imposed both positive and negative </a:t>
            </a:r>
            <a:r>
              <a:rPr lang="en-US" altLang="en-US" b="1" dirty="0" smtClean="0">
                <a:latin typeface="Calibri" panose="020F0502020204030204" pitchFamily="34" charset="0"/>
              </a:rPr>
              <a:t>reinforcement</a:t>
            </a:r>
          </a:p>
          <a:p>
            <a:pPr>
              <a:spcBef>
                <a:spcPct val="20000"/>
              </a:spcBef>
              <a:buClr>
                <a:srgbClr val="9999FF"/>
              </a:buClr>
            </a:pPr>
            <a:endParaRPr lang="en-US" altLang="en-US" b="1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Engagement </a:t>
            </a:r>
            <a:r>
              <a:rPr lang="en-US" altLang="en-US" dirty="0">
                <a:latin typeface="Calibri" panose="020F0502020204030204" pitchFamily="34" charset="0"/>
              </a:rPr>
              <a:t>of Private Sector through </a:t>
            </a:r>
            <a:r>
              <a:rPr lang="en-US" altLang="en-US" dirty="0" smtClean="0">
                <a:latin typeface="Calibri" panose="020F0502020204030204" pitchFamily="34" charset="0"/>
              </a:rPr>
              <a:t>Emergency Management Assistance Compact (EMAC) </a:t>
            </a:r>
            <a:r>
              <a:rPr lang="en-US" altLang="en-US" dirty="0">
                <a:latin typeface="Calibri" panose="020F0502020204030204" pitchFamily="34" charset="0"/>
              </a:rPr>
              <a:t>showed what could be </a:t>
            </a:r>
            <a:r>
              <a:rPr lang="en-US" altLang="en-US" dirty="0" smtClean="0">
                <a:latin typeface="Calibri" panose="020F0502020204030204" pitchFamily="34" charset="0"/>
              </a:rPr>
              <a:t>achieved</a:t>
            </a:r>
          </a:p>
          <a:p>
            <a:pPr>
              <a:spcBef>
                <a:spcPct val="20000"/>
              </a:spcBef>
              <a:buClr>
                <a:srgbClr val="9999FF"/>
              </a:buClr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9999FF"/>
              </a:buClr>
            </a:pPr>
            <a:r>
              <a:rPr lang="en-US" altLang="en-US" dirty="0" smtClean="0">
                <a:latin typeface="Calibri" panose="020F0502020204030204" pitchFamily="34" charset="0"/>
              </a:rPr>
              <a:t>Private </a:t>
            </a:r>
            <a:r>
              <a:rPr lang="en-US" altLang="en-US" dirty="0">
                <a:latin typeface="Calibri" panose="020F0502020204030204" pitchFamily="34" charset="0"/>
              </a:rPr>
              <a:t>Sector, Public Sector Organizations, and the Public all </a:t>
            </a:r>
            <a:r>
              <a:rPr lang="en-US" altLang="en-US" dirty="0" smtClean="0">
                <a:latin typeface="Calibri" panose="020F0502020204030204" pitchFamily="34" charset="0"/>
              </a:rPr>
              <a:t>shared </a:t>
            </a:r>
            <a:r>
              <a:rPr lang="en-US" altLang="en-US" dirty="0">
                <a:latin typeface="Calibri" panose="020F0502020204030204" pitchFamily="34" charset="0"/>
              </a:rPr>
              <a:t>in </a:t>
            </a:r>
            <a:r>
              <a:rPr lang="en-US" altLang="en-US" dirty="0" smtClean="0">
                <a:latin typeface="Calibri" panose="020F0502020204030204" pitchFamily="34" charset="0"/>
              </a:rPr>
              <a:t>the conclusion </a:t>
            </a:r>
            <a:r>
              <a:rPr lang="en-US" altLang="en-US" dirty="0">
                <a:latin typeface="Calibri" panose="020F0502020204030204" pitchFamily="34" charset="0"/>
              </a:rPr>
              <a:t>that “We are on our own.”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</a:p>
          <a:p>
            <a:pPr marL="457200" lvl="3"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endParaRPr lang="en-US" altLang="en-US" dirty="0"/>
          </a:p>
          <a:p>
            <a:pPr>
              <a:spcBef>
                <a:spcPct val="20000"/>
              </a:spcBef>
              <a:buClr>
                <a:srgbClr val="9999FF"/>
              </a:buClr>
            </a:pPr>
            <a:endParaRPr lang="en-US" altLang="en-US" sz="2000" b="1" dirty="0">
              <a:latin typeface="Calibri" panose="020F0502020204030204" pitchFamily="34" charset="0"/>
            </a:endParaRPr>
          </a:p>
        </p:txBody>
      </p:sp>
      <p:pic>
        <p:nvPicPr>
          <p:cNvPr id="5" name="Picture 8" descr="WA mutualaid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05263"/>
            <a:ext cx="39624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05264"/>
            <a:ext cx="3968095" cy="27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000" b="1" dirty="0"/>
              <a:t>Stimuli for Better Public-Private Sector Collaboration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162800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r>
              <a:rPr lang="en-US" altLang="en-US" sz="2000" b="1" dirty="0">
                <a:latin typeface="Calibri" panose="020F0502020204030204" pitchFamily="34" charset="0"/>
              </a:rPr>
              <a:t>Persistent outreach and inclusion by key public and private organizations is achieving positive results</a:t>
            </a:r>
          </a:p>
          <a:p>
            <a:pPr lvl="2"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DHS Private Sector Office, FEMA, </a:t>
            </a:r>
            <a:r>
              <a:rPr lang="en-US" altLang="en-US" dirty="0" smtClean="0">
                <a:latin typeface="Calibri" panose="020F0502020204030204" pitchFamily="34" charset="0"/>
              </a:rPr>
              <a:t>State EMA, County EMA, Chamber </a:t>
            </a:r>
            <a:r>
              <a:rPr lang="en-US" altLang="en-US" dirty="0">
                <a:latin typeface="Calibri" panose="020F0502020204030204" pitchFamily="34" charset="0"/>
              </a:rPr>
              <a:t>of Commerce, </a:t>
            </a:r>
            <a:r>
              <a:rPr lang="en-US" altLang="en-US" dirty="0" smtClean="0">
                <a:latin typeface="Calibri" panose="020F0502020204030204" pitchFamily="34" charset="0"/>
              </a:rPr>
              <a:t>Business Associations, ….</a:t>
            </a:r>
          </a:p>
          <a:p>
            <a:pPr lvl="2"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r>
              <a:rPr lang="en-US" altLang="en-US" i="1" dirty="0" smtClean="0">
                <a:latin typeface="Calibri" panose="020F0502020204030204" pitchFamily="34" charset="0"/>
              </a:rPr>
              <a:t>Public-Private </a:t>
            </a:r>
            <a:r>
              <a:rPr lang="en-US" altLang="en-US" i="1" dirty="0">
                <a:latin typeface="Calibri" panose="020F0502020204030204" pitchFamily="34" charset="0"/>
              </a:rPr>
              <a:t>Mutual Aid Agreements work!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8" y="3886200"/>
            <a:ext cx="3948127" cy="2687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1"/>
            <a:ext cx="4207838" cy="26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000" b="1" dirty="0" smtClean="0"/>
              <a:t>What a Public-Private Partnership Is </a:t>
            </a:r>
            <a:r>
              <a:rPr lang="en-US" altLang="en-US" sz="2000" b="1" u="sng" dirty="0" smtClean="0"/>
              <a:t>Not</a:t>
            </a:r>
            <a:endParaRPr lang="en-US" alt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16280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r>
              <a:rPr lang="en-US" altLang="en-US" i="1" dirty="0" smtClean="0">
                <a:latin typeface="Calibri" panose="020F0502020204030204" pitchFamily="34" charset="0"/>
              </a:rPr>
              <a:t>A Public – Private Partnership is not an “inside advantage” or a “jump on the competition” to be ensured of performing work for local or state government.</a:t>
            </a:r>
          </a:p>
          <a:p>
            <a:pPr lvl="1"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endParaRPr lang="en-US" altLang="en-US" i="1" dirty="0">
              <a:latin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Clr>
                <a:srgbClr val="9999FF"/>
              </a:buClr>
              <a:buFontTx/>
              <a:buChar char="•"/>
            </a:pPr>
            <a:r>
              <a:rPr lang="en-US" altLang="en-US" i="1" dirty="0" smtClean="0">
                <a:latin typeface="Calibri" panose="020F0502020204030204" pitchFamily="34" charset="0"/>
              </a:rPr>
              <a:t>All bid laws and purchasing laws must be adhered to at all times. In fact, often time sole source vendors are in place well before a crisis occurs.</a:t>
            </a:r>
            <a:endParaRPr lang="en-US" altLang="en-US" i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EMERGENCY OPERATIONS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 Leaders What Can You Do Now to Prepare: </a:t>
            </a:r>
          </a:p>
          <a:p>
            <a:pPr algn="ctr"/>
            <a:r>
              <a:rPr lang="en-US" b="1" dirty="0" smtClean="0"/>
              <a:t>Learn About the Process of Emergency Management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956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 </a:t>
            </a:r>
            <a:r>
              <a:rPr lang="en-US" dirty="0"/>
              <a:t>Online Courses: </a:t>
            </a:r>
            <a:r>
              <a:rPr lang="en-US" dirty="0">
                <a:hlinkClick r:id="rId2"/>
              </a:rPr>
              <a:t>https://training.fema.gov/is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Suggestions: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IS-100.b </a:t>
            </a:r>
            <a:r>
              <a:rPr lang="en-US" dirty="0" smtClean="0">
                <a:hlinkClick r:id="rId3"/>
              </a:rPr>
              <a:t>Introduction </a:t>
            </a:r>
            <a:r>
              <a:rPr lang="en-US" dirty="0">
                <a:hlinkClick r:id="rId3"/>
              </a:rPr>
              <a:t>to Incident Command System, </a:t>
            </a:r>
            <a:r>
              <a:rPr lang="en-US" dirty="0" smtClean="0">
                <a:hlinkClick r:id="rId3"/>
              </a:rPr>
              <a:t>ICS-100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IS-700.a</a:t>
            </a:r>
            <a:r>
              <a:rPr lang="en-US" dirty="0">
                <a:hlinkClick r:id="rId4"/>
              </a:rPr>
              <a:t>National Incident Management System (NIMS) An </a:t>
            </a:r>
            <a:r>
              <a:rPr lang="en-US" dirty="0" smtClean="0">
                <a:hlinkClick r:id="rId4"/>
              </a:rPr>
              <a:t>Introduction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IS-800.b</a:t>
            </a:r>
            <a:r>
              <a:rPr lang="en-US" dirty="0">
                <a:hlinkClick r:id="rId5"/>
              </a:rPr>
              <a:t>National Response Framework, An </a:t>
            </a:r>
            <a:r>
              <a:rPr lang="en-US" dirty="0" smtClean="0">
                <a:hlinkClick r:id="rId5"/>
              </a:rPr>
              <a:t>Introduction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34069" y="6059803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FEMA.GOV https</a:t>
            </a:r>
            <a:r>
              <a:rPr lang="en-US" sz="1200" dirty="0"/>
              <a:t>://training.fema.gov/emiweb/is/icsresource/trainingmaterials.htm#item1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757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QUESTIONS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438400"/>
            <a:ext cx="7086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b="1" dirty="0" smtClean="0"/>
              <a:t>Ricky </a:t>
            </a:r>
            <a:r>
              <a:rPr lang="en-US" sz="2800" b="1" dirty="0"/>
              <a:t>W Adams</a:t>
            </a:r>
          </a:p>
          <a:p>
            <a:pPr algn="ctr"/>
            <a:r>
              <a:rPr lang="en-US" sz="2800" b="1" dirty="0"/>
              <a:t>Alabama Emergency Management Agency</a:t>
            </a:r>
          </a:p>
          <a:p>
            <a:pPr algn="ctr"/>
            <a:r>
              <a:rPr lang="en-US" sz="2800" b="1" dirty="0"/>
              <a:t>External Affairs / Public Information Manager</a:t>
            </a:r>
          </a:p>
          <a:p>
            <a:pPr algn="ctr"/>
            <a:r>
              <a:rPr lang="en-US" sz="2800" b="1" dirty="0"/>
              <a:t>O) 205.280.2275</a:t>
            </a:r>
          </a:p>
          <a:p>
            <a:pPr algn="ctr"/>
            <a:r>
              <a:rPr lang="en-US" sz="2800" b="1" dirty="0"/>
              <a:t>C) 205.299.6035</a:t>
            </a:r>
          </a:p>
          <a:p>
            <a:pPr algn="ctr"/>
            <a:r>
              <a:rPr lang="en-US" sz="2800" b="1" dirty="0"/>
              <a:t>Southern Linc:        1*77*9</a:t>
            </a:r>
          </a:p>
        </p:txBody>
      </p:sp>
    </p:spTree>
    <p:extLst>
      <p:ext uri="{BB962C8B-B14F-4D97-AF65-F5344CB8AC3E}">
        <p14:creationId xmlns:p14="http://schemas.microsoft.com/office/powerpoint/2010/main" val="28520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-y3kOaC8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655802"/>
            <a:ext cx="655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 DECADE OF DISASTER’S, RESPONSE, RISKS, AND CHALLENGES</a:t>
            </a:r>
          </a:p>
          <a:p>
            <a:endParaRPr lang="en-US" b="1" dirty="0"/>
          </a:p>
          <a:p>
            <a:r>
              <a:rPr lang="en-US" b="1" dirty="0" smtClean="0"/>
              <a:t>	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438400"/>
            <a:ext cx="266368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38400"/>
            <a:ext cx="261937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438400"/>
            <a:ext cx="2432188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648200"/>
            <a:ext cx="2663686" cy="1884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10" y="4648201"/>
            <a:ext cx="2616265" cy="1884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648201"/>
            <a:ext cx="2432188" cy="18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47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RISKS: MAN-MADE </a:t>
            </a:r>
            <a:r>
              <a:rPr lang="en-US" sz="2000" b="1" dirty="0"/>
              <a:t>AND NATURAL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1" y="1891223"/>
            <a:ext cx="1995960" cy="135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24" y="1891223"/>
            <a:ext cx="1981200" cy="1356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73" y="1891223"/>
            <a:ext cx="2257619" cy="1385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1" y="3361207"/>
            <a:ext cx="1910291" cy="1357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49" y="3361207"/>
            <a:ext cx="1957873" cy="1357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6" y="1897436"/>
            <a:ext cx="1757720" cy="1373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9" y="3361207"/>
            <a:ext cx="2257619" cy="1357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23" y="3361207"/>
            <a:ext cx="1757720" cy="1366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9" y="4800570"/>
            <a:ext cx="1909503" cy="143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8" y="4790113"/>
            <a:ext cx="2245373" cy="1422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98" y="4800570"/>
            <a:ext cx="1984626" cy="14119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67" y="4800571"/>
            <a:ext cx="1778974" cy="14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295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ASSESSING RISKS IN THE STATE OF ALABAMA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7620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4,728 </a:t>
            </a:r>
            <a:r>
              <a:rPr lang="en-US" sz="2000" dirty="0"/>
              <a:t>miles rail lines hauling 93.5 million </a:t>
            </a:r>
            <a:r>
              <a:rPr lang="en-US" sz="2000" dirty="0" smtClean="0"/>
              <a:t>tons of </a:t>
            </a:r>
            <a:r>
              <a:rPr lang="en-US" sz="2000" dirty="0"/>
              <a:t>cargo </a:t>
            </a:r>
            <a:r>
              <a:rPr lang="en-US" sz="2000" dirty="0" smtClean="0"/>
              <a:t>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Nearly </a:t>
            </a:r>
            <a:r>
              <a:rPr lang="en-US" sz="2000" dirty="0"/>
              <a:t>15,000 m</a:t>
            </a:r>
            <a:r>
              <a:rPr lang="en-US" sz="2000" dirty="0" smtClean="0"/>
              <a:t>iles of </a:t>
            </a:r>
            <a:r>
              <a:rPr lang="en-US" sz="2000" dirty="0"/>
              <a:t>i</a:t>
            </a:r>
            <a:r>
              <a:rPr lang="en-US" sz="2000" dirty="0" smtClean="0"/>
              <a:t>nland waterways and 64 lakes for recreational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 nuclear power plants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1,035.27 </a:t>
            </a:r>
            <a:r>
              <a:rPr lang="en-US" sz="2000" dirty="0"/>
              <a:t>miles </a:t>
            </a:r>
            <a:r>
              <a:rPr lang="en-US" sz="2000" dirty="0" smtClean="0"/>
              <a:t>of Interstates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 Major Airports, 6 Regional Airports and 18 Local Airports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 Air Force Base (Maxwell-Gunter) and 4 military installations.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 major port (Mobile)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61 colleges and universities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From September 2011 to June 30, 2015 the USGS has registered 34 earthquakes (seismic events) in the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Tornado’s, Severe Weather, Hurricanes, Flooding, Winter Weather, Extreme Heat and Drought, and Post Storm Safety.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33874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ALABAMA EMERGENCY MANAGEMENT AGENCY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17875"/>
            <a:ext cx="7924800" cy="446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66532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State Emergency Operations Center  DURING AN ACTIVATION</a:t>
            </a:r>
          </a:p>
        </p:txBody>
      </p:sp>
    </p:spTree>
    <p:extLst>
      <p:ext uri="{BB962C8B-B14F-4D97-AF65-F5344CB8AC3E}">
        <p14:creationId xmlns:p14="http://schemas.microsoft.com/office/powerpoint/2010/main" val="27285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ALABAMA EMERGENCY MANAGEMENT AGENCY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9305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SEOC DURING AN ACTIVATION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67147"/>
            <a:ext cx="8153400" cy="45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22737"/>
            <a:ext cx="655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ALABAMA EMERGENCY MANAGEMENT AGENCY</a:t>
            </a:r>
          </a:p>
          <a:p>
            <a:endParaRPr lang="en-US" dirty="0"/>
          </a:p>
          <a:p>
            <a:pPr algn="ctr"/>
            <a:r>
              <a:rPr lang="en-US" b="1" dirty="0"/>
              <a:t>SEOC DURING AN ACTIVATION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8153400" cy="43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788561-7ca4-4049-883f-66fecf271631"/>
  <p:tag name="ARTICULATE_SLIDE_PAUSE" val="1"/>
  <p:tag name="ARTICULATE_NAV_LEVEL" val="1"/>
  <p:tag name="ARTICULATE_PLAYLIST_ID" val="-1"/>
  <p:tag name="ARTICULATE_LOCK_SLIDE" val="0"/>
  <p:tag name="ARTICULATE_SLIDE_NAV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A_GROUPS_ONLY" val="1"/>
  <p:tag name="ANIM_SPRITE_COUNT" val=" 1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1019</Words>
  <Application>Microsoft Office PowerPoint</Application>
  <PresentationFormat>On-screen Show (4:3)</PresentationFormat>
  <Paragraphs>150</Paragraphs>
  <Slides>25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Cook</dc:creator>
  <cp:lastModifiedBy>Donna Key</cp:lastModifiedBy>
  <cp:revision>53</cp:revision>
  <cp:lastPrinted>2015-08-12T12:41:59Z</cp:lastPrinted>
  <dcterms:created xsi:type="dcterms:W3CDTF">2011-09-20T16:10:55Z</dcterms:created>
  <dcterms:modified xsi:type="dcterms:W3CDTF">2015-08-12T12:50:21Z</dcterms:modified>
</cp:coreProperties>
</file>