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9" r:id="rId4"/>
    <p:sldId id="258" r:id="rId5"/>
    <p:sldId id="257" r:id="rId6"/>
    <p:sldId id="262" r:id="rId7"/>
    <p:sldId id="263" r:id="rId8"/>
    <p:sldId id="264"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0" d="100"/>
          <a:sy n="100" d="100"/>
        </p:scale>
        <p:origin x="-120"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8/17/15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Current Issues in Sales Tax</a:t>
            </a:r>
            <a:endParaRPr lang="en-US" sz="4800" dirty="0"/>
          </a:p>
        </p:txBody>
      </p:sp>
      <p:sp>
        <p:nvSpPr>
          <p:cNvPr id="3" name="Subtitle 2"/>
          <p:cNvSpPr>
            <a:spLocks noGrp="1"/>
          </p:cNvSpPr>
          <p:nvPr>
            <p:ph type="subTitle" idx="1"/>
          </p:nvPr>
        </p:nvSpPr>
        <p:spPr/>
        <p:txBody>
          <a:bodyPr/>
          <a:lstStyle/>
          <a:p>
            <a:r>
              <a:rPr lang="en-US" dirty="0" smtClean="0"/>
              <a:t>Alabama Department of Revenue</a:t>
            </a:r>
            <a:endParaRPr lang="en-US" dirty="0"/>
          </a:p>
        </p:txBody>
      </p:sp>
    </p:spTree>
    <p:extLst>
      <p:ext uri="{BB962C8B-B14F-4D97-AF65-F5344CB8AC3E}">
        <p14:creationId xmlns:p14="http://schemas.microsoft.com/office/powerpoint/2010/main" val="165181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MAT </a:t>
            </a:r>
            <a:r>
              <a:rPr lang="en-US" dirty="0"/>
              <a:t>will be adding additional security features in the coming weeks. </a:t>
            </a:r>
            <a:endParaRPr lang="en-US" dirty="0" smtClean="0"/>
          </a:p>
          <a:p>
            <a:r>
              <a:rPr lang="en-US" dirty="0" smtClean="0"/>
              <a:t>Here </a:t>
            </a:r>
            <a:r>
              <a:rPr lang="en-US" dirty="0"/>
              <a:t>is what you need to know</a:t>
            </a:r>
            <a:r>
              <a:rPr lang="en-US" dirty="0" smtClean="0"/>
              <a:t>:</a:t>
            </a:r>
          </a:p>
          <a:p>
            <a:pPr lvl="1"/>
            <a:r>
              <a:rPr lang="en-US" dirty="0" smtClean="0"/>
              <a:t>When </a:t>
            </a:r>
            <a:r>
              <a:rPr lang="en-US" dirty="0"/>
              <a:t>you log into MAT, you will be prompted to input an email address or phone number</a:t>
            </a:r>
            <a:r>
              <a:rPr lang="en-US" dirty="0" smtClean="0"/>
              <a:t>.</a:t>
            </a:r>
          </a:p>
          <a:p>
            <a:pPr lvl="1"/>
            <a:r>
              <a:rPr lang="en-US" dirty="0" smtClean="0"/>
              <a:t>For </a:t>
            </a:r>
            <a:r>
              <a:rPr lang="en-US" dirty="0"/>
              <a:t>any future MAT sessions, you will then be prompted to send an Authentication Code to this email address or phone number. </a:t>
            </a:r>
            <a:endParaRPr lang="en-US" dirty="0" smtClean="0"/>
          </a:p>
          <a:p>
            <a:pPr lvl="1"/>
            <a:r>
              <a:rPr lang="en-US" dirty="0" smtClean="0"/>
              <a:t>Along </a:t>
            </a:r>
            <a:r>
              <a:rPr lang="en-US" dirty="0"/>
              <a:t>with your username and password, this code will be used to verify your identity when logging into MAT.</a:t>
            </a:r>
            <a:br>
              <a:rPr lang="en-US" dirty="0"/>
            </a:br>
            <a:r>
              <a:rPr lang="en-US" dirty="0" smtClean="0"/>
              <a:t> </a:t>
            </a:r>
            <a:endParaRPr lang="en-US" dirty="0"/>
          </a:p>
        </p:txBody>
      </p:sp>
    </p:spTree>
    <p:extLst>
      <p:ext uri="{BB962C8B-B14F-4D97-AF65-F5344CB8AC3E}">
        <p14:creationId xmlns:p14="http://schemas.microsoft.com/office/powerpoint/2010/main" val="288567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 Affecting Certain Locals</a:t>
            </a:r>
            <a:endParaRPr lang="en-US" dirty="0"/>
          </a:p>
        </p:txBody>
      </p:sp>
      <p:sp>
        <p:nvSpPr>
          <p:cNvPr id="3" name="Content Placeholder 2"/>
          <p:cNvSpPr>
            <a:spLocks noGrp="1"/>
          </p:cNvSpPr>
          <p:nvPr>
            <p:ph idx="1"/>
          </p:nvPr>
        </p:nvSpPr>
        <p:spPr>
          <a:xfrm>
            <a:off x="1295401" y="2411427"/>
            <a:ext cx="9601196" cy="3746612"/>
          </a:xfrm>
        </p:spPr>
        <p:txBody>
          <a:bodyPr>
            <a:normAutofit fontScale="62500" lnSpcReduction="20000"/>
          </a:bodyPr>
          <a:lstStyle/>
          <a:p>
            <a:r>
              <a:rPr lang="en-US" dirty="0" smtClean="0"/>
              <a:t>Use tax higher than sales tax – unconstitutional</a:t>
            </a:r>
          </a:p>
          <a:p>
            <a:pPr lvl="1"/>
            <a:r>
              <a:rPr lang="en-US" dirty="0" smtClean="0"/>
              <a:t>Impermissible discrimination against interstate commerce in violation of the Commerce Clause</a:t>
            </a:r>
          </a:p>
          <a:p>
            <a:pPr lvl="1"/>
            <a:r>
              <a:rPr lang="en-US" dirty="0" smtClean="0"/>
              <a:t>A.I.M., et al v. </a:t>
            </a:r>
            <a:r>
              <a:rPr lang="en-US" dirty="0" err="1" smtClean="0"/>
              <a:t>Lohman</a:t>
            </a:r>
            <a:r>
              <a:rPr lang="en-US" dirty="0" smtClean="0"/>
              <a:t>, 511 U.S. 641, 114 </a:t>
            </a:r>
            <a:r>
              <a:rPr lang="en-US" dirty="0" err="1" smtClean="0"/>
              <a:t>S.Ct</a:t>
            </a:r>
            <a:r>
              <a:rPr lang="en-US" dirty="0" smtClean="0"/>
              <a:t>. 1815, 128 L.Ed.2d 639 (1994)</a:t>
            </a:r>
          </a:p>
          <a:p>
            <a:pPr lvl="2"/>
            <a:r>
              <a:rPr lang="en-US" dirty="0" smtClean="0"/>
              <a:t>Challenge to Missouri’s 1.5% use tax – Missouri’s local use tax varied widely</a:t>
            </a:r>
          </a:p>
          <a:p>
            <a:pPr lvl="2"/>
            <a:r>
              <a:rPr lang="en-US" dirty="0" smtClean="0"/>
              <a:t>In those locals were the use tax exceeded sales tax, Court held that the use tax improperly discriminated against interstate commerce</a:t>
            </a:r>
          </a:p>
          <a:p>
            <a:pPr lvl="1"/>
            <a:r>
              <a:rPr lang="en-US" dirty="0" smtClean="0"/>
              <a:t>5 counties identified and are being notified  (several cities as well)</a:t>
            </a:r>
          </a:p>
          <a:p>
            <a:r>
              <a:rPr lang="en-US" dirty="0" smtClean="0"/>
              <a:t>ADOR needs timely notification of tax rate levies and rate changes</a:t>
            </a:r>
          </a:p>
          <a:p>
            <a:pPr lvl="1"/>
            <a:r>
              <a:rPr lang="en-US" dirty="0"/>
              <a:t>There are time constraints on updating the ADOR website and the ONE SPOT system. ADOR requires notice at least 30 days prior to the effective date of the change. All changes are effective on the first day of a month. </a:t>
            </a:r>
            <a:endParaRPr lang="en-US" dirty="0" smtClean="0"/>
          </a:p>
          <a:p>
            <a:r>
              <a:rPr lang="en-US" dirty="0" smtClean="0"/>
              <a:t>Periodically review contact information provided to ADOR </a:t>
            </a:r>
          </a:p>
          <a:p>
            <a:pPr lvl="1"/>
            <a:r>
              <a:rPr lang="en-US" dirty="0" smtClean="0"/>
              <a:t>Review banking information and passwords on local government report accounts for ONE SPOT</a:t>
            </a:r>
          </a:p>
          <a:p>
            <a:r>
              <a:rPr lang="en-US" dirty="0" smtClean="0"/>
              <a:t>Photography rule</a:t>
            </a:r>
          </a:p>
          <a:p>
            <a:pPr lvl="1"/>
            <a:r>
              <a:rPr lang="en-US" dirty="0" smtClean="0"/>
              <a:t>September 9</a:t>
            </a:r>
            <a:r>
              <a:rPr lang="en-US" baseline="30000" dirty="0" smtClean="0"/>
              <a:t>th</a:t>
            </a:r>
            <a:endParaRPr lang="en-US" dirty="0"/>
          </a:p>
          <a:p>
            <a:pPr marL="457200" lvl="1" indent="0">
              <a:buNone/>
            </a:pPr>
            <a:endParaRPr lang="en-US" dirty="0" smtClean="0"/>
          </a:p>
        </p:txBody>
      </p:sp>
    </p:spTree>
    <p:extLst>
      <p:ext uri="{BB962C8B-B14F-4D97-AF65-F5344CB8AC3E}">
        <p14:creationId xmlns:p14="http://schemas.microsoft.com/office/powerpoint/2010/main" val="273860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Legislation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County and Municipal Lodgings Tax added to One Spot  --  Act # 2015-52 eff October 1, 2016</a:t>
            </a:r>
          </a:p>
          <a:p>
            <a:r>
              <a:rPr lang="en-US" dirty="0" smtClean="0"/>
              <a:t>Uniform due date for local taxes eligible to be filed through One Spot</a:t>
            </a:r>
          </a:p>
          <a:p>
            <a:pPr lvl="1"/>
            <a:r>
              <a:rPr lang="en-US" dirty="0" smtClean="0"/>
              <a:t>Whether or not the payment is made through One Spot</a:t>
            </a:r>
          </a:p>
          <a:p>
            <a:r>
              <a:rPr lang="en-US" dirty="0" smtClean="0"/>
              <a:t>ADOR sending notices to locals </a:t>
            </a:r>
          </a:p>
          <a:p>
            <a:pPr lvl="1"/>
            <a:r>
              <a:rPr lang="en-US" dirty="0" smtClean="0"/>
              <a:t>Rate information</a:t>
            </a:r>
          </a:p>
          <a:p>
            <a:pPr lvl="1"/>
            <a:r>
              <a:rPr lang="en-US" dirty="0" smtClean="0"/>
              <a:t>Banking information</a:t>
            </a:r>
          </a:p>
          <a:p>
            <a:pPr lvl="1"/>
            <a:r>
              <a:rPr lang="en-US" dirty="0" smtClean="0"/>
              <a:t>Contacts</a:t>
            </a:r>
          </a:p>
          <a:p>
            <a:r>
              <a:rPr lang="en-US" dirty="0" smtClean="0"/>
              <a:t>Simplified Sellers Use Tax   -  Act # 2015-448 eff October 1, 2015</a:t>
            </a:r>
            <a:endParaRPr lang="en-US" dirty="0"/>
          </a:p>
        </p:txBody>
      </p:sp>
    </p:spTree>
    <p:extLst>
      <p:ext uri="{BB962C8B-B14F-4D97-AF65-F5344CB8AC3E}">
        <p14:creationId xmlns:p14="http://schemas.microsoft.com/office/powerpoint/2010/main" val="337491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Sellers Use Tax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Eligible seller collects, reports, and remits a flat 8 percent tax</a:t>
            </a:r>
          </a:p>
          <a:p>
            <a:pPr lvl="1"/>
            <a:r>
              <a:rPr lang="en-US" dirty="0" smtClean="0"/>
              <a:t>Regardless of where shipped to</a:t>
            </a:r>
          </a:p>
          <a:p>
            <a:pPr lvl="1"/>
            <a:r>
              <a:rPr lang="en-US" dirty="0" smtClean="0"/>
              <a:t>No additional sales or use tax due on transaction to any locality</a:t>
            </a:r>
          </a:p>
          <a:p>
            <a:r>
              <a:rPr lang="en-US" dirty="0" smtClean="0"/>
              <a:t>Two percent discount allowed</a:t>
            </a:r>
          </a:p>
          <a:p>
            <a:r>
              <a:rPr lang="en-US" dirty="0" smtClean="0"/>
              <a:t>Participation in the program is voluntary</a:t>
            </a:r>
          </a:p>
          <a:p>
            <a:r>
              <a:rPr lang="en-US" dirty="0" smtClean="0"/>
              <a:t>Seller must give invoice identifying the tax as simplified sellers use tax</a:t>
            </a:r>
          </a:p>
          <a:p>
            <a:r>
              <a:rPr lang="en-US" dirty="0" smtClean="0"/>
              <a:t>To be administered by ADOR through MAT</a:t>
            </a:r>
          </a:p>
          <a:p>
            <a:pPr lvl="1"/>
            <a:r>
              <a:rPr lang="en-US" dirty="0" smtClean="0"/>
              <a:t>Single return</a:t>
            </a:r>
          </a:p>
          <a:p>
            <a:pPr lvl="1"/>
            <a:r>
              <a:rPr lang="en-US" dirty="0" smtClean="0"/>
              <a:t>Single audit by State only</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57919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Seller</a:t>
            </a:r>
            <a:endParaRPr lang="en-US" dirty="0"/>
          </a:p>
        </p:txBody>
      </p:sp>
      <p:sp>
        <p:nvSpPr>
          <p:cNvPr id="3" name="Content Placeholder 2"/>
          <p:cNvSpPr>
            <a:spLocks noGrp="1"/>
          </p:cNvSpPr>
          <p:nvPr>
            <p:ph idx="1"/>
          </p:nvPr>
        </p:nvSpPr>
        <p:spPr/>
        <p:txBody>
          <a:bodyPr/>
          <a:lstStyle/>
          <a:p>
            <a:r>
              <a:rPr lang="en-US" dirty="0" smtClean="0"/>
              <a:t>Remote sellers with no physical presence in Alabama</a:t>
            </a:r>
          </a:p>
          <a:p>
            <a:r>
              <a:rPr lang="en-US" dirty="0" smtClean="0"/>
              <a:t>Must not have a legal requirement to collect and remit sellers use tax</a:t>
            </a:r>
          </a:p>
          <a:p>
            <a:pPr lvl="1"/>
            <a:r>
              <a:rPr lang="en-US" dirty="0" smtClean="0"/>
              <a:t>Purchasing law</a:t>
            </a:r>
          </a:p>
          <a:p>
            <a:pPr lvl="1"/>
            <a:r>
              <a:rPr lang="en-US" dirty="0" smtClean="0"/>
              <a:t>Physical presence</a:t>
            </a:r>
          </a:p>
          <a:p>
            <a:pPr lvl="1"/>
            <a:r>
              <a:rPr lang="en-US" dirty="0" smtClean="0"/>
              <a:t>Affiliate nexus</a:t>
            </a:r>
          </a:p>
          <a:p>
            <a:r>
              <a:rPr lang="en-US" dirty="0" smtClean="0"/>
              <a:t>Must apply, answer questionnaire, and be approved by ADOR to participate in the program</a:t>
            </a:r>
          </a:p>
          <a:p>
            <a:endParaRPr lang="en-US" dirty="0"/>
          </a:p>
        </p:txBody>
      </p:sp>
    </p:spTree>
    <p:extLst>
      <p:ext uri="{BB962C8B-B14F-4D97-AF65-F5344CB8AC3E}">
        <p14:creationId xmlns:p14="http://schemas.microsoft.com/office/powerpoint/2010/main" val="100352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Tax</a:t>
            </a:r>
            <a:endParaRPr lang="en-US" dirty="0"/>
          </a:p>
        </p:txBody>
      </p:sp>
      <p:sp>
        <p:nvSpPr>
          <p:cNvPr id="3" name="Content Placeholder 2"/>
          <p:cNvSpPr>
            <a:spLocks noGrp="1"/>
          </p:cNvSpPr>
          <p:nvPr>
            <p:ph idx="1"/>
          </p:nvPr>
        </p:nvSpPr>
        <p:spPr/>
        <p:txBody>
          <a:bodyPr>
            <a:normAutofit/>
          </a:bodyPr>
          <a:lstStyle/>
          <a:p>
            <a:r>
              <a:rPr lang="en-US" dirty="0" smtClean="0"/>
              <a:t>Proceeds of the SSUT paid shall be appropriated to the Department</a:t>
            </a:r>
          </a:p>
          <a:p>
            <a:pPr lvl="1"/>
            <a:r>
              <a:rPr lang="en-US" dirty="0" smtClean="0"/>
              <a:t>Department will retain the amount necessary to fund the administrative costs of implementing and operating the program</a:t>
            </a:r>
          </a:p>
          <a:p>
            <a:pPr lvl="1"/>
            <a:r>
              <a:rPr lang="en-US" dirty="0" smtClean="0"/>
              <a:t>Balance to be distributed 50 percent to the State Treasury</a:t>
            </a:r>
          </a:p>
          <a:p>
            <a:pPr lvl="2"/>
            <a:r>
              <a:rPr lang="en-US" dirty="0" smtClean="0"/>
              <a:t>Allocated 75 percent to the General Fund – 25 percent to the Education Trust Fund</a:t>
            </a:r>
          </a:p>
          <a:p>
            <a:pPr lvl="1"/>
            <a:r>
              <a:rPr lang="en-US" dirty="0" smtClean="0"/>
              <a:t>Remaining 50 percent to be distributed to counties and cities:</a:t>
            </a:r>
          </a:p>
          <a:p>
            <a:pPr lvl="2"/>
            <a:r>
              <a:rPr lang="en-US" dirty="0" smtClean="0"/>
              <a:t>25 percent to each county prorated by population</a:t>
            </a:r>
          </a:p>
          <a:p>
            <a:pPr lvl="2"/>
            <a:r>
              <a:rPr lang="en-US" dirty="0" smtClean="0"/>
              <a:t>25 percent to each municipality prorated by population</a:t>
            </a:r>
            <a:endParaRPr lang="en-US" dirty="0"/>
          </a:p>
        </p:txBody>
      </p:sp>
    </p:spTree>
    <p:extLst>
      <p:ext uri="{BB962C8B-B14F-4D97-AF65-F5344CB8AC3E}">
        <p14:creationId xmlns:p14="http://schemas.microsoft.com/office/powerpoint/2010/main" val="260421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Points	</a:t>
            </a:r>
            <a:endParaRPr lang="en-US" dirty="0"/>
          </a:p>
        </p:txBody>
      </p:sp>
      <p:sp>
        <p:nvSpPr>
          <p:cNvPr id="3" name="Content Placeholder 2"/>
          <p:cNvSpPr>
            <a:spLocks noGrp="1"/>
          </p:cNvSpPr>
          <p:nvPr>
            <p:ph idx="1"/>
          </p:nvPr>
        </p:nvSpPr>
        <p:spPr/>
        <p:txBody>
          <a:bodyPr/>
          <a:lstStyle/>
          <a:p>
            <a:r>
              <a:rPr lang="en-US" dirty="0" smtClean="0"/>
              <a:t>Quarterly distribution of taxes to locals</a:t>
            </a:r>
          </a:p>
          <a:p>
            <a:pPr lvl="1"/>
            <a:r>
              <a:rPr lang="en-US" dirty="0" smtClean="0"/>
              <a:t>Will need banking information for ALL localities in order to distribute collections</a:t>
            </a:r>
          </a:p>
          <a:p>
            <a:pPr lvl="1"/>
            <a:r>
              <a:rPr lang="en-US" dirty="0" smtClean="0"/>
              <a:t>Distributions made electronically</a:t>
            </a:r>
            <a:endParaRPr lang="en-US" dirty="0"/>
          </a:p>
          <a:p>
            <a:r>
              <a:rPr lang="en-US" dirty="0" smtClean="0"/>
              <a:t>Any eligible seller who is accepted into the program may remain in the program if enrolled at least 6 months prior to either of the following events:</a:t>
            </a:r>
          </a:p>
          <a:p>
            <a:pPr lvl="1"/>
            <a:r>
              <a:rPr lang="en-US" dirty="0" smtClean="0"/>
              <a:t>National agreement such as MFA or other similar federal legislation is enacted, or</a:t>
            </a:r>
          </a:p>
          <a:p>
            <a:pPr lvl="1"/>
            <a:r>
              <a:rPr lang="en-US" dirty="0" smtClean="0"/>
              <a:t>U. S. Supreme Court decision overturns Quill</a:t>
            </a:r>
            <a:endParaRPr lang="en-US" dirty="0"/>
          </a:p>
        </p:txBody>
      </p:sp>
    </p:spTree>
    <p:extLst>
      <p:ext uri="{BB962C8B-B14F-4D97-AF65-F5344CB8AC3E}">
        <p14:creationId xmlns:p14="http://schemas.microsoft.com/office/powerpoint/2010/main" val="70744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Seller Responsibilities</a:t>
            </a:r>
            <a:endParaRPr lang="en-US" dirty="0"/>
          </a:p>
        </p:txBody>
      </p:sp>
      <p:sp>
        <p:nvSpPr>
          <p:cNvPr id="3" name="Content Placeholder 2"/>
          <p:cNvSpPr>
            <a:spLocks noGrp="1"/>
          </p:cNvSpPr>
          <p:nvPr>
            <p:ph idx="1"/>
          </p:nvPr>
        </p:nvSpPr>
        <p:spPr/>
        <p:txBody>
          <a:bodyPr/>
          <a:lstStyle/>
          <a:p>
            <a:r>
              <a:rPr lang="en-US" dirty="0" smtClean="0"/>
              <a:t>Must complete the required application and questionnaire to certify that:</a:t>
            </a:r>
          </a:p>
          <a:p>
            <a:pPr lvl="1"/>
            <a:r>
              <a:rPr lang="en-US" dirty="0" smtClean="0"/>
              <a:t>Meets the definition of eligible seller</a:t>
            </a:r>
          </a:p>
          <a:p>
            <a:pPr lvl="1"/>
            <a:r>
              <a:rPr lang="en-US" dirty="0" smtClean="0"/>
              <a:t>Agrees to collect, report, and remit the simplified sellers use tax for all sales shipped or otherwise delivered into Alabama</a:t>
            </a:r>
          </a:p>
          <a:p>
            <a:pPr lvl="1"/>
            <a:r>
              <a:rPr lang="en-US" dirty="0" smtClean="0"/>
              <a:t>Agrees to provide the department with information related to sales to Alabama customers as required by law or requested  by the department</a:t>
            </a:r>
          </a:p>
          <a:p>
            <a:pPr lvl="1"/>
            <a:r>
              <a:rPr lang="en-US" dirty="0" smtClean="0"/>
              <a:t>Agrees to comply with all program reporting requirements and remit the simplified sellers use tax.</a:t>
            </a:r>
          </a:p>
        </p:txBody>
      </p:sp>
    </p:spTree>
    <p:extLst>
      <p:ext uri="{BB962C8B-B14F-4D97-AF65-F5344CB8AC3E}">
        <p14:creationId xmlns:p14="http://schemas.microsoft.com/office/powerpoint/2010/main" val="2285493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239</TotalTime>
  <Words>697</Words>
  <Application>Microsoft Macintosh PowerPoint</Application>
  <PresentationFormat>Custom</PresentationFormat>
  <Paragraphs>69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Current Issues in Sales Tax</vt:lpstr>
      <vt:lpstr>MAT Security</vt:lpstr>
      <vt:lpstr>Current Issues Affecting Certain Locals</vt:lpstr>
      <vt:lpstr>2015 Legislation</vt:lpstr>
      <vt:lpstr>Simplified Sellers Use Tax</vt:lpstr>
      <vt:lpstr>Eligible Seller</vt:lpstr>
      <vt:lpstr>Distribution of Tax</vt:lpstr>
      <vt:lpstr>Other Key Points </vt:lpstr>
      <vt:lpstr>Eligible Seller Responsibilities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 in Sales Tax</dc:title>
  <dc:creator>Reynolds, Rouen</dc:creator>
  <cp:lastModifiedBy>Donna Key</cp:lastModifiedBy>
  <cp:revision>15</cp:revision>
  <dcterms:created xsi:type="dcterms:W3CDTF">2015-08-11T15:37:37Z</dcterms:created>
  <dcterms:modified xsi:type="dcterms:W3CDTF">2015-08-17T21:38:23Z</dcterms:modified>
</cp:coreProperties>
</file>