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2" r:id="rId4"/>
    <p:sldId id="263" r:id="rId5"/>
    <p:sldId id="265" r:id="rId6"/>
    <p:sldId id="266" r:id="rId7"/>
    <p:sldId id="267" r:id="rId8"/>
    <p:sldId id="281" r:id="rId9"/>
    <p:sldId id="282" r:id="rId10"/>
    <p:sldId id="283" r:id="rId11"/>
    <p:sldId id="284" r:id="rId12"/>
    <p:sldId id="285" r:id="rId13"/>
    <p:sldId id="286" r:id="rId14"/>
    <p:sldId id="272" r:id="rId15"/>
    <p:sldId id="278" r:id="rId16"/>
    <p:sldId id="273" r:id="rId17"/>
    <p:sldId id="279" r:id="rId18"/>
    <p:sldId id="280" r:id="rId19"/>
  </p:sldIdLst>
  <p:sldSz cx="9144000" cy="6858000" type="screen4x3"/>
  <p:notesSz cx="7005638" cy="9288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99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6" d="100"/>
          <a:sy n="86" d="100"/>
        </p:scale>
        <p:origin x="89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241" y="0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565" y="4412020"/>
            <a:ext cx="5604510" cy="417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2428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241" y="8822428"/>
            <a:ext cx="3035777" cy="46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407D8C4-F5AA-4619-AF5A-011002F52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55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289DDA-9503-4729-A23C-EAA2A423F9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7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C1B690-CF47-477E-AF75-F20D2C7D76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3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8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8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6B5C77-EF11-4891-807F-66324053B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4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DB8622-9823-43C2-A563-8AEBBE1DAC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7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08F17-C622-46EF-98CC-D990EAE352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4952F-D76D-47AD-901F-922880CB0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1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AF1C3-8610-4AC1-B027-60DC9E3C1B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98B9A1-1C77-467C-92B8-D5E29D7EB0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8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DF54F-24DA-439D-A3F5-8905019E70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0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3436D6-1261-42CD-86DA-37A3C0ABD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57BC7A-F945-4019-8135-ED32968371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6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531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pPr algn="l"/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1531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fld id="{ABCD130B-4F08-4714-AE0C-805117DB094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8" descr="ACCA acca_dome 4c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649913"/>
            <a:ext cx="1828800" cy="105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895600"/>
          </a:xfrm>
        </p:spPr>
        <p:txBody>
          <a:bodyPr/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b="1" dirty="0" smtClean="0"/>
              <a:t>Overview of the </a:t>
            </a:r>
            <a:br>
              <a:rPr lang="en-US" sz="4000" b="1" dirty="0" smtClean="0"/>
            </a:br>
            <a:r>
              <a:rPr lang="en-US" sz="4000" b="1" dirty="0" smtClean="0"/>
              <a:t>County Debt Set-Off Program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  <p:sp>
        <p:nvSpPr>
          <p:cNvPr id="5" name="TextBox 13"/>
          <p:cNvSpPr txBox="1"/>
          <p:nvPr/>
        </p:nvSpPr>
        <p:spPr>
          <a:xfrm>
            <a:off x="3719512" y="533400"/>
            <a:ext cx="1724025" cy="1295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ACCA Sends</a:t>
            </a:r>
            <a:r>
              <a:rPr lang="en-US" sz="2000" baseline="0" dirty="0"/>
              <a:t> Copy of Letter to Debtor to County</a:t>
            </a:r>
            <a:endParaRPr lang="en-US" sz="2000" dirty="0"/>
          </a:p>
        </p:txBody>
      </p:sp>
      <p:sp>
        <p:nvSpPr>
          <p:cNvPr id="7" name="TextBox 14"/>
          <p:cNvSpPr txBox="1"/>
          <p:nvPr/>
        </p:nvSpPr>
        <p:spPr>
          <a:xfrm>
            <a:off x="3719512" y="2170920"/>
            <a:ext cx="1724025" cy="11056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County Records Hits/Matches</a:t>
            </a:r>
            <a:r>
              <a:rPr lang="en-US" sz="2000" baseline="0" dirty="0"/>
              <a:t> from ADOR</a:t>
            </a:r>
            <a:endParaRPr lang="en-US" sz="2000" dirty="0"/>
          </a:p>
        </p:txBody>
      </p:sp>
      <p:sp>
        <p:nvSpPr>
          <p:cNvPr id="8" name="TextBox 15"/>
          <p:cNvSpPr txBox="1"/>
          <p:nvPr/>
        </p:nvSpPr>
        <p:spPr>
          <a:xfrm>
            <a:off x="2514600" y="3976687"/>
            <a:ext cx="1378743" cy="11287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No Hearing Requested by Debtor</a:t>
            </a:r>
          </a:p>
        </p:txBody>
      </p:sp>
      <p:sp>
        <p:nvSpPr>
          <p:cNvPr id="9" name="TextBox 16"/>
          <p:cNvSpPr txBox="1"/>
          <p:nvPr/>
        </p:nvSpPr>
        <p:spPr>
          <a:xfrm>
            <a:off x="5181600" y="3976688"/>
            <a:ext cx="1828800" cy="11287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Hearing Requested</a:t>
            </a:r>
            <a:r>
              <a:rPr lang="en-US" sz="2000" baseline="0" dirty="0"/>
              <a:t> by Debtor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4581525" y="1828800"/>
            <a:ext cx="0" cy="342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 flipH="1">
            <a:off x="3203972" y="3276600"/>
            <a:ext cx="1377553" cy="7000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2"/>
            <a:endCxn id="9" idx="0"/>
          </p:cNvCxnSpPr>
          <p:nvPr/>
        </p:nvCxnSpPr>
        <p:spPr>
          <a:xfrm>
            <a:off x="4581525" y="3276600"/>
            <a:ext cx="1514475" cy="7000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555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  <p:sp>
        <p:nvSpPr>
          <p:cNvPr id="5" name="TextBox 15"/>
          <p:cNvSpPr txBox="1"/>
          <p:nvPr/>
        </p:nvSpPr>
        <p:spPr>
          <a:xfrm>
            <a:off x="3585202" y="1066800"/>
            <a:ext cx="2057399" cy="1066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No Hearing Requested by Debtor</a:t>
            </a:r>
          </a:p>
        </p:txBody>
      </p:sp>
      <p:sp>
        <p:nvSpPr>
          <p:cNvPr id="7" name="TextBox 24"/>
          <p:cNvSpPr txBox="1"/>
          <p:nvPr/>
        </p:nvSpPr>
        <p:spPr>
          <a:xfrm>
            <a:off x="3284202" y="3276600"/>
            <a:ext cx="2659398" cy="2042160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dk1"/>
                </a:solidFill>
                <a:effectLst/>
              </a:rPr>
              <a:t>County Transfers Funds from County Escrow Account to County Operating Account</a:t>
            </a:r>
            <a:endParaRPr lang="en-US" sz="2000" dirty="0">
              <a:effectLst/>
            </a:endParaRPr>
          </a:p>
          <a:p>
            <a:pPr algn="ctr"/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613901" y="2133600"/>
            <a:ext cx="1" cy="1143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60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  <p:sp>
        <p:nvSpPr>
          <p:cNvPr id="5" name="TextBox 16"/>
          <p:cNvSpPr txBox="1"/>
          <p:nvPr/>
        </p:nvSpPr>
        <p:spPr>
          <a:xfrm>
            <a:off x="2686050" y="609600"/>
            <a:ext cx="1724025" cy="11060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Hearing Requested</a:t>
            </a:r>
            <a:r>
              <a:rPr lang="en-US" sz="2000" baseline="0" dirty="0"/>
              <a:t> by Debtor</a:t>
            </a:r>
            <a:endParaRPr lang="en-US" sz="2000" dirty="0"/>
          </a:p>
        </p:txBody>
      </p:sp>
      <p:sp>
        <p:nvSpPr>
          <p:cNvPr id="7" name="TextBox 17"/>
          <p:cNvSpPr txBox="1"/>
          <p:nvPr/>
        </p:nvSpPr>
        <p:spPr>
          <a:xfrm>
            <a:off x="2686049" y="2153837"/>
            <a:ext cx="1724025" cy="7892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County</a:t>
            </a:r>
            <a:r>
              <a:rPr lang="en-US" sz="2000" baseline="0" dirty="0"/>
              <a:t> Sets Date for Hearing</a:t>
            </a:r>
            <a:endParaRPr lang="en-US" sz="2000" dirty="0"/>
          </a:p>
        </p:txBody>
      </p:sp>
      <p:sp>
        <p:nvSpPr>
          <p:cNvPr id="8" name="TextBox 18"/>
          <p:cNvSpPr txBox="1"/>
          <p:nvPr/>
        </p:nvSpPr>
        <p:spPr>
          <a:xfrm>
            <a:off x="2695575" y="3392208"/>
            <a:ext cx="1724025" cy="7987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Hearing Held by County</a:t>
            </a:r>
          </a:p>
        </p:txBody>
      </p:sp>
      <p:sp>
        <p:nvSpPr>
          <p:cNvPr id="9" name="TextBox 19"/>
          <p:cNvSpPr txBox="1"/>
          <p:nvPr/>
        </p:nvSpPr>
        <p:spPr>
          <a:xfrm>
            <a:off x="2695575" y="4640109"/>
            <a:ext cx="1724025" cy="981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Final Determination</a:t>
            </a:r>
            <a:r>
              <a:rPr lang="en-US" sz="2000" baseline="0" dirty="0"/>
              <a:t> of Debt</a:t>
            </a:r>
            <a:endParaRPr lang="en-US" sz="2000" dirty="0"/>
          </a:p>
        </p:txBody>
      </p:sp>
      <p:sp>
        <p:nvSpPr>
          <p:cNvPr id="10" name="TextBox 25"/>
          <p:cNvSpPr txBox="1"/>
          <p:nvPr/>
        </p:nvSpPr>
        <p:spPr>
          <a:xfrm>
            <a:off x="5486400" y="609600"/>
            <a:ext cx="2057400" cy="11060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County</a:t>
            </a:r>
            <a:r>
              <a:rPr lang="en-US" sz="2000" baseline="0" dirty="0"/>
              <a:t> Notifies ACCA of Hearing Request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0" idx="1"/>
          </p:cNvCxnSpPr>
          <p:nvPr/>
        </p:nvCxnSpPr>
        <p:spPr>
          <a:xfrm>
            <a:off x="4410075" y="1162643"/>
            <a:ext cx="10763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7" idx="0"/>
          </p:cNvCxnSpPr>
          <p:nvPr/>
        </p:nvCxnSpPr>
        <p:spPr>
          <a:xfrm flipH="1">
            <a:off x="3548062" y="1715686"/>
            <a:ext cx="1" cy="438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  <a:endCxn id="8" idx="0"/>
          </p:cNvCxnSpPr>
          <p:nvPr/>
        </p:nvCxnSpPr>
        <p:spPr>
          <a:xfrm>
            <a:off x="3548062" y="2943100"/>
            <a:ext cx="9526" cy="449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3557588" y="4191000"/>
            <a:ext cx="0" cy="4491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983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  <p:sp>
        <p:nvSpPr>
          <p:cNvPr id="5" name="TextBox 19"/>
          <p:cNvSpPr txBox="1"/>
          <p:nvPr/>
        </p:nvSpPr>
        <p:spPr>
          <a:xfrm>
            <a:off x="3733800" y="533400"/>
            <a:ext cx="1724025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Final Determination</a:t>
            </a:r>
            <a:r>
              <a:rPr lang="en-US" sz="2000" baseline="0" dirty="0"/>
              <a:t> of Debt</a:t>
            </a:r>
            <a:endParaRPr lang="en-US" sz="2000" dirty="0"/>
          </a:p>
        </p:txBody>
      </p:sp>
      <p:sp>
        <p:nvSpPr>
          <p:cNvPr id="7" name="TextBox 20"/>
          <p:cNvSpPr txBox="1"/>
          <p:nvPr/>
        </p:nvSpPr>
        <p:spPr>
          <a:xfrm>
            <a:off x="2457450" y="2228851"/>
            <a:ext cx="1276350" cy="12001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Appeal by Debtor</a:t>
            </a:r>
            <a:r>
              <a:rPr lang="en-US" sz="2000" baseline="0" dirty="0"/>
              <a:t> Denied</a:t>
            </a:r>
            <a:endParaRPr lang="en-US" sz="2000" dirty="0"/>
          </a:p>
        </p:txBody>
      </p:sp>
      <p:sp>
        <p:nvSpPr>
          <p:cNvPr id="8" name="TextBox 21"/>
          <p:cNvSpPr txBox="1"/>
          <p:nvPr/>
        </p:nvSpPr>
        <p:spPr>
          <a:xfrm>
            <a:off x="5457825" y="2228851"/>
            <a:ext cx="1371600" cy="12001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Appeal by Debtor</a:t>
            </a:r>
            <a:r>
              <a:rPr lang="en-US" sz="2000" baseline="0" dirty="0"/>
              <a:t> Upheld</a:t>
            </a:r>
            <a:r>
              <a:rPr lang="en-US" sz="2000" dirty="0"/>
              <a:t> </a:t>
            </a:r>
          </a:p>
        </p:txBody>
      </p:sp>
      <p:sp>
        <p:nvSpPr>
          <p:cNvPr id="9" name="TextBox 23"/>
          <p:cNvSpPr txBox="1"/>
          <p:nvPr/>
        </p:nvSpPr>
        <p:spPr>
          <a:xfrm>
            <a:off x="1552575" y="3896315"/>
            <a:ext cx="2181225" cy="1714502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County Transfers Funds from County Escrow Account to County Operating Account</a:t>
            </a:r>
          </a:p>
        </p:txBody>
      </p:sp>
      <p:sp>
        <p:nvSpPr>
          <p:cNvPr id="10" name="TextBox 26"/>
          <p:cNvSpPr txBox="1"/>
          <p:nvPr/>
        </p:nvSpPr>
        <p:spPr>
          <a:xfrm>
            <a:off x="5457825" y="3896315"/>
            <a:ext cx="2047874" cy="1114425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County</a:t>
            </a:r>
            <a:r>
              <a:rPr lang="en-US" sz="2000" baseline="0" dirty="0"/>
              <a:t> Returns the Debt Funds to Debtor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2"/>
            <a:endCxn id="7" idx="0"/>
          </p:cNvCxnSpPr>
          <p:nvPr/>
        </p:nvCxnSpPr>
        <p:spPr>
          <a:xfrm flipH="1">
            <a:off x="3095625" y="1676400"/>
            <a:ext cx="1500188" cy="5524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8" idx="0"/>
          </p:cNvCxnSpPr>
          <p:nvPr/>
        </p:nvCxnSpPr>
        <p:spPr>
          <a:xfrm>
            <a:off x="4595813" y="1676400"/>
            <a:ext cx="1547812" cy="5524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10" idx="0"/>
          </p:cNvCxnSpPr>
          <p:nvPr/>
        </p:nvCxnSpPr>
        <p:spPr>
          <a:xfrm>
            <a:off x="6143625" y="3429000"/>
            <a:ext cx="338137" cy="4673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2"/>
            <a:endCxn id="9" idx="0"/>
          </p:cNvCxnSpPr>
          <p:nvPr/>
        </p:nvCxnSpPr>
        <p:spPr>
          <a:xfrm flipH="1">
            <a:off x="2643188" y="3429000"/>
            <a:ext cx="452437" cy="4673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44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048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2015 Project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You </a:t>
            </a:r>
            <a:r>
              <a:rPr lang="en-US" sz="4000" dirty="0" err="1" smtClean="0"/>
              <a:t>Wanta</a:t>
            </a:r>
            <a:r>
              <a:rPr lang="en-US" sz="4000" dirty="0" smtClean="0"/>
              <a:t> Get Started?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1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267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2015 Project</a:t>
            </a:r>
          </a:p>
          <a:p>
            <a:pPr marL="0" indent="0" algn="ctr">
              <a:buNone/>
            </a:pPr>
            <a:endParaRPr lang="en-US" sz="2000" u="sng" dirty="0" smtClean="0"/>
          </a:p>
          <a:p>
            <a:pPr marL="0" indent="0" algn="ctr">
              <a:buNone/>
            </a:pPr>
            <a:r>
              <a:rPr lang="en-US" sz="2800" u="sng" dirty="0" smtClean="0"/>
              <a:t>Examples </a:t>
            </a:r>
            <a:r>
              <a:rPr lang="en-US" sz="2800" u="sng" dirty="0"/>
              <a:t>of Debt</a:t>
            </a:r>
          </a:p>
          <a:p>
            <a:pPr marL="0" indent="0">
              <a:buNone/>
            </a:pPr>
            <a:r>
              <a:rPr lang="en-US" sz="2800" dirty="0"/>
              <a:t>	Solid Waste Fees		Water/Sewer Fees</a:t>
            </a:r>
          </a:p>
          <a:p>
            <a:pPr marL="0" indent="0">
              <a:buNone/>
            </a:pPr>
            <a:r>
              <a:rPr lang="en-US" sz="2800" dirty="0"/>
              <a:t>	Work Release/CCP		</a:t>
            </a:r>
            <a:r>
              <a:rPr lang="en-US" sz="2800" dirty="0" smtClean="0"/>
              <a:t>Emergency Med. Services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Housing Authorities</a:t>
            </a:r>
            <a:r>
              <a:rPr lang="en-US" sz="2800" dirty="0"/>
              <a:t>		</a:t>
            </a:r>
            <a:r>
              <a:rPr lang="en-US" sz="2800" dirty="0" smtClean="0"/>
              <a:t>Administrative Fees/Fines</a:t>
            </a:r>
            <a:br>
              <a:rPr lang="en-US" sz="2800" dirty="0" smtClean="0"/>
            </a:br>
            <a:r>
              <a:rPr lang="en-US" sz="2800" dirty="0" smtClean="0"/>
              <a:t>						</a:t>
            </a:r>
            <a:r>
              <a:rPr lang="en-US" sz="2000" dirty="0" smtClean="0"/>
              <a:t>subdivision regulation fines,</a:t>
            </a:r>
            <a:br>
              <a:rPr lang="en-US" sz="2000" dirty="0" smtClean="0"/>
            </a:br>
            <a:r>
              <a:rPr lang="en-US" sz="2000" dirty="0" smtClean="0"/>
              <a:t>						self-governance fines, etc.</a:t>
            </a:r>
            <a:endParaRPr lang="en-US" sz="4000" dirty="0"/>
          </a:p>
          <a:p>
            <a:pPr marL="0" indent="0" algn="ctr">
              <a:buNone/>
            </a:pPr>
            <a:r>
              <a:rPr lang="en-US" sz="2400" dirty="0" smtClean="0"/>
              <a:t>		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7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733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2015 Project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 smtClean="0"/>
              <a:t>Sign up with ACCA Office</a:t>
            </a:r>
          </a:p>
          <a:p>
            <a:pPr marL="0" indent="0" algn="ctr">
              <a:buNone/>
            </a:pPr>
            <a:endParaRPr lang="en-US" sz="800" dirty="0" smtClean="0"/>
          </a:p>
          <a:p>
            <a:pPr marL="0" indent="0" algn="ctr">
              <a:buNone/>
            </a:pPr>
            <a:r>
              <a:rPr lang="en-US" sz="4000" dirty="0" smtClean="0"/>
              <a:t>Attend Organizational Meeting</a:t>
            </a:r>
          </a:p>
          <a:p>
            <a:pPr marL="0" indent="0" algn="ctr">
              <a:buNone/>
            </a:pPr>
            <a:r>
              <a:rPr lang="en-US" sz="4000" dirty="0" smtClean="0"/>
              <a:t>Sept. 9, 2015</a:t>
            </a:r>
          </a:p>
          <a:p>
            <a:pPr marL="0" indent="0" algn="ctr">
              <a:buNone/>
            </a:pPr>
            <a:r>
              <a:rPr lang="en-US" sz="2400" dirty="0" smtClean="0"/>
              <a:t>	</a:t>
            </a:r>
          </a:p>
          <a:p>
            <a:pPr marL="0" indent="0" algn="ctr">
              <a:buNone/>
            </a:pPr>
            <a:r>
              <a:rPr lang="en-US" sz="2400" dirty="0" smtClean="0"/>
              <a:t>		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22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2015 Project</a:t>
            </a:r>
          </a:p>
          <a:p>
            <a:pPr marL="0" indent="0" algn="ctr">
              <a:buNone/>
            </a:pPr>
            <a:endParaRPr lang="en-US" sz="1000" dirty="0" smtClean="0"/>
          </a:p>
          <a:p>
            <a:pPr marL="0" indent="0" algn="ctr">
              <a:buNone/>
            </a:pPr>
            <a:r>
              <a:rPr lang="en-US" sz="3600" u="sng" dirty="0" smtClean="0"/>
              <a:t>Timeline for Program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August 28 – Program participants finalized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September 9 – Mandatory Meeting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October 15 – Deadline for signed resolution and				participation agreement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02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2015 Project</a:t>
            </a:r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4000" u="sng" dirty="0"/>
              <a:t>Timeline for Program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December 1 – Deadline for Escrow Accounts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December 1 – First submissions to ACCA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January 1 – ACCA First submission to DOR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April 20 – First quarterly distribution of Funds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7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352800"/>
          </a:xfrm>
        </p:spPr>
        <p:txBody>
          <a:bodyPr/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i="1" dirty="0" smtClean="0"/>
              <a:t>Or</a:t>
            </a:r>
          </a:p>
          <a:p>
            <a:pPr marL="0" indent="0" algn="ctr">
              <a:buNone/>
            </a:pPr>
            <a:r>
              <a:rPr lang="en-US" sz="4000" b="1" dirty="0" smtClean="0"/>
              <a:t>Show me the money!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7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000" dirty="0" smtClean="0"/>
              <a:t>Designed to Assist Counties</a:t>
            </a:r>
          </a:p>
          <a:p>
            <a:pPr marL="0" indent="0" algn="ctr">
              <a:buNone/>
            </a:pPr>
            <a:r>
              <a:rPr lang="en-US" sz="3000" dirty="0"/>
              <a:t>a</a:t>
            </a:r>
            <a:r>
              <a:rPr lang="en-US" sz="3000" dirty="0" smtClean="0"/>
              <a:t>nd County-Appointed Entities</a:t>
            </a:r>
            <a:br>
              <a:rPr lang="en-US" sz="3000" dirty="0" smtClean="0"/>
            </a:br>
            <a:endParaRPr lang="en-US" sz="3000" dirty="0" smtClean="0"/>
          </a:p>
          <a:p>
            <a:pPr marL="0" indent="0" algn="ctr">
              <a:buNone/>
            </a:pPr>
            <a:r>
              <a:rPr lang="en-US" sz="3000" dirty="0" smtClean="0"/>
              <a:t>Collecting Unpaid Debts by</a:t>
            </a:r>
            <a:br>
              <a:rPr lang="en-US" sz="3000" dirty="0" smtClean="0"/>
            </a:br>
            <a:r>
              <a:rPr lang="en-US" sz="3000" dirty="0" smtClean="0"/>
              <a:t>Intercepting State Income Tax Refunds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5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2014 Pilot Project for 11 Counties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Baldwin			Barbour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Coffee			Dale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Dallas			Geneva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Henry			Mobile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Pickens			Russell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Winston				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68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267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2014 Pilot Project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Total Counties</a:t>
            </a:r>
            <a:r>
              <a:rPr lang="en-US" sz="4000" dirty="0"/>
              <a:t>	</a:t>
            </a:r>
            <a:r>
              <a:rPr lang="en-US" sz="4000" dirty="0" smtClean="0"/>
              <a:t>		   11</a:t>
            </a:r>
          </a:p>
          <a:p>
            <a:pPr marL="0" indent="0">
              <a:buNone/>
            </a:pPr>
            <a:r>
              <a:rPr lang="en-US" sz="4000" dirty="0" smtClean="0"/>
              <a:t>	Refunds Off Set		 781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Total Revenue</a:t>
            </a:r>
            <a:r>
              <a:rPr lang="en-US" sz="4000" dirty="0"/>
              <a:t>	</a:t>
            </a:r>
            <a:r>
              <a:rPr lang="en-US" sz="4000" dirty="0" smtClean="0"/>
              <a:t>	  $89,064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Average Off Set	       $114</a:t>
            </a:r>
          </a:p>
          <a:p>
            <a:pPr marL="0" indent="0">
              <a:buNone/>
            </a:pPr>
            <a:r>
              <a:rPr lang="en-US" sz="2400" dirty="0" smtClean="0"/>
              <a:t>						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8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2015 Project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 smtClean="0"/>
              <a:t>All County Commissions Eligible</a:t>
            </a:r>
            <a:br>
              <a:rPr lang="en-US" sz="4000" dirty="0" smtClean="0"/>
            </a:br>
            <a:r>
              <a:rPr lang="en-US" dirty="0" smtClean="0"/>
              <a:t>and</a:t>
            </a:r>
          </a:p>
          <a:p>
            <a:pPr marL="0" indent="0" algn="ctr">
              <a:buNone/>
            </a:pPr>
            <a:r>
              <a:rPr lang="en-US" sz="4000" dirty="0" smtClean="0"/>
              <a:t>Selected County-created Entities</a:t>
            </a:r>
          </a:p>
          <a:p>
            <a:pPr marL="0" indent="0">
              <a:buNone/>
            </a:pPr>
            <a:r>
              <a:rPr lang="en-US" sz="2400" dirty="0" smtClean="0"/>
              <a:t>				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09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733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2015 Project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How it Works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2400" dirty="0" smtClean="0"/>
              <a:t>		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Sonny Brasfield</a:t>
            </a:r>
          </a:p>
          <a:p>
            <a:pPr marL="0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87</a:t>
            </a:r>
            <a:r>
              <a:rPr lang="en-US" sz="1400" baseline="30000" dirty="0" smtClean="0">
                <a:solidFill>
                  <a:srgbClr val="002060"/>
                </a:solidFill>
              </a:rPr>
              <a:t>th</a:t>
            </a:r>
            <a:r>
              <a:rPr lang="en-US" sz="1400" dirty="0" smtClean="0">
                <a:solidFill>
                  <a:srgbClr val="002060"/>
                </a:solidFill>
              </a:rPr>
              <a:t> Annual ACCA Convention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49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  <p:sp>
        <p:nvSpPr>
          <p:cNvPr id="21" name="TextBox 3"/>
          <p:cNvSpPr txBox="1"/>
          <p:nvPr/>
        </p:nvSpPr>
        <p:spPr>
          <a:xfrm>
            <a:off x="3581400" y="609599"/>
            <a:ext cx="2045177" cy="8624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Debt to County Established</a:t>
            </a:r>
          </a:p>
        </p:txBody>
      </p:sp>
      <p:sp>
        <p:nvSpPr>
          <p:cNvPr id="22" name="TextBox 4"/>
          <p:cNvSpPr txBox="1"/>
          <p:nvPr/>
        </p:nvSpPr>
        <p:spPr>
          <a:xfrm>
            <a:off x="3581401" y="1905000"/>
            <a:ext cx="2045176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County</a:t>
            </a:r>
            <a:r>
              <a:rPr lang="en-US" sz="2000" baseline="0" dirty="0"/>
              <a:t> Submits Debt to ACCA</a:t>
            </a:r>
            <a:endParaRPr lang="en-US" sz="2000" dirty="0"/>
          </a:p>
        </p:txBody>
      </p:sp>
      <p:sp>
        <p:nvSpPr>
          <p:cNvPr id="23" name="TextBox 7"/>
          <p:cNvSpPr txBox="1"/>
          <p:nvPr/>
        </p:nvSpPr>
        <p:spPr>
          <a:xfrm>
            <a:off x="3581400" y="3124200"/>
            <a:ext cx="2055965" cy="76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ACCA Submits Debt to ADOR</a:t>
            </a:r>
          </a:p>
        </p:txBody>
      </p:sp>
      <p:sp>
        <p:nvSpPr>
          <p:cNvPr id="24" name="TextBox 8"/>
          <p:cNvSpPr txBox="1"/>
          <p:nvPr/>
        </p:nvSpPr>
        <p:spPr>
          <a:xfrm>
            <a:off x="1828800" y="4571999"/>
            <a:ext cx="2084540" cy="10667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ADOR - No Hit/Match</a:t>
            </a:r>
          </a:p>
        </p:txBody>
      </p:sp>
      <p:sp>
        <p:nvSpPr>
          <p:cNvPr id="25" name="TextBox 9"/>
          <p:cNvSpPr txBox="1"/>
          <p:nvPr/>
        </p:nvSpPr>
        <p:spPr>
          <a:xfrm>
            <a:off x="5626576" y="4560830"/>
            <a:ext cx="2041049" cy="10779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ADOR -</a:t>
            </a:r>
            <a:r>
              <a:rPr lang="en-US" sz="2000" baseline="0" dirty="0"/>
              <a:t> Hit/Match</a:t>
            </a:r>
            <a:endParaRPr lang="en-US" sz="2000" dirty="0"/>
          </a:p>
        </p:txBody>
      </p:sp>
      <p:cxnSp>
        <p:nvCxnSpPr>
          <p:cNvPr id="26" name="Straight Arrow Connector 25"/>
          <p:cNvCxnSpPr>
            <a:stCxn id="21" idx="2"/>
            <a:endCxn id="22" idx="0"/>
          </p:cNvCxnSpPr>
          <p:nvPr/>
        </p:nvCxnSpPr>
        <p:spPr>
          <a:xfrm>
            <a:off x="4603989" y="1472024"/>
            <a:ext cx="0" cy="4329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2"/>
            <a:endCxn id="23" idx="0"/>
          </p:cNvCxnSpPr>
          <p:nvPr/>
        </p:nvCxnSpPr>
        <p:spPr>
          <a:xfrm>
            <a:off x="4603989" y="2743200"/>
            <a:ext cx="5394" cy="381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2"/>
            <a:endCxn id="24" idx="0"/>
          </p:cNvCxnSpPr>
          <p:nvPr/>
        </p:nvCxnSpPr>
        <p:spPr>
          <a:xfrm flipH="1">
            <a:off x="2871070" y="3886200"/>
            <a:ext cx="1738313" cy="6857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2"/>
            <a:endCxn id="25" idx="0"/>
          </p:cNvCxnSpPr>
          <p:nvPr/>
        </p:nvCxnSpPr>
        <p:spPr>
          <a:xfrm>
            <a:off x="4609383" y="3886200"/>
            <a:ext cx="2037718" cy="674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477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www.alabamacounties.org</a:t>
            </a:r>
          </a:p>
          <a:p>
            <a:pPr algn="ctr"/>
            <a:endParaRPr lang="en-US" dirty="0"/>
          </a:p>
        </p:txBody>
      </p:sp>
      <p:sp>
        <p:nvSpPr>
          <p:cNvPr id="22" name="TextBox 9"/>
          <p:cNvSpPr txBox="1"/>
          <p:nvPr/>
        </p:nvSpPr>
        <p:spPr>
          <a:xfrm>
            <a:off x="3733800" y="304800"/>
            <a:ext cx="1752600" cy="7755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ADOR -</a:t>
            </a:r>
            <a:r>
              <a:rPr lang="en-US" sz="2000" baseline="0" dirty="0"/>
              <a:t> Hit/Match</a:t>
            </a:r>
            <a:endParaRPr lang="en-US" sz="2000" dirty="0"/>
          </a:p>
        </p:txBody>
      </p:sp>
      <p:sp>
        <p:nvSpPr>
          <p:cNvPr id="23" name="TextBox 11"/>
          <p:cNvSpPr txBox="1"/>
          <p:nvPr/>
        </p:nvSpPr>
        <p:spPr>
          <a:xfrm>
            <a:off x="5000625" y="1537570"/>
            <a:ext cx="1628775" cy="9008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ACCA Sends</a:t>
            </a:r>
            <a:r>
              <a:rPr lang="en-US" sz="2000" baseline="0" dirty="0"/>
              <a:t> Letter to Debtor</a:t>
            </a:r>
            <a:endParaRPr lang="en-US" sz="2000" dirty="0"/>
          </a:p>
        </p:txBody>
      </p:sp>
      <p:sp>
        <p:nvSpPr>
          <p:cNvPr id="24" name="TextBox 12"/>
          <p:cNvSpPr txBox="1"/>
          <p:nvPr/>
        </p:nvSpPr>
        <p:spPr>
          <a:xfrm>
            <a:off x="5000625" y="2994894"/>
            <a:ext cx="1628775" cy="13485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Debtor has 30 Days to Request a Hearing</a:t>
            </a:r>
          </a:p>
        </p:txBody>
      </p:sp>
      <p:cxnSp>
        <p:nvCxnSpPr>
          <p:cNvPr id="25" name="Straight Arrow Connector 24"/>
          <p:cNvCxnSpPr>
            <a:stCxn id="22" idx="2"/>
            <a:endCxn id="23" idx="0"/>
          </p:cNvCxnSpPr>
          <p:nvPr/>
        </p:nvCxnSpPr>
        <p:spPr>
          <a:xfrm>
            <a:off x="4610100" y="1080370"/>
            <a:ext cx="1204913" cy="457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3" idx="2"/>
            <a:endCxn id="24" idx="0"/>
          </p:cNvCxnSpPr>
          <p:nvPr/>
        </p:nvCxnSpPr>
        <p:spPr>
          <a:xfrm>
            <a:off x="5815013" y="2438400"/>
            <a:ext cx="0" cy="5564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67"/>
          <p:cNvSpPr txBox="1"/>
          <p:nvPr/>
        </p:nvSpPr>
        <p:spPr>
          <a:xfrm>
            <a:off x="2057400" y="1447800"/>
            <a:ext cx="2057400" cy="10898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ADOR</a:t>
            </a:r>
            <a:r>
              <a:rPr lang="en-US" sz="2000" baseline="0" dirty="0"/>
              <a:t> Sends Hits/Matches to Comptroller's Office</a:t>
            </a:r>
            <a:endParaRPr lang="en-US" sz="2000" dirty="0"/>
          </a:p>
        </p:txBody>
      </p:sp>
      <p:sp>
        <p:nvSpPr>
          <p:cNvPr id="28" name="TextBox 69"/>
          <p:cNvSpPr txBox="1"/>
          <p:nvPr/>
        </p:nvSpPr>
        <p:spPr>
          <a:xfrm>
            <a:off x="2057400" y="2994894"/>
            <a:ext cx="2052701" cy="1171576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Comptroller's</a:t>
            </a:r>
            <a:r>
              <a:rPr lang="en-US" sz="2000" baseline="0" dirty="0"/>
              <a:t> Office Releases Funds to ACCA</a:t>
            </a:r>
            <a:endParaRPr lang="en-US" sz="2000" dirty="0"/>
          </a:p>
        </p:txBody>
      </p:sp>
      <p:sp>
        <p:nvSpPr>
          <p:cNvPr id="29" name="TextBox 71"/>
          <p:cNvSpPr txBox="1"/>
          <p:nvPr/>
        </p:nvSpPr>
        <p:spPr>
          <a:xfrm>
            <a:off x="2057401" y="4533900"/>
            <a:ext cx="2062162" cy="1028700"/>
          </a:xfrm>
          <a:prstGeom prst="rect">
            <a:avLst/>
          </a:prstGeom>
          <a:solidFill>
            <a:srgbClr val="CCFFCC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ACCA Sends Funds to County</a:t>
            </a:r>
          </a:p>
        </p:txBody>
      </p:sp>
      <p:cxnSp>
        <p:nvCxnSpPr>
          <p:cNvPr id="30" name="Straight Arrow Connector 29"/>
          <p:cNvCxnSpPr>
            <a:stCxn id="22" idx="2"/>
            <a:endCxn id="27" idx="0"/>
          </p:cNvCxnSpPr>
          <p:nvPr/>
        </p:nvCxnSpPr>
        <p:spPr>
          <a:xfrm flipH="1">
            <a:off x="3086100" y="1080370"/>
            <a:ext cx="1524000" cy="367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  <a:endCxn id="28" idx="0"/>
          </p:cNvCxnSpPr>
          <p:nvPr/>
        </p:nvCxnSpPr>
        <p:spPr>
          <a:xfrm flipH="1">
            <a:off x="3083751" y="2537695"/>
            <a:ext cx="2349" cy="4571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  <a:endCxn id="29" idx="0"/>
          </p:cNvCxnSpPr>
          <p:nvPr/>
        </p:nvCxnSpPr>
        <p:spPr>
          <a:xfrm>
            <a:off x="3083751" y="4166470"/>
            <a:ext cx="4731" cy="367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97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6E14EF0-23D5-41E5-B98B-B3BA4D0933B7}" vid="{B789453D-C0A2-48FA-A515-03BAA97122E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ACCA template revised</Template>
  <TotalTime>2199</TotalTime>
  <Words>249</Words>
  <Application>Microsoft Office PowerPoint</Application>
  <PresentationFormat>On-screen Show 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Arial Narrow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Sallie Gowan</dc:creator>
  <cp:lastModifiedBy>Donna Key</cp:lastModifiedBy>
  <cp:revision>25</cp:revision>
  <cp:lastPrinted>2015-08-10T21:59:04Z</cp:lastPrinted>
  <dcterms:created xsi:type="dcterms:W3CDTF">2013-08-27T15:48:15Z</dcterms:created>
  <dcterms:modified xsi:type="dcterms:W3CDTF">2015-08-11T18:52:33Z</dcterms:modified>
</cp:coreProperties>
</file>