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1" r:id="rId3"/>
    <p:sldId id="262" r:id="rId4"/>
    <p:sldId id="279" r:id="rId5"/>
    <p:sldId id="280" r:id="rId6"/>
    <p:sldId id="281" r:id="rId7"/>
    <p:sldId id="284" r:id="rId8"/>
    <p:sldId id="285" r:id="rId9"/>
    <p:sldId id="282" r:id="rId10"/>
    <p:sldId id="286" r:id="rId11"/>
    <p:sldId id="287" r:id="rId12"/>
    <p:sldId id="293" r:id="rId13"/>
    <p:sldId id="288" r:id="rId14"/>
    <p:sldId id="294" r:id="rId15"/>
    <p:sldId id="289" r:id="rId16"/>
  </p:sldIdLst>
  <p:sldSz cx="9144000" cy="6858000" type="screen4x3"/>
  <p:notesSz cx="7005638" cy="92884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1A0D"/>
    <a:srgbClr val="990000"/>
    <a:srgbClr val="08508D"/>
    <a:srgbClr val="044DBF"/>
    <a:srgbClr val="CC99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86" d="100"/>
          <a:sy n="86" d="100"/>
        </p:scale>
        <p:origin x="89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585" cy="466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438" y="0"/>
            <a:ext cx="3036584" cy="466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A3E50-D59B-4C49-92AC-ECE58F6E977A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2137"/>
            <a:ext cx="3036585" cy="466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438" y="8822137"/>
            <a:ext cx="3036584" cy="466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77F1D-DAFE-4E66-B4B2-BCA09462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84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777" cy="46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8241" y="0"/>
            <a:ext cx="3035777" cy="46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5025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565" y="4412020"/>
            <a:ext cx="5604510" cy="4179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2428"/>
            <a:ext cx="3035777" cy="46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8241" y="8822428"/>
            <a:ext cx="3035777" cy="46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407D8C4-F5AA-4619-AF5A-011002F523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55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289DDA-9503-4729-A23C-EAA2A423F9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7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C1B690-CF47-477E-AF75-F20D2C7D76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3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68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68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6B5C77-EF11-4891-807F-66324053B7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44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DB8622-9823-43C2-A563-8AEBBE1DAC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7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B08F17-C622-46EF-98CC-D990EAE352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F4952F-D76D-47AD-901F-922880CB0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21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AF1C3-8610-4AC1-B027-60DC9E3C1B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8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98B9A1-1C77-467C-92B8-D5E29D7EB0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8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4DF54F-24DA-439D-A3F5-8905019E70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03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3436D6-1261-42CD-86DA-37A3C0ABD9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5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57BC7A-F945-4019-8135-ED32968371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6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1531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/>
            </a:lvl1pPr>
          </a:lstStyle>
          <a:p>
            <a:pPr algn="l"/>
            <a:r>
              <a:rPr lang="en-US"/>
              <a:t>www.alabamacounties.org</a:t>
            </a:r>
          </a:p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5200" y="61531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/>
            </a:lvl1pPr>
          </a:lstStyle>
          <a:p>
            <a:fld id="{ABCD130B-4F08-4714-AE0C-805117DB094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2" name="Picture 8" descr="ACCA acca_dome 4c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649913"/>
            <a:ext cx="1828800" cy="1055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anose="020B060602020203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anose="020B060602020203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anose="020B060602020203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anose="020B060602020203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anose="020B060602020203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anose="020B060602020203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anose="020B060602020203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anose="020B060602020203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648200"/>
          </a:xfrm>
        </p:spPr>
        <p:txBody>
          <a:bodyPr/>
          <a:lstStyle/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194" y="1134372"/>
            <a:ext cx="5943612" cy="28670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71600" y="4221379"/>
            <a:ext cx="6134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solidFill>
                  <a:srgbClr val="08508D"/>
                </a:solidFill>
                <a:latin typeface="Calisto MT" panose="02040603050505030304" pitchFamily="18" charset="0"/>
              </a:rPr>
              <a:t>67 Counties, </a:t>
            </a:r>
            <a:r>
              <a:rPr lang="en-US" sz="3600" b="1" i="1" dirty="0" smtClean="0">
                <a:solidFill>
                  <a:srgbClr val="A81A0D"/>
                </a:solidFill>
                <a:latin typeface="Calisto MT" panose="02040603050505030304" pitchFamily="18" charset="0"/>
              </a:rPr>
              <a:t>One</a:t>
            </a:r>
            <a:r>
              <a:rPr lang="en-US" sz="3600" i="1" dirty="0" smtClean="0">
                <a:solidFill>
                  <a:srgbClr val="08508D"/>
                </a:solidFill>
                <a:latin typeface="Calisto MT" panose="02040603050505030304" pitchFamily="18" charset="0"/>
              </a:rPr>
              <a:t> INSURANCE</a:t>
            </a:r>
            <a:endParaRPr lang="en-US" sz="3600" i="1" dirty="0">
              <a:solidFill>
                <a:srgbClr val="08508D"/>
              </a:solidFill>
              <a:latin typeface="Calisto MT" panose="0204060305050503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648200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3000" dirty="0"/>
              <a:t>Implementation Outline for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Liability Fund Members</a:t>
            </a:r>
          </a:p>
          <a:p>
            <a:pPr marL="0" indent="0" algn="ctr"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Motivation for Coverage</a:t>
            </a:r>
            <a:r>
              <a:rPr lang="en-US" dirty="0"/>
              <a:t>	</a:t>
            </a:r>
            <a:endParaRPr lang="en-US" dirty="0" smtClean="0"/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2060"/>
                </a:solidFill>
              </a:rPr>
              <a:t>Strength of CRL relationship provides stability</a:t>
            </a:r>
          </a:p>
          <a:p>
            <a:pPr marL="0" indent="0" algn="ctr">
              <a:buNone/>
            </a:pPr>
            <a:endParaRPr lang="en-US" sz="30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2060"/>
                </a:solidFill>
              </a:rPr>
              <a:t>Cost savings to counties and county-control</a:t>
            </a:r>
            <a:r>
              <a:rPr lang="en-US" sz="3000" dirty="0">
                <a:solidFill>
                  <a:srgbClr val="002060"/>
                </a:solidFill>
              </a:rPr>
              <a:t> </a:t>
            </a:r>
            <a:r>
              <a:rPr lang="en-US" sz="3000" dirty="0" smtClean="0">
                <a:solidFill>
                  <a:srgbClr val="002060"/>
                </a:solidFill>
              </a:rPr>
              <a:t>of the services provided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444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648200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3000" dirty="0" smtClean="0"/>
              <a:t>Implementation Outline for</a:t>
            </a:r>
            <a:br>
              <a:rPr lang="en-US" sz="3000" dirty="0" smtClean="0"/>
            </a:br>
            <a:r>
              <a:rPr lang="en-US" sz="3000" dirty="0" smtClean="0"/>
              <a:t>Liability Fund Members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Motivation for Coverage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sz="3000" dirty="0" smtClean="0">
                <a:solidFill>
                  <a:srgbClr val="002060"/>
                </a:solidFill>
              </a:rPr>
              <a:t>Customized response and coverage</a:t>
            </a:r>
          </a:p>
          <a:p>
            <a:r>
              <a:rPr lang="en-US" sz="3000" dirty="0" smtClean="0">
                <a:solidFill>
                  <a:srgbClr val="002060"/>
                </a:solidFill>
              </a:rPr>
              <a:t>Composite ratings of autos for physical</a:t>
            </a:r>
            <a:r>
              <a:rPr lang="en-US" sz="3000" dirty="0">
                <a:solidFill>
                  <a:srgbClr val="002060"/>
                </a:solidFill>
              </a:rPr>
              <a:t> </a:t>
            </a:r>
            <a:r>
              <a:rPr lang="en-US" sz="3000" dirty="0" smtClean="0">
                <a:solidFill>
                  <a:srgbClr val="002060"/>
                </a:solidFill>
              </a:rPr>
              <a:t>damage and liability</a:t>
            </a:r>
          </a:p>
          <a:p>
            <a:r>
              <a:rPr lang="en-US" sz="3000" dirty="0" smtClean="0">
                <a:solidFill>
                  <a:srgbClr val="002060"/>
                </a:solidFill>
              </a:rPr>
              <a:t>In-depth analysis of county buildings</a:t>
            </a:r>
          </a:p>
          <a:p>
            <a:r>
              <a:rPr lang="en-US" sz="3000" dirty="0" smtClean="0">
                <a:solidFill>
                  <a:srgbClr val="002060"/>
                </a:solidFill>
              </a:rPr>
              <a:t>Knowledge of equipment</a:t>
            </a:r>
            <a:br>
              <a:rPr lang="en-US" sz="3000" dirty="0" smtClean="0">
                <a:solidFill>
                  <a:srgbClr val="002060"/>
                </a:solidFill>
              </a:rPr>
            </a:br>
            <a:endParaRPr lang="en-US" sz="1400" dirty="0" smtClean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97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0728" y="914400"/>
            <a:ext cx="8229600" cy="4648200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3000" dirty="0" smtClean="0"/>
              <a:t>Implementation Outline for</a:t>
            </a:r>
            <a:br>
              <a:rPr lang="en-US" sz="3000" dirty="0" smtClean="0"/>
            </a:br>
            <a:r>
              <a:rPr lang="en-US" sz="3000" dirty="0" smtClean="0"/>
              <a:t>Liability Fund Members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Motivation for Coverage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sz="3000" dirty="0" smtClean="0">
                <a:solidFill>
                  <a:srgbClr val="002060"/>
                </a:solidFill>
              </a:rPr>
              <a:t>Broad coverage customized for counties</a:t>
            </a:r>
          </a:p>
          <a:p>
            <a:r>
              <a:rPr lang="en-US" sz="3000" dirty="0" smtClean="0">
                <a:solidFill>
                  <a:srgbClr val="002060"/>
                </a:solidFill>
              </a:rPr>
              <a:t>County officials and employees direct operations</a:t>
            </a:r>
            <a:r>
              <a:rPr lang="en-US" sz="3000" dirty="0">
                <a:solidFill>
                  <a:srgbClr val="002060"/>
                </a:solidFill>
              </a:rPr>
              <a:t> </a:t>
            </a:r>
            <a:r>
              <a:rPr lang="en-US" sz="3000" dirty="0" smtClean="0">
                <a:solidFill>
                  <a:srgbClr val="002060"/>
                </a:solidFill>
              </a:rPr>
              <a:t>through Liability Board of Trustees</a:t>
            </a:r>
          </a:p>
          <a:p>
            <a:pPr marL="0" indent="0">
              <a:buNone/>
            </a:pPr>
            <a:endParaRPr lang="en-US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30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303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648200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3000" dirty="0" smtClean="0"/>
              <a:t>Implementation Outline for</a:t>
            </a:r>
            <a:br>
              <a:rPr lang="en-US" sz="3000" dirty="0" smtClean="0"/>
            </a:br>
            <a:r>
              <a:rPr lang="en-US" sz="3000" dirty="0" smtClean="0"/>
              <a:t>Liability Fund Members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Next Steps for ACCA</a:t>
            </a:r>
            <a:endParaRPr lang="en-US" dirty="0" smtClean="0"/>
          </a:p>
          <a:p>
            <a:r>
              <a:rPr lang="en-US" sz="3000" dirty="0" smtClean="0">
                <a:solidFill>
                  <a:srgbClr val="002060"/>
                </a:solidFill>
              </a:rPr>
              <a:t>Claims adjustment</a:t>
            </a:r>
          </a:p>
          <a:p>
            <a:endParaRPr lang="en-US" sz="800" dirty="0" smtClean="0">
              <a:solidFill>
                <a:srgbClr val="002060"/>
              </a:solidFill>
            </a:endParaRPr>
          </a:p>
          <a:p>
            <a:r>
              <a:rPr lang="en-US" sz="3000" dirty="0" smtClean="0">
                <a:solidFill>
                  <a:srgbClr val="002060"/>
                </a:solidFill>
              </a:rPr>
              <a:t>Property appraisals</a:t>
            </a:r>
          </a:p>
          <a:p>
            <a:endParaRPr lang="en-US" sz="800" dirty="0" smtClean="0">
              <a:solidFill>
                <a:srgbClr val="002060"/>
              </a:solidFill>
            </a:endParaRPr>
          </a:p>
          <a:p>
            <a:r>
              <a:rPr lang="en-US" sz="3000" dirty="0" smtClean="0">
                <a:solidFill>
                  <a:srgbClr val="002060"/>
                </a:solidFill>
              </a:rPr>
              <a:t>Participation agreements/coverage details</a:t>
            </a:r>
          </a:p>
          <a:p>
            <a:pPr marL="0" indent="0">
              <a:buNone/>
            </a:pPr>
            <a:endParaRPr lang="en-US" sz="8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1400" dirty="0" smtClean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319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648200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3000" dirty="0" smtClean="0"/>
              <a:t>Implementation Outline for</a:t>
            </a:r>
            <a:br>
              <a:rPr lang="en-US" sz="3000" dirty="0" smtClean="0"/>
            </a:br>
            <a:r>
              <a:rPr lang="en-US" sz="3000" dirty="0" smtClean="0"/>
              <a:t>Liability Fund Members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Next Steps for ACCA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sz="3000" dirty="0" smtClean="0">
                <a:solidFill>
                  <a:srgbClr val="002060"/>
                </a:solidFill>
              </a:rPr>
              <a:t>Engage outside assistance – consultant, actuary</a:t>
            </a:r>
            <a:r>
              <a:rPr lang="en-US" sz="3000" dirty="0">
                <a:solidFill>
                  <a:srgbClr val="002060"/>
                </a:solidFill>
              </a:rPr>
              <a:t> </a:t>
            </a:r>
            <a:r>
              <a:rPr lang="en-US" sz="3000" dirty="0" smtClean="0">
                <a:solidFill>
                  <a:srgbClr val="002060"/>
                </a:solidFill>
              </a:rPr>
              <a:t>accountants, attorney</a:t>
            </a:r>
          </a:p>
          <a:p>
            <a:r>
              <a:rPr lang="en-US" sz="3000" dirty="0" smtClean="0">
                <a:solidFill>
                  <a:srgbClr val="002060"/>
                </a:solidFill>
              </a:rPr>
              <a:t>In-depth analysis with CRL</a:t>
            </a:r>
          </a:p>
          <a:p>
            <a:r>
              <a:rPr lang="en-US" sz="3000" dirty="0" smtClean="0">
                <a:solidFill>
                  <a:srgbClr val="002060"/>
                </a:solidFill>
              </a:rPr>
              <a:t>Coordinate with Alabama Department of Insurance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212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dirty="0" smtClean="0"/>
              <a:t>Implementation Outline for</a:t>
            </a:r>
            <a:br>
              <a:rPr lang="en-US" sz="3000" dirty="0" smtClean="0"/>
            </a:br>
            <a:r>
              <a:rPr lang="en-US" sz="3000" dirty="0" smtClean="0"/>
              <a:t>Liability Fund Members</a:t>
            </a:r>
          </a:p>
          <a:p>
            <a:pPr marL="0" indent="0" algn="ctr">
              <a:buNone/>
            </a:pPr>
            <a:r>
              <a:rPr lang="en-US" sz="3000" dirty="0">
                <a:solidFill>
                  <a:srgbClr val="002060"/>
                </a:solidFill>
              </a:rPr>
              <a:t/>
            </a:r>
            <a:br>
              <a:rPr lang="en-US" sz="3000" dirty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>Questions??</a:t>
            </a:r>
          </a:p>
          <a:p>
            <a:pPr marL="0" indent="0">
              <a:buNone/>
            </a:pPr>
            <a:endParaRPr lang="en-US" sz="3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3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30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448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648200"/>
          </a:xfrm>
        </p:spPr>
        <p:txBody>
          <a:bodyPr/>
          <a:lstStyle/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r>
              <a:rPr lang="en-US" sz="4000" b="1" dirty="0" smtClean="0"/>
              <a:t>Timeline and Implementation for</a:t>
            </a:r>
          </a:p>
          <a:p>
            <a:pPr marL="0" indent="0" algn="ctr">
              <a:buNone/>
            </a:pPr>
            <a:r>
              <a:rPr lang="en-US" sz="4000" b="1" dirty="0" smtClean="0"/>
              <a:t>Property Insurance Coverage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378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6482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b="1" dirty="0" smtClean="0"/>
              <a:t>“First Party” Insurance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45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6482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b="1" dirty="0" smtClean="0"/>
              <a:t>ACCA Liability Self-Insurance Fund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Authorized by </a:t>
            </a:r>
            <a:r>
              <a:rPr lang="en-US" b="1" dirty="0" smtClean="0"/>
              <a:t>Act 2015-53 </a:t>
            </a:r>
            <a:r>
              <a:rPr lang="en-US" dirty="0" smtClean="0"/>
              <a:t>to provide</a:t>
            </a:r>
            <a:br>
              <a:rPr lang="en-US" dirty="0" smtClean="0"/>
            </a:br>
            <a:r>
              <a:rPr lang="en-US" dirty="0" smtClean="0"/>
              <a:t>coverage for property claims of Fund Participants </a:t>
            </a:r>
            <a:endParaRPr lang="en-US" dirty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918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dirty="0" smtClean="0"/>
              <a:t>Implementation Outline for</a:t>
            </a:r>
            <a:br>
              <a:rPr lang="en-US" sz="3000" dirty="0" smtClean="0"/>
            </a:br>
            <a:r>
              <a:rPr lang="en-US" sz="3000" dirty="0" smtClean="0"/>
              <a:t>Liability Fund Members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2060"/>
                </a:solidFill>
              </a:rPr>
              <a:t>Coverage for current STAR Insurance Customers</a:t>
            </a:r>
          </a:p>
          <a:p>
            <a:pPr marL="0" indent="0" algn="ctr">
              <a:buNone/>
            </a:pPr>
            <a:r>
              <a:rPr lang="en-US" sz="3000" dirty="0">
                <a:solidFill>
                  <a:srgbClr val="002060"/>
                </a:solidFill>
              </a:rPr>
              <a:t>	</a:t>
            </a:r>
            <a:endParaRPr lang="en-US" sz="30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2060"/>
                </a:solidFill>
              </a:rPr>
              <a:t>Coverage for all other Liability Fund members</a:t>
            </a:r>
            <a:endParaRPr lang="en-US" sz="24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8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3000" dirty="0" smtClean="0"/>
              <a:t>Implementation Outline for</a:t>
            </a:r>
            <a:br>
              <a:rPr lang="en-US" sz="3000" dirty="0" smtClean="0"/>
            </a:br>
            <a:r>
              <a:rPr lang="en-US" sz="3000" dirty="0" smtClean="0"/>
              <a:t>Liability Fund Members</a:t>
            </a:r>
          </a:p>
          <a:p>
            <a:pPr marL="0" indent="0" algn="ctr"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Current STAR Customers</a:t>
            </a:r>
            <a:endParaRPr lang="en-US" u="sng" dirty="0" smtClean="0"/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2060"/>
                </a:solidFill>
              </a:rPr>
              <a:t>After 1/1/16 STAR renewals only through 10/1/16</a:t>
            </a:r>
          </a:p>
          <a:p>
            <a:pPr marL="0" indent="0" algn="ctr">
              <a:buNone/>
            </a:pPr>
            <a:endParaRPr lang="en-US" sz="30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2060"/>
                </a:solidFill>
              </a:rPr>
              <a:t>10/1/16: ACCA Fund coverage of STAR renewals</a:t>
            </a:r>
            <a:r>
              <a:rPr lang="en-US" sz="3000" dirty="0">
                <a:solidFill>
                  <a:srgbClr val="002060"/>
                </a:solidFill>
              </a:rPr>
              <a:t> </a:t>
            </a:r>
            <a:r>
              <a:rPr lang="en-US" sz="3000" dirty="0" smtClean="0">
                <a:solidFill>
                  <a:srgbClr val="002060"/>
                </a:solidFill>
              </a:rPr>
              <a:t>for short period through 1/1/17</a:t>
            </a: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6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648200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3000" dirty="0" smtClean="0"/>
              <a:t>Implementation Outline for</a:t>
            </a:r>
            <a:br>
              <a:rPr lang="en-US" sz="3000" dirty="0" smtClean="0"/>
            </a:br>
            <a:r>
              <a:rPr lang="en-US" sz="3000" dirty="0" smtClean="0"/>
              <a:t>Liability Fund Members</a:t>
            </a:r>
          </a:p>
          <a:p>
            <a:pPr marL="0" indent="0" algn="ctr"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Current STAR Customers</a:t>
            </a:r>
            <a:endParaRPr lang="en-US" u="sng" dirty="0" smtClean="0"/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2060"/>
                </a:solidFill>
              </a:rPr>
              <a:t>1/1/17: STAR coverage set on “calendar year”</a:t>
            </a:r>
            <a:r>
              <a:rPr lang="en-US" sz="3000" dirty="0">
                <a:solidFill>
                  <a:srgbClr val="002060"/>
                </a:solidFill>
              </a:rPr>
              <a:t> </a:t>
            </a:r>
            <a:r>
              <a:rPr lang="en-US" sz="3000" dirty="0" smtClean="0">
                <a:solidFill>
                  <a:srgbClr val="002060"/>
                </a:solidFill>
              </a:rPr>
              <a:t>coverage basis to match Liability Fund</a:t>
            </a:r>
            <a:br>
              <a:rPr lang="en-US" sz="3000" dirty="0" smtClean="0">
                <a:solidFill>
                  <a:srgbClr val="002060"/>
                </a:solidFill>
              </a:rPr>
            </a:br>
            <a:r>
              <a:rPr lang="en-US" sz="3000" dirty="0" smtClean="0">
                <a:solidFill>
                  <a:srgbClr val="002060"/>
                </a:solidFill>
              </a:rPr>
              <a:t/>
            </a:r>
            <a:br>
              <a:rPr lang="en-US" sz="3000" dirty="0" smtClean="0">
                <a:solidFill>
                  <a:srgbClr val="002060"/>
                </a:solidFill>
              </a:rPr>
            </a:br>
            <a:r>
              <a:rPr lang="en-US" sz="3000" dirty="0" smtClean="0">
                <a:solidFill>
                  <a:srgbClr val="002060"/>
                </a:solidFill>
              </a:rPr>
              <a:t>1/1/17: ACCA Fund offers full line of “property”</a:t>
            </a:r>
            <a:r>
              <a:rPr lang="en-US" sz="3000" dirty="0">
                <a:solidFill>
                  <a:srgbClr val="002060"/>
                </a:solidFill>
              </a:rPr>
              <a:t> </a:t>
            </a:r>
            <a:r>
              <a:rPr lang="en-US" sz="3000" dirty="0" smtClean="0">
                <a:solidFill>
                  <a:srgbClr val="002060"/>
                </a:solidFill>
              </a:rPr>
              <a:t>coverage for STAR renewal counties only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112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648200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3000" dirty="0" smtClean="0"/>
              <a:t>Implementation Outline for</a:t>
            </a:r>
            <a:br>
              <a:rPr lang="en-US" sz="3000" dirty="0" smtClean="0"/>
            </a:br>
            <a:r>
              <a:rPr lang="en-US" sz="3000" dirty="0" smtClean="0"/>
              <a:t>Liability Fund Members</a:t>
            </a:r>
          </a:p>
          <a:p>
            <a:pPr marL="0" indent="0" algn="ctr"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All other Liability Fund Members</a:t>
            </a:r>
            <a:endParaRPr lang="en-US" u="sng" dirty="0" smtClean="0"/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2060"/>
                </a:solidFill>
              </a:rPr>
              <a:t>10/1/17: full line of property coverage offered for</a:t>
            </a:r>
            <a:r>
              <a:rPr lang="en-US" sz="3000" dirty="0">
                <a:solidFill>
                  <a:srgbClr val="002060"/>
                </a:solidFill>
              </a:rPr>
              <a:t> </a:t>
            </a:r>
            <a:r>
              <a:rPr lang="en-US" sz="3000" dirty="0" smtClean="0">
                <a:solidFill>
                  <a:srgbClr val="002060"/>
                </a:solidFill>
              </a:rPr>
              <a:t>period through 1/1/18 to match Liability Fund </a:t>
            </a:r>
          </a:p>
          <a:p>
            <a:pPr marL="0" indent="0" algn="ctr">
              <a:buNone/>
            </a:pPr>
            <a:r>
              <a:rPr lang="en-US" sz="800" dirty="0" smtClean="0">
                <a:solidFill>
                  <a:srgbClr val="002060"/>
                </a:solidFill>
              </a:rPr>
              <a:t/>
            </a:r>
            <a:br>
              <a:rPr lang="en-US" sz="800" dirty="0" smtClean="0">
                <a:solidFill>
                  <a:srgbClr val="002060"/>
                </a:solidFill>
              </a:rPr>
            </a:br>
            <a:endParaRPr lang="en-US" sz="8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2060"/>
                </a:solidFill>
              </a:rPr>
              <a:t>1/1/18: all Liability Fund members offered full line of</a:t>
            </a:r>
            <a:r>
              <a:rPr lang="en-US" sz="3000" dirty="0">
                <a:solidFill>
                  <a:srgbClr val="002060"/>
                </a:solidFill>
              </a:rPr>
              <a:t> </a:t>
            </a:r>
            <a:r>
              <a:rPr lang="en-US" sz="3000" dirty="0" smtClean="0">
                <a:solidFill>
                  <a:srgbClr val="002060"/>
                </a:solidFill>
              </a:rPr>
              <a:t>property coverage on calendar year basis</a:t>
            </a:r>
          </a:p>
          <a:p>
            <a:pPr marL="0" indent="0">
              <a:buNone/>
            </a:pPr>
            <a:endParaRPr lang="en-US" sz="3000" dirty="0" smtClean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740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648200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3000" dirty="0" smtClean="0"/>
              <a:t>Implementation Outline for</a:t>
            </a:r>
            <a:br>
              <a:rPr lang="en-US" sz="3000" dirty="0" smtClean="0"/>
            </a:br>
            <a:r>
              <a:rPr lang="en-US" sz="3000" dirty="0" smtClean="0"/>
              <a:t>Liability Fund Members</a:t>
            </a:r>
          </a:p>
          <a:p>
            <a:pPr marL="0" indent="0" algn="ctr"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Motivation for Coverage</a:t>
            </a:r>
            <a:r>
              <a:rPr lang="en-US" dirty="0"/>
              <a:t>	</a:t>
            </a:r>
            <a:endParaRPr lang="en-US" dirty="0" smtClean="0"/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2060"/>
                </a:solidFill>
              </a:rPr>
              <a:t>Provide one-stop for all county insurance needs</a:t>
            </a:r>
          </a:p>
          <a:p>
            <a:pPr marL="0" indent="0" algn="ctr">
              <a:buNone/>
            </a:pPr>
            <a:endParaRPr lang="en-US" sz="30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2060"/>
                </a:solidFill>
              </a:rPr>
              <a:t>Financial stability of Liability Fund will fund</a:t>
            </a:r>
            <a:r>
              <a:rPr lang="en-US" sz="3000" dirty="0">
                <a:solidFill>
                  <a:srgbClr val="002060"/>
                </a:solidFill>
              </a:rPr>
              <a:t> </a:t>
            </a:r>
            <a:r>
              <a:rPr lang="en-US" sz="3000" dirty="0" smtClean="0">
                <a:solidFill>
                  <a:srgbClr val="002060"/>
                </a:solidFill>
              </a:rPr>
              <a:t>expansion of coverage with no capitalization</a:t>
            </a:r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60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C6E14EF0-23D5-41E5-B98B-B3BA4D0933B7}" vid="{B789453D-C0A2-48FA-A515-03BAA97122E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ACCA template revised</Template>
  <TotalTime>7408</TotalTime>
  <Words>81</Words>
  <Application>Microsoft Office PowerPoint</Application>
  <PresentationFormat>On-screen Show (4:3)</PresentationFormat>
  <Paragraphs>110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Arial Narrow</vt:lpstr>
      <vt:lpstr>Calisto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ACCA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Sallie Gowan</dc:creator>
  <cp:lastModifiedBy>Donna Key</cp:lastModifiedBy>
  <cp:revision>29</cp:revision>
  <cp:lastPrinted>2015-08-10T16:36:18Z</cp:lastPrinted>
  <dcterms:created xsi:type="dcterms:W3CDTF">2013-08-27T15:48:15Z</dcterms:created>
  <dcterms:modified xsi:type="dcterms:W3CDTF">2015-08-13T13:41:39Z</dcterms:modified>
</cp:coreProperties>
</file>