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Lst>
  <p:notesMasterIdLst>
    <p:notesMasterId r:id="rId29"/>
  </p:notesMasterIdLst>
  <p:sldIdLst>
    <p:sldId id="257" r:id="rId3"/>
    <p:sldId id="272" r:id="rId4"/>
    <p:sldId id="271" r:id="rId5"/>
    <p:sldId id="270" r:id="rId6"/>
    <p:sldId id="288" r:id="rId7"/>
    <p:sldId id="273" r:id="rId8"/>
    <p:sldId id="274" r:id="rId9"/>
    <p:sldId id="269" r:id="rId10"/>
    <p:sldId id="287" r:id="rId11"/>
    <p:sldId id="291" r:id="rId12"/>
    <p:sldId id="275" r:id="rId13"/>
    <p:sldId id="276" r:id="rId14"/>
    <p:sldId id="277" r:id="rId15"/>
    <p:sldId id="278" r:id="rId16"/>
    <p:sldId id="286" r:id="rId17"/>
    <p:sldId id="279" r:id="rId18"/>
    <p:sldId id="280" r:id="rId19"/>
    <p:sldId id="281" r:id="rId20"/>
    <p:sldId id="282" r:id="rId21"/>
    <p:sldId id="283" r:id="rId22"/>
    <p:sldId id="284" r:id="rId23"/>
    <p:sldId id="285" r:id="rId24"/>
    <p:sldId id="289" r:id="rId25"/>
    <p:sldId id="293" r:id="rId26"/>
    <p:sldId id="290" r:id="rId27"/>
    <p:sldId id="292"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tt, Tim" initials="B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6" autoAdjust="0"/>
    <p:restoredTop sz="94737" autoAdjust="0"/>
  </p:normalViewPr>
  <p:slideViewPr>
    <p:cSldViewPr>
      <p:cViewPr varScale="1">
        <p:scale>
          <a:sx n="50" d="100"/>
          <a:sy n="50" d="100"/>
        </p:scale>
        <p:origin x="798"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J:\County%20Presentation%20August%202015\CareExport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F:\County%20Presentation%20August%202015\CareExport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Total Crashes</c:v>
          </c:tx>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Fatal Injury</c:v>
                </c:pt>
                <c:pt idx="1">
                  <c:v>Incapacitating Injury</c:v>
                </c:pt>
                <c:pt idx="2">
                  <c:v>Non-Incapacitating Injury</c:v>
                </c:pt>
                <c:pt idx="3">
                  <c:v>Possible Injury</c:v>
                </c:pt>
                <c:pt idx="4">
                  <c:v>Property Damage Only</c:v>
                </c:pt>
                <c:pt idx="5">
                  <c:v>Unknown</c:v>
                </c:pt>
              </c:strCache>
            </c:strRef>
          </c:cat>
          <c:val>
            <c:numRef>
              <c:f>Sheet1!$B$2:$B$7</c:f>
              <c:numCache>
                <c:formatCode>General</c:formatCode>
                <c:ptCount val="6"/>
                <c:pt idx="0">
                  <c:v>656</c:v>
                </c:pt>
                <c:pt idx="1">
                  <c:v>4885</c:v>
                </c:pt>
                <c:pt idx="2">
                  <c:v>6856</c:v>
                </c:pt>
                <c:pt idx="3">
                  <c:v>3362</c:v>
                </c:pt>
                <c:pt idx="4">
                  <c:v>39124</c:v>
                </c:pt>
                <c:pt idx="5">
                  <c:v>948</c:v>
                </c:pt>
              </c:numCache>
            </c:numRef>
          </c:val>
        </c:ser>
        <c:ser>
          <c:idx val="1"/>
          <c:order val="1"/>
          <c:tx>
            <c:v>Roadway Departures</c:v>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Fatal Injury</c:v>
                </c:pt>
                <c:pt idx="1">
                  <c:v>Incapacitating Injury</c:v>
                </c:pt>
                <c:pt idx="2">
                  <c:v>Non-Incapacitating Injury</c:v>
                </c:pt>
                <c:pt idx="3">
                  <c:v>Possible Injury</c:v>
                </c:pt>
                <c:pt idx="4">
                  <c:v>Property Damage Only</c:v>
                </c:pt>
                <c:pt idx="5">
                  <c:v>Unknown</c:v>
                </c:pt>
              </c:strCache>
            </c:strRef>
          </c:cat>
          <c:val>
            <c:numRef>
              <c:f>Sheet1!$C$2:$C$7</c:f>
              <c:numCache>
                <c:formatCode>General</c:formatCode>
                <c:ptCount val="6"/>
                <c:pt idx="0">
                  <c:v>462</c:v>
                </c:pt>
                <c:pt idx="1">
                  <c:v>3265</c:v>
                </c:pt>
                <c:pt idx="2">
                  <c:v>4261</c:v>
                </c:pt>
                <c:pt idx="3">
                  <c:v>1565</c:v>
                </c:pt>
                <c:pt idx="4">
                  <c:v>15675</c:v>
                </c:pt>
                <c:pt idx="5">
                  <c:v>562</c:v>
                </c:pt>
              </c:numCache>
            </c:numRef>
          </c:val>
        </c:ser>
        <c:ser>
          <c:idx val="2"/>
          <c:order val="2"/>
          <c:tx>
            <c:v>Curve RwD</c:v>
          </c:tx>
          <c:spPr>
            <a:solidFill>
              <a:schemeClr val="accent3"/>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Fatal Injury</c:v>
                </c:pt>
                <c:pt idx="1">
                  <c:v>Incapacitating Injury</c:v>
                </c:pt>
                <c:pt idx="2">
                  <c:v>Non-Incapacitating Injury</c:v>
                </c:pt>
                <c:pt idx="3">
                  <c:v>Possible Injury</c:v>
                </c:pt>
                <c:pt idx="4">
                  <c:v>Property Damage Only</c:v>
                </c:pt>
                <c:pt idx="5">
                  <c:v>Unknown</c:v>
                </c:pt>
              </c:strCache>
            </c:strRef>
          </c:cat>
          <c:val>
            <c:numRef>
              <c:f>Sheet1!$E$2:$E$7</c:f>
              <c:numCache>
                <c:formatCode>General</c:formatCode>
                <c:ptCount val="6"/>
                <c:pt idx="0">
                  <c:v>266</c:v>
                </c:pt>
                <c:pt idx="1">
                  <c:v>1681</c:v>
                </c:pt>
                <c:pt idx="2">
                  <c:v>2139</c:v>
                </c:pt>
                <c:pt idx="3">
                  <c:v>723</c:v>
                </c:pt>
                <c:pt idx="4">
                  <c:v>6757</c:v>
                </c:pt>
                <c:pt idx="5">
                  <c:v>249</c:v>
                </c:pt>
              </c:numCache>
            </c:numRef>
          </c:val>
        </c:ser>
        <c:dLbls>
          <c:showLegendKey val="0"/>
          <c:showVal val="0"/>
          <c:showCatName val="0"/>
          <c:showSerName val="0"/>
          <c:showPercent val="0"/>
          <c:showBubbleSize val="0"/>
        </c:dLbls>
        <c:gapWidth val="219"/>
        <c:overlap val="-27"/>
        <c:axId val="479202000"/>
        <c:axId val="479201608"/>
      </c:barChart>
      <c:catAx>
        <c:axId val="47920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79201608"/>
        <c:crosses val="autoZero"/>
        <c:auto val="1"/>
        <c:lblAlgn val="ctr"/>
        <c:lblOffset val="100"/>
        <c:noMultiLvlLbl val="0"/>
      </c:catAx>
      <c:valAx>
        <c:axId val="479201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479202000"/>
        <c:crosses val="autoZero"/>
        <c:crossBetween val="between"/>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smtClean="0"/>
              <a:t>Roadway Departure</a:t>
            </a:r>
            <a:r>
              <a:rPr lang="en-US" sz="2800" baseline="0" dirty="0" smtClean="0"/>
              <a:t> Crashes in Curves</a:t>
            </a:r>
            <a:endParaRPr lang="en-US" sz="2800" dirty="0"/>
          </a:p>
        </c:rich>
      </c:tx>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layout/>
              <c:tx>
                <c:rich>
                  <a:bodyPr/>
                  <a:lstStyle/>
                  <a:p>
                    <a:r>
                      <a:rPr lang="en-US" sz="2000" b="1" i="0" baseline="0" dirty="0" smtClean="0">
                        <a:solidFill>
                          <a:schemeClr val="accent1">
                            <a:lumMod val="60000"/>
                            <a:lumOff val="40000"/>
                          </a:schemeClr>
                        </a:solidFill>
                      </a:rPr>
                      <a:t>266</a:t>
                    </a:r>
                  </a:p>
                  <a:p>
                    <a:r>
                      <a:rPr lang="en-US" sz="2000" b="1" i="0" baseline="0" dirty="0" smtClean="0">
                        <a:solidFill>
                          <a:schemeClr val="accent1">
                            <a:lumMod val="60000"/>
                            <a:lumOff val="40000"/>
                          </a:schemeClr>
                        </a:solidFill>
                      </a:rPr>
                      <a:t>2.3%</a:t>
                    </a:r>
                    <a:endParaRPr lang="en-US" dirty="0" smtClean="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2000" b="1" i="0" baseline="0" dirty="0" smtClean="0">
                        <a:solidFill>
                          <a:schemeClr val="accent1">
                            <a:lumMod val="60000"/>
                            <a:lumOff val="40000"/>
                          </a:schemeClr>
                        </a:solidFill>
                      </a:rPr>
                      <a:t>1681</a:t>
                    </a:r>
                  </a:p>
                  <a:p>
                    <a:r>
                      <a:rPr lang="en-US" sz="2000" b="1" i="0" baseline="0" dirty="0" smtClean="0">
                        <a:solidFill>
                          <a:schemeClr val="accent1">
                            <a:lumMod val="60000"/>
                            <a:lumOff val="40000"/>
                          </a:schemeClr>
                        </a:solidFill>
                      </a:rPr>
                      <a:t>14.2%</a:t>
                    </a:r>
                    <a:endParaRPr lang="en-US" dirty="0" smtClean="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2000" b="1" i="0" baseline="0" dirty="0" smtClean="0">
                        <a:solidFill>
                          <a:schemeClr val="accent1">
                            <a:lumMod val="60000"/>
                            <a:lumOff val="40000"/>
                          </a:schemeClr>
                        </a:solidFill>
                      </a:rPr>
                      <a:t>2139</a:t>
                    </a:r>
                  </a:p>
                  <a:p>
                    <a:r>
                      <a:rPr lang="en-US" sz="2000" b="1" i="0" baseline="0" dirty="0" smtClean="0">
                        <a:solidFill>
                          <a:schemeClr val="accent1">
                            <a:lumMod val="60000"/>
                            <a:lumOff val="40000"/>
                          </a:schemeClr>
                        </a:solidFill>
                      </a:rPr>
                      <a:t>18.1%</a:t>
                    </a:r>
                    <a:endParaRPr lang="en-US" dirty="0" smtClean="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2000" b="1" i="0" baseline="0" dirty="0" smtClean="0">
                        <a:solidFill>
                          <a:schemeClr val="accent1">
                            <a:lumMod val="60000"/>
                            <a:lumOff val="40000"/>
                          </a:schemeClr>
                        </a:solidFill>
                      </a:rPr>
                      <a:t>723</a:t>
                    </a:r>
                  </a:p>
                  <a:p>
                    <a:r>
                      <a:rPr lang="en-US" sz="2000" b="1" i="0" baseline="0" dirty="0" smtClean="0">
                        <a:solidFill>
                          <a:schemeClr val="accent1">
                            <a:lumMod val="60000"/>
                            <a:lumOff val="40000"/>
                          </a:schemeClr>
                        </a:solidFill>
                      </a:rPr>
                      <a:t>6.1%</a:t>
                    </a:r>
                    <a:endParaRPr lang="en-US" dirty="0" smtClean="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z="2000" b="1" i="0" baseline="0" dirty="0" smtClean="0">
                        <a:solidFill>
                          <a:schemeClr val="accent1">
                            <a:lumMod val="60000"/>
                            <a:lumOff val="40000"/>
                          </a:schemeClr>
                        </a:solidFill>
                      </a:rPr>
                      <a:t>6757</a:t>
                    </a:r>
                  </a:p>
                  <a:p>
                    <a:r>
                      <a:rPr lang="en-US" sz="2000" b="1" i="0" baseline="0" dirty="0" smtClean="0">
                        <a:solidFill>
                          <a:schemeClr val="accent1">
                            <a:lumMod val="60000"/>
                            <a:lumOff val="40000"/>
                          </a:schemeClr>
                        </a:solidFill>
                      </a:rPr>
                      <a:t>57.2%</a:t>
                    </a:r>
                    <a:endParaRPr lang="en-US" dirty="0" smtClean="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z="2000" b="1" i="0" baseline="0" dirty="0" smtClean="0">
                        <a:solidFill>
                          <a:schemeClr val="accent1">
                            <a:lumMod val="60000"/>
                            <a:lumOff val="40000"/>
                          </a:schemeClr>
                        </a:solidFill>
                      </a:rPr>
                      <a:t>249</a:t>
                    </a:r>
                  </a:p>
                  <a:p>
                    <a:r>
                      <a:rPr lang="en-US" sz="2000" b="1" i="0" baseline="0" dirty="0" smtClean="0">
                        <a:solidFill>
                          <a:schemeClr val="accent1">
                            <a:lumMod val="60000"/>
                            <a:lumOff val="40000"/>
                          </a:schemeClr>
                        </a:solidFill>
                      </a:rPr>
                      <a:t>2.1%</a:t>
                    </a:r>
                    <a:endParaRPr lang="en-US" dirty="0" smtClean="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'Crash Severity'!$A$5:$A$10</c:f>
              <c:strCache>
                <c:ptCount val="6"/>
                <c:pt idx="0">
                  <c:v>Fatal Injury</c:v>
                </c:pt>
                <c:pt idx="1">
                  <c:v>Incapacitating Injury</c:v>
                </c:pt>
                <c:pt idx="2">
                  <c:v>Non-Incapacitating Injury</c:v>
                </c:pt>
                <c:pt idx="3">
                  <c:v>Possible Injury</c:v>
                </c:pt>
                <c:pt idx="4">
                  <c:v>Property Damage Only</c:v>
                </c:pt>
                <c:pt idx="5">
                  <c:v>Unknown</c:v>
                </c:pt>
              </c:strCache>
            </c:strRef>
          </c:cat>
          <c:val>
            <c:numRef>
              <c:f>'Crash Severity'!$B$5:$B$10</c:f>
              <c:numCache>
                <c:formatCode>General</c:formatCode>
                <c:ptCount val="6"/>
                <c:pt idx="0">
                  <c:v>266</c:v>
                </c:pt>
                <c:pt idx="1">
                  <c:v>1681</c:v>
                </c:pt>
                <c:pt idx="2">
                  <c:v>2139</c:v>
                </c:pt>
                <c:pt idx="3">
                  <c:v>723</c:v>
                </c:pt>
                <c:pt idx="4">
                  <c:v>6757</c:v>
                </c:pt>
                <c:pt idx="5">
                  <c:v>249</c:v>
                </c:pt>
              </c:numCache>
            </c:numRef>
          </c:val>
        </c:ser>
        <c:dLbls>
          <c:showLegendKey val="0"/>
          <c:showVal val="0"/>
          <c:showCatName val="0"/>
          <c:showSerName val="0"/>
          <c:showPercent val="0"/>
          <c:showBubbleSize val="0"/>
        </c:dLbls>
        <c:gapWidth val="219"/>
        <c:overlap val="-27"/>
        <c:axId val="479200824"/>
        <c:axId val="479200432"/>
      </c:barChart>
      <c:catAx>
        <c:axId val="47920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200432"/>
        <c:crosses val="autoZero"/>
        <c:auto val="1"/>
        <c:lblAlgn val="ctr"/>
        <c:lblOffset val="100"/>
        <c:noMultiLvlLbl val="0"/>
      </c:catAx>
      <c:valAx>
        <c:axId val="47920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9200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F6BB097-BF25-4FFA-A955-2B197F370A95}" type="datetimeFigureOut">
              <a:rPr lang="en-US" smtClean="0"/>
              <a:t>8/20/2015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AA44C66-B94D-453D-A9D3-113AE6E19870}" type="slidenum">
              <a:rPr lang="en-US" smtClean="0"/>
              <a:t>‹#›</a:t>
            </a:fld>
            <a:endParaRPr lang="en-US" dirty="0"/>
          </a:p>
        </p:txBody>
      </p:sp>
    </p:spTree>
    <p:extLst>
      <p:ext uri="{BB962C8B-B14F-4D97-AF65-F5344CB8AC3E}">
        <p14:creationId xmlns:p14="http://schemas.microsoft.com/office/powerpoint/2010/main" val="127140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8/20/2015 9:38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09887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10</a:t>
            </a:fld>
            <a:endParaRPr lang="en-US" dirty="0"/>
          </a:p>
        </p:txBody>
      </p:sp>
    </p:spTree>
    <p:extLst>
      <p:ext uri="{BB962C8B-B14F-4D97-AF65-F5344CB8AC3E}">
        <p14:creationId xmlns:p14="http://schemas.microsoft.com/office/powerpoint/2010/main" val="2626771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11</a:t>
            </a:fld>
            <a:endParaRPr lang="en-US" dirty="0"/>
          </a:p>
        </p:txBody>
      </p:sp>
    </p:spTree>
    <p:extLst>
      <p:ext uri="{BB962C8B-B14F-4D97-AF65-F5344CB8AC3E}">
        <p14:creationId xmlns:p14="http://schemas.microsoft.com/office/powerpoint/2010/main" val="316019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12</a:t>
            </a:fld>
            <a:endParaRPr lang="en-US" dirty="0"/>
          </a:p>
        </p:txBody>
      </p:sp>
    </p:spTree>
    <p:extLst>
      <p:ext uri="{BB962C8B-B14F-4D97-AF65-F5344CB8AC3E}">
        <p14:creationId xmlns:p14="http://schemas.microsoft.com/office/powerpoint/2010/main" val="330559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13</a:t>
            </a:fld>
            <a:endParaRPr lang="en-US" dirty="0"/>
          </a:p>
        </p:txBody>
      </p:sp>
    </p:spTree>
    <p:extLst>
      <p:ext uri="{BB962C8B-B14F-4D97-AF65-F5344CB8AC3E}">
        <p14:creationId xmlns:p14="http://schemas.microsoft.com/office/powerpoint/2010/main" val="2121969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14</a:t>
            </a:fld>
            <a:endParaRPr lang="en-US" dirty="0"/>
          </a:p>
        </p:txBody>
      </p:sp>
    </p:spTree>
    <p:extLst>
      <p:ext uri="{BB962C8B-B14F-4D97-AF65-F5344CB8AC3E}">
        <p14:creationId xmlns:p14="http://schemas.microsoft.com/office/powerpoint/2010/main" val="26696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15</a:t>
            </a:fld>
            <a:endParaRPr lang="en-US" dirty="0"/>
          </a:p>
        </p:txBody>
      </p:sp>
    </p:spTree>
    <p:extLst>
      <p:ext uri="{BB962C8B-B14F-4D97-AF65-F5344CB8AC3E}">
        <p14:creationId xmlns:p14="http://schemas.microsoft.com/office/powerpoint/2010/main" val="58852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16</a:t>
            </a:fld>
            <a:endParaRPr lang="en-US" dirty="0"/>
          </a:p>
        </p:txBody>
      </p:sp>
    </p:spTree>
    <p:extLst>
      <p:ext uri="{BB962C8B-B14F-4D97-AF65-F5344CB8AC3E}">
        <p14:creationId xmlns:p14="http://schemas.microsoft.com/office/powerpoint/2010/main" val="172701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17</a:t>
            </a:fld>
            <a:endParaRPr lang="en-US" dirty="0"/>
          </a:p>
        </p:txBody>
      </p:sp>
    </p:spTree>
    <p:extLst>
      <p:ext uri="{BB962C8B-B14F-4D97-AF65-F5344CB8AC3E}">
        <p14:creationId xmlns:p14="http://schemas.microsoft.com/office/powerpoint/2010/main" val="2095377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18</a:t>
            </a:fld>
            <a:endParaRPr lang="en-US" dirty="0"/>
          </a:p>
        </p:txBody>
      </p:sp>
    </p:spTree>
    <p:extLst>
      <p:ext uri="{BB962C8B-B14F-4D97-AF65-F5344CB8AC3E}">
        <p14:creationId xmlns:p14="http://schemas.microsoft.com/office/powerpoint/2010/main" val="3061303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19</a:t>
            </a:fld>
            <a:endParaRPr lang="en-US" dirty="0"/>
          </a:p>
        </p:txBody>
      </p:sp>
    </p:spTree>
    <p:extLst>
      <p:ext uri="{BB962C8B-B14F-4D97-AF65-F5344CB8AC3E}">
        <p14:creationId xmlns:p14="http://schemas.microsoft.com/office/powerpoint/2010/main" val="461143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of all crashes occur on</a:t>
            </a:r>
            <a:r>
              <a:rPr lang="en-US" baseline="0" dirty="0" smtClean="0"/>
              <a:t> the county routes; however, they are over-represented for fatal crashes with </a:t>
            </a:r>
            <a:r>
              <a:rPr lang="en-US" dirty="0" smtClean="0"/>
              <a:t>31% of all fatal</a:t>
            </a:r>
            <a:r>
              <a:rPr lang="en-US" baseline="0" dirty="0" smtClean="0"/>
              <a:t> crashes occur along the county routes.</a:t>
            </a:r>
          </a:p>
          <a:p>
            <a:endParaRPr lang="en-US" baseline="0" dirty="0" smtClean="0"/>
          </a:p>
          <a:p>
            <a:r>
              <a:rPr lang="en-US" baseline="0" dirty="0" smtClean="0"/>
              <a:t>Of the 656 fatal crashes, over 70%, or 462, were roadway departures.  Of those, nearly 60% occurred in curves.</a:t>
            </a:r>
          </a:p>
          <a:p>
            <a:endParaRPr lang="en-US" baseline="0" dirty="0" smtClean="0"/>
          </a:p>
          <a:p>
            <a:r>
              <a:rPr lang="en-US" baseline="0" dirty="0" smtClean="0"/>
              <a:t>Additionally, nearly 70% of serious injury crashes were roadway departures, with over 50% of them in curves.</a:t>
            </a:r>
          </a:p>
          <a:p>
            <a:endParaRPr lang="en-US" baseline="0" dirty="0" smtClean="0"/>
          </a:p>
          <a:p>
            <a:r>
              <a:rPr lang="en-US" baseline="0" dirty="0" smtClean="0"/>
              <a:t>So we can see that curves are where we should concentrate are efforts in reducing the occurrence and severity of crashes.</a:t>
            </a:r>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a:t>
            </a:fld>
            <a:endParaRPr lang="en-US" dirty="0"/>
          </a:p>
        </p:txBody>
      </p:sp>
    </p:spTree>
    <p:extLst>
      <p:ext uri="{BB962C8B-B14F-4D97-AF65-F5344CB8AC3E}">
        <p14:creationId xmlns:p14="http://schemas.microsoft.com/office/powerpoint/2010/main" val="3098085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20</a:t>
            </a:fld>
            <a:endParaRPr lang="en-US" dirty="0"/>
          </a:p>
        </p:txBody>
      </p:sp>
    </p:spTree>
    <p:extLst>
      <p:ext uri="{BB962C8B-B14F-4D97-AF65-F5344CB8AC3E}">
        <p14:creationId xmlns:p14="http://schemas.microsoft.com/office/powerpoint/2010/main" val="3620277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21</a:t>
            </a:fld>
            <a:endParaRPr lang="en-US" dirty="0"/>
          </a:p>
        </p:txBody>
      </p:sp>
    </p:spTree>
    <p:extLst>
      <p:ext uri="{BB962C8B-B14F-4D97-AF65-F5344CB8AC3E}">
        <p14:creationId xmlns:p14="http://schemas.microsoft.com/office/powerpoint/2010/main" val="848376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22</a:t>
            </a:fld>
            <a:endParaRPr lang="en-US" dirty="0"/>
          </a:p>
        </p:txBody>
      </p:sp>
    </p:spTree>
    <p:extLst>
      <p:ext uri="{BB962C8B-B14F-4D97-AF65-F5344CB8AC3E}">
        <p14:creationId xmlns:p14="http://schemas.microsoft.com/office/powerpoint/2010/main" val="536797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23</a:t>
            </a:fld>
            <a:endParaRPr lang="en-US" dirty="0"/>
          </a:p>
        </p:txBody>
      </p:sp>
    </p:spTree>
    <p:extLst>
      <p:ext uri="{BB962C8B-B14F-4D97-AF65-F5344CB8AC3E}">
        <p14:creationId xmlns:p14="http://schemas.microsoft.com/office/powerpoint/2010/main" val="2911686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25</a:t>
            </a:fld>
            <a:endParaRPr lang="en-US" dirty="0"/>
          </a:p>
        </p:txBody>
      </p:sp>
    </p:spTree>
    <p:extLst>
      <p:ext uri="{BB962C8B-B14F-4D97-AF65-F5344CB8AC3E}">
        <p14:creationId xmlns:p14="http://schemas.microsoft.com/office/powerpoint/2010/main" val="572254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3</a:t>
            </a:fld>
            <a:endParaRPr lang="en-US" dirty="0"/>
          </a:p>
        </p:txBody>
      </p:sp>
    </p:spTree>
    <p:extLst>
      <p:ext uri="{BB962C8B-B14F-4D97-AF65-F5344CB8AC3E}">
        <p14:creationId xmlns:p14="http://schemas.microsoft.com/office/powerpoint/2010/main" val="416894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4</a:t>
            </a:fld>
            <a:endParaRPr lang="en-US" dirty="0"/>
          </a:p>
        </p:txBody>
      </p:sp>
    </p:spTree>
    <p:extLst>
      <p:ext uri="{BB962C8B-B14F-4D97-AF65-F5344CB8AC3E}">
        <p14:creationId xmlns:p14="http://schemas.microsoft.com/office/powerpoint/2010/main" val="229623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5</a:t>
            </a:fld>
            <a:endParaRPr lang="en-US" dirty="0"/>
          </a:p>
        </p:txBody>
      </p:sp>
    </p:spTree>
    <p:extLst>
      <p:ext uri="{BB962C8B-B14F-4D97-AF65-F5344CB8AC3E}">
        <p14:creationId xmlns:p14="http://schemas.microsoft.com/office/powerpoint/2010/main" val="152270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6</a:t>
            </a:fld>
            <a:endParaRPr lang="en-US" dirty="0"/>
          </a:p>
        </p:txBody>
      </p:sp>
    </p:spTree>
    <p:extLst>
      <p:ext uri="{BB962C8B-B14F-4D97-AF65-F5344CB8AC3E}">
        <p14:creationId xmlns:p14="http://schemas.microsoft.com/office/powerpoint/2010/main" val="30953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7</a:t>
            </a:fld>
            <a:endParaRPr lang="en-US" dirty="0"/>
          </a:p>
        </p:txBody>
      </p:sp>
    </p:spTree>
    <p:extLst>
      <p:ext uri="{BB962C8B-B14F-4D97-AF65-F5344CB8AC3E}">
        <p14:creationId xmlns:p14="http://schemas.microsoft.com/office/powerpoint/2010/main" val="1098829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8</a:t>
            </a:fld>
            <a:endParaRPr lang="en-US" dirty="0"/>
          </a:p>
        </p:txBody>
      </p:sp>
    </p:spTree>
    <p:extLst>
      <p:ext uri="{BB962C8B-B14F-4D97-AF65-F5344CB8AC3E}">
        <p14:creationId xmlns:p14="http://schemas.microsoft.com/office/powerpoint/2010/main" val="15997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44C66-B94D-453D-A9D3-113AE6E19870}" type="slidenum">
              <a:rPr lang="en-US" smtClean="0"/>
              <a:t>9</a:t>
            </a:fld>
            <a:endParaRPr lang="en-US" dirty="0"/>
          </a:p>
        </p:txBody>
      </p:sp>
    </p:spTree>
    <p:extLst>
      <p:ext uri="{BB962C8B-B14F-4D97-AF65-F5344CB8AC3E}">
        <p14:creationId xmlns:p14="http://schemas.microsoft.com/office/powerpoint/2010/main" val="139710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2.GI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51.gif"/><Relationship Id="rId3" Type="http://schemas.openxmlformats.org/officeDocument/2006/relationships/image" Target="../media/image46.jpeg"/><Relationship Id="rId7" Type="http://schemas.openxmlformats.org/officeDocument/2006/relationships/image" Target="../media/image50.jp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eg"/><Relationship Id="rId9" Type="http://schemas.openxmlformats.org/officeDocument/2006/relationships/image" Target="../media/image52.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trb.org/Publications/Public/Blurbs/A_Guide_for_Reducing_Collisions_on_Horizontal_Curv_154782.aspx" TargetMode="External"/><Relationship Id="rId2" Type="http://schemas.openxmlformats.org/officeDocument/2006/relationships/hyperlink" Target="https://www.fhwa.dot.gov/publications/research/safety/13077/13077.pdf" TargetMode="External"/><Relationship Id="rId1" Type="http://schemas.openxmlformats.org/officeDocument/2006/relationships/slideLayout" Target="../slideLayouts/slideLayout4.xml"/><Relationship Id="rId5" Type="http://schemas.openxmlformats.org/officeDocument/2006/relationships/hyperlink" Target="http://safety.fhwa.dot.gov/roadway_dept/horicurves/" TargetMode="External"/><Relationship Id="rId4" Type="http://schemas.openxmlformats.org/officeDocument/2006/relationships/hyperlink" Target="http://safety.fhwa.dot.gov/roadway_dept/horicurves/fhwasa07002/fhwasa07002.pdf"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gif"/><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681913" cy="1523495"/>
          </a:xfrm>
        </p:spPr>
        <p:txBody>
          <a:bodyPr/>
          <a:lstStyle/>
          <a:p>
            <a:r>
              <a:rPr lang="en-US" dirty="0"/>
              <a:t>Effective Signage and </a:t>
            </a:r>
            <a:r>
              <a:rPr lang="en-US" dirty="0" smtClean="0"/>
              <a:t/>
            </a:r>
            <a:br>
              <a:rPr lang="en-US" dirty="0" smtClean="0"/>
            </a:br>
            <a:r>
              <a:rPr lang="en-US" dirty="0" smtClean="0"/>
              <a:t>Striping </a:t>
            </a:r>
            <a:r>
              <a:rPr lang="en-US" dirty="0"/>
              <a:t>for Rural 2-lane Horizontal </a:t>
            </a:r>
            <a:r>
              <a:rPr lang="en-US" dirty="0" smtClean="0"/>
              <a:t>Curves</a:t>
            </a:r>
            <a:br>
              <a:rPr lang="en-US" dirty="0" smtClean="0"/>
            </a:br>
            <a:r>
              <a:rPr lang="en-US" sz="2800" dirty="0" smtClean="0">
                <a:effectLst/>
              </a:rPr>
              <a:t>Presentation to the Alabama County </a:t>
            </a:r>
            <a:br>
              <a:rPr lang="en-US" sz="2800" dirty="0" smtClean="0">
                <a:effectLst/>
              </a:rPr>
            </a:br>
            <a:r>
              <a:rPr lang="en-US" sz="2800" dirty="0" smtClean="0">
                <a:effectLst/>
              </a:rPr>
              <a:t>Commissioners Association</a:t>
            </a:r>
            <a:br>
              <a:rPr lang="en-US" sz="2800" dirty="0" smtClean="0">
                <a:effectLst/>
              </a:rPr>
            </a:br>
            <a:r>
              <a:rPr lang="en-US" sz="2400" dirty="0" smtClean="0">
                <a:effectLst/>
              </a:rPr>
              <a:t>August 20, 2015</a:t>
            </a:r>
            <a:endParaRPr lang="en-US" sz="2400" dirty="0">
              <a:effectLst/>
            </a:endParaRPr>
          </a:p>
        </p:txBody>
      </p:sp>
      <p:sp>
        <p:nvSpPr>
          <p:cNvPr id="3" name="Subtitle 2"/>
          <p:cNvSpPr>
            <a:spLocks noGrp="1"/>
          </p:cNvSpPr>
          <p:nvPr>
            <p:ph type="subTitle" idx="1"/>
          </p:nvPr>
        </p:nvSpPr>
        <p:spPr>
          <a:xfrm>
            <a:off x="730249" y="4954588"/>
            <a:ext cx="7681913" cy="1370012"/>
          </a:xfrm>
        </p:spPr>
        <p:txBody>
          <a:bodyPr>
            <a:normAutofit/>
          </a:bodyPr>
          <a:lstStyle/>
          <a:p>
            <a:r>
              <a:rPr lang="en-US" dirty="0" smtClean="0"/>
              <a:t>Timothy E. Barnett, P.E., PTOE</a:t>
            </a:r>
          </a:p>
          <a:p>
            <a:r>
              <a:rPr lang="en-US" dirty="0" smtClean="0"/>
              <a:t>State Safety Operations Engineer</a:t>
            </a:r>
          </a:p>
          <a:p>
            <a:r>
              <a:rPr lang="en-US" dirty="0" smtClean="0"/>
              <a:t>Alabama Department of Transportation</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4800600"/>
            <a:ext cx="1524000" cy="15240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Edge Lines</a:t>
            </a:r>
            <a:endParaRPr lang="en-US" dirty="0"/>
          </a:p>
        </p:txBody>
      </p:sp>
      <p:sp>
        <p:nvSpPr>
          <p:cNvPr id="3" name="Content Placeholder 2"/>
          <p:cNvSpPr>
            <a:spLocks noGrp="1"/>
          </p:cNvSpPr>
          <p:nvPr>
            <p:ph sz="half" idx="1"/>
          </p:nvPr>
        </p:nvSpPr>
        <p:spPr>
          <a:xfrm>
            <a:off x="381000" y="1411553"/>
            <a:ext cx="4114800" cy="3219343"/>
          </a:xfrm>
        </p:spPr>
        <p:txBody>
          <a:bodyPr/>
          <a:lstStyle/>
          <a:p>
            <a:r>
              <a:rPr lang="en-US" dirty="0" smtClean="0"/>
              <a:t>Providing edge lines</a:t>
            </a:r>
          </a:p>
          <a:p>
            <a:pPr lvl="1"/>
            <a:r>
              <a:rPr lang="en-US" dirty="0" smtClean="0"/>
              <a:t>Use </a:t>
            </a:r>
            <a:r>
              <a:rPr lang="en-US" dirty="0"/>
              <a:t>of edge lines and raised pavement marker</a:t>
            </a:r>
          </a:p>
          <a:p>
            <a:pPr lvl="1"/>
            <a:r>
              <a:rPr lang="en-US" dirty="0"/>
              <a:t>Significant return on investment, up to </a:t>
            </a:r>
            <a:r>
              <a:rPr lang="en-US" dirty="0" smtClean="0"/>
              <a:t>55:1</a:t>
            </a:r>
          </a:p>
          <a:p>
            <a:pPr lvl="1"/>
            <a:endParaRPr lang="en-US" dirty="0"/>
          </a:p>
          <a:p>
            <a:r>
              <a:rPr lang="en-US" dirty="0" smtClean="0"/>
              <a:t>66% </a:t>
            </a:r>
            <a:r>
              <a:rPr lang="en-US" dirty="0"/>
              <a:t>Crash </a:t>
            </a:r>
            <a:r>
              <a:rPr lang="en-US" dirty="0" smtClean="0"/>
              <a:t>Reduction</a:t>
            </a:r>
            <a:endParaRPr lang="en-US" dirty="0"/>
          </a:p>
          <a:p>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411288"/>
            <a:ext cx="4103543" cy="2725648"/>
          </a:xfrm>
          <a:prstGeom prst="rect">
            <a:avLst/>
          </a:prstGeom>
        </p:spPr>
      </p:pic>
    </p:spTree>
    <p:extLst>
      <p:ext uri="{BB962C8B-B14F-4D97-AF65-F5344CB8AC3E}">
        <p14:creationId xmlns:p14="http://schemas.microsoft.com/office/powerpoint/2010/main" val="36004014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Provide Adequate Sight Distance</a:t>
            </a:r>
            <a:endParaRPr lang="en-US" dirty="0"/>
          </a:p>
        </p:txBody>
      </p:sp>
      <p:sp>
        <p:nvSpPr>
          <p:cNvPr id="6" name="Content Placeholder 5"/>
          <p:cNvSpPr>
            <a:spLocks noGrp="1"/>
          </p:cNvSpPr>
          <p:nvPr>
            <p:ph sz="half" idx="1"/>
          </p:nvPr>
        </p:nvSpPr>
        <p:spPr>
          <a:xfrm>
            <a:off x="381000" y="1411553"/>
            <a:ext cx="4114800" cy="4253472"/>
          </a:xfrm>
        </p:spPr>
        <p:txBody>
          <a:bodyPr/>
          <a:lstStyle/>
          <a:p>
            <a:r>
              <a:rPr lang="en-US" dirty="0" smtClean="0"/>
              <a:t>Improve horizontal sight distance</a:t>
            </a:r>
          </a:p>
          <a:p>
            <a:pPr lvl="1"/>
            <a:r>
              <a:rPr lang="en-US" dirty="0"/>
              <a:t>In particular at locations with substantial sight distance </a:t>
            </a:r>
            <a:r>
              <a:rPr lang="en-US" dirty="0" smtClean="0"/>
              <a:t>restrictions</a:t>
            </a:r>
          </a:p>
          <a:p>
            <a:pPr lvl="1"/>
            <a:r>
              <a:rPr lang="en-US" dirty="0" smtClean="0"/>
              <a:t>More critical when an intersection or driveway is within or just beyond curve</a:t>
            </a:r>
          </a:p>
          <a:p>
            <a:r>
              <a:rPr lang="en-US" dirty="0" smtClean="0"/>
              <a:t>Up to 20% Crash Reduction</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95647" y="1731724"/>
            <a:ext cx="4068039" cy="2306876"/>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4768874"/>
            <a:ext cx="5791200" cy="2012926"/>
          </a:xfrm>
          <a:prstGeom prst="rect">
            <a:avLst/>
          </a:prstGeom>
        </p:spPr>
      </p:pic>
    </p:spTree>
    <p:extLst>
      <p:ext uri="{BB962C8B-B14F-4D97-AF65-F5344CB8AC3E}">
        <p14:creationId xmlns:p14="http://schemas.microsoft.com/office/powerpoint/2010/main" val="1388539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Install Shoulder Rumble Strips</a:t>
            </a:r>
            <a:endParaRPr lang="en-US" dirty="0"/>
          </a:p>
        </p:txBody>
      </p:sp>
      <p:sp>
        <p:nvSpPr>
          <p:cNvPr id="6" name="Content Placeholder 5"/>
          <p:cNvSpPr>
            <a:spLocks noGrp="1"/>
          </p:cNvSpPr>
          <p:nvPr>
            <p:ph sz="half" idx="1"/>
          </p:nvPr>
        </p:nvSpPr>
        <p:spPr>
          <a:xfrm>
            <a:off x="381000" y="1411553"/>
            <a:ext cx="4114800" cy="5324535"/>
          </a:xfrm>
        </p:spPr>
        <p:txBody>
          <a:bodyPr/>
          <a:lstStyle/>
          <a:p>
            <a:r>
              <a:rPr lang="en-US" dirty="0" smtClean="0"/>
              <a:t>Providing shoulder or edge line rumble strips</a:t>
            </a:r>
          </a:p>
          <a:p>
            <a:pPr lvl="1"/>
            <a:r>
              <a:rPr lang="en-US" dirty="0" smtClean="0"/>
              <a:t>Proportion </a:t>
            </a:r>
            <a:r>
              <a:rPr lang="en-US" dirty="0"/>
              <a:t>of vehicles that run off the road is </a:t>
            </a:r>
            <a:r>
              <a:rPr lang="en-US" dirty="0" smtClean="0"/>
              <a:t>significantly </a:t>
            </a:r>
            <a:r>
              <a:rPr lang="en-US" dirty="0"/>
              <a:t>greater on a </a:t>
            </a:r>
            <a:r>
              <a:rPr lang="en-US" dirty="0" smtClean="0"/>
              <a:t>curve</a:t>
            </a:r>
          </a:p>
          <a:p>
            <a:pPr lvl="1"/>
            <a:r>
              <a:rPr lang="en-US" dirty="0" smtClean="0"/>
              <a:t>An </a:t>
            </a:r>
            <a:r>
              <a:rPr lang="en-US" dirty="0"/>
              <a:t>effective means of locating the edge of the travel way during inclement </a:t>
            </a:r>
            <a:r>
              <a:rPr lang="en-US" dirty="0" smtClean="0"/>
              <a:t>weather</a:t>
            </a:r>
          </a:p>
          <a:p>
            <a:pPr lvl="1"/>
            <a:endParaRPr lang="en-US" dirty="0"/>
          </a:p>
          <a:p>
            <a:r>
              <a:rPr lang="en-US" dirty="0" smtClean="0"/>
              <a:t>Up to 30% Crash Reduction</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50410" y="1731724"/>
            <a:ext cx="4288790" cy="3221276"/>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5181600"/>
            <a:ext cx="2274337" cy="1485900"/>
          </a:xfrm>
          <a:prstGeom prst="rect">
            <a:avLst/>
          </a:prstGeom>
        </p:spPr>
      </p:pic>
    </p:spTree>
    <p:extLst>
      <p:ext uri="{BB962C8B-B14F-4D97-AF65-F5344CB8AC3E}">
        <p14:creationId xmlns:p14="http://schemas.microsoft.com/office/powerpoint/2010/main" val="4210074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Install Centerline Rumble Strips</a:t>
            </a:r>
            <a:endParaRPr lang="en-US" dirty="0"/>
          </a:p>
        </p:txBody>
      </p:sp>
      <p:sp>
        <p:nvSpPr>
          <p:cNvPr id="6" name="Content Placeholder 5"/>
          <p:cNvSpPr>
            <a:spLocks noGrp="1"/>
          </p:cNvSpPr>
          <p:nvPr>
            <p:ph sz="half" idx="1"/>
          </p:nvPr>
        </p:nvSpPr>
        <p:spPr>
          <a:xfrm>
            <a:off x="381000" y="1411553"/>
            <a:ext cx="4114800" cy="4327338"/>
          </a:xfrm>
        </p:spPr>
        <p:txBody>
          <a:bodyPr/>
          <a:lstStyle/>
          <a:p>
            <a:r>
              <a:rPr lang="en-US" dirty="0" smtClean="0"/>
              <a:t>Providing centerline rumble strips</a:t>
            </a:r>
          </a:p>
          <a:p>
            <a:pPr lvl="1"/>
            <a:r>
              <a:rPr lang="en-US" dirty="0" smtClean="0"/>
              <a:t>Effective </a:t>
            </a:r>
            <a:r>
              <a:rPr lang="en-US" dirty="0"/>
              <a:t>in reducing head-on </a:t>
            </a:r>
            <a:r>
              <a:rPr lang="en-US" dirty="0" smtClean="0"/>
              <a:t>and opposite direction sideswipe crashes</a:t>
            </a:r>
          </a:p>
          <a:p>
            <a:pPr lvl="1"/>
            <a:r>
              <a:rPr lang="en-US" dirty="0" smtClean="0"/>
              <a:t>No adverse effect on motorcyclist or bicyclists</a:t>
            </a:r>
          </a:p>
          <a:p>
            <a:pPr lvl="1"/>
            <a:endParaRPr lang="en-US" dirty="0" smtClean="0"/>
          </a:p>
          <a:p>
            <a:r>
              <a:rPr lang="en-US" dirty="0" smtClean="0"/>
              <a:t>Up to 37% Crash Reduction</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34000" y="1731723"/>
            <a:ext cx="3276600" cy="3529295"/>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4419598"/>
            <a:ext cx="3048000" cy="2249161"/>
          </a:xfrm>
          <a:prstGeom prst="rect">
            <a:avLst/>
          </a:prstGeom>
        </p:spPr>
      </p:pic>
    </p:spTree>
    <p:extLst>
      <p:ext uri="{BB962C8B-B14F-4D97-AF65-F5344CB8AC3E}">
        <p14:creationId xmlns:p14="http://schemas.microsoft.com/office/powerpoint/2010/main" val="704642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Prevent Edge Drop-offs</a:t>
            </a:r>
            <a:endParaRPr lang="en-US" dirty="0"/>
          </a:p>
        </p:txBody>
      </p:sp>
      <p:sp>
        <p:nvSpPr>
          <p:cNvPr id="6" name="Content Placeholder 5"/>
          <p:cNvSpPr>
            <a:spLocks noGrp="1"/>
          </p:cNvSpPr>
          <p:nvPr>
            <p:ph sz="half" idx="1"/>
          </p:nvPr>
        </p:nvSpPr>
        <p:spPr>
          <a:xfrm>
            <a:off x="381000" y="1411553"/>
            <a:ext cx="4114800" cy="3939540"/>
          </a:xfrm>
        </p:spPr>
        <p:txBody>
          <a:bodyPr/>
          <a:lstStyle/>
          <a:p>
            <a:r>
              <a:rPr lang="en-US" dirty="0" smtClean="0"/>
              <a:t>Provide a Safety Edge</a:t>
            </a:r>
            <a:r>
              <a:rPr lang="en-US" sz="1800" baseline="-25000" dirty="0" smtClean="0"/>
              <a:t>TM</a:t>
            </a:r>
            <a:r>
              <a:rPr lang="en-US" dirty="0" smtClean="0"/>
              <a:t> treatment</a:t>
            </a:r>
          </a:p>
          <a:p>
            <a:pPr lvl="1"/>
            <a:r>
              <a:rPr lang="en-US" dirty="0" smtClean="0"/>
              <a:t>Virtually eliminates the over-correction RwD crash</a:t>
            </a:r>
          </a:p>
          <a:p>
            <a:pPr lvl="1"/>
            <a:r>
              <a:rPr lang="en-US" dirty="0" smtClean="0"/>
              <a:t>Adds about 1% to asphalt quantities for a typical overlay</a:t>
            </a:r>
          </a:p>
          <a:p>
            <a:pPr lvl="1"/>
            <a:endParaRPr lang="en-US" dirty="0" smtClean="0"/>
          </a:p>
          <a:p>
            <a:r>
              <a:rPr lang="en-US" dirty="0" smtClean="0"/>
              <a:t>Up to 6% Crash Reduction</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78107" y="1731724"/>
            <a:ext cx="2825578" cy="1697276"/>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72" y="4267200"/>
            <a:ext cx="7007656" cy="3020037"/>
          </a:xfrm>
          <a:prstGeom prst="rect">
            <a:avLst/>
          </a:prstGeom>
          <a:solidFill>
            <a:schemeClr val="tx1"/>
          </a:solidFill>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4114800"/>
            <a:ext cx="3657600" cy="27432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8180" y="3505200"/>
            <a:ext cx="2517648" cy="3352800"/>
          </a:xfrm>
          <a:prstGeom prst="rect">
            <a:avLst/>
          </a:prstGeom>
        </p:spPr>
      </p:pic>
    </p:spTree>
    <p:extLst>
      <p:ext uri="{BB962C8B-B14F-4D97-AF65-F5344CB8AC3E}">
        <p14:creationId xmlns:p14="http://schemas.microsoft.com/office/powerpoint/2010/main" val="4068531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xit" presetSubtype="0" fill="hold"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Edge Compaction </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3" descr="typical with"/>
          <p:cNvPicPr>
            <a:picLocks noChangeAspect="1" noChangeArrowheads="1"/>
          </p:cNvPicPr>
          <p:nvPr/>
        </p:nvPicPr>
        <p:blipFill>
          <a:blip r:embed="rId3" cstate="print">
            <a:lum bright="8000" contrast="8000"/>
          </a:blip>
          <a:srcRect l="30734" t="31168" r="36818" b="20654"/>
          <a:stretch>
            <a:fillRect/>
          </a:stretch>
        </p:blipFill>
        <p:spPr bwMode="auto">
          <a:xfrm>
            <a:off x="517525" y="1560513"/>
            <a:ext cx="3563938" cy="3960812"/>
          </a:xfrm>
          <a:prstGeom prst="rect">
            <a:avLst/>
          </a:prstGeom>
          <a:noFill/>
          <a:ln w="9525">
            <a:noFill/>
            <a:miter lim="800000"/>
            <a:headEnd/>
            <a:tailEnd/>
          </a:ln>
        </p:spPr>
      </p:pic>
      <p:pic>
        <p:nvPicPr>
          <p:cNvPr id="6" name="Picture 4" descr="P8270101"/>
          <p:cNvPicPr>
            <a:picLocks noChangeAspect="1" noChangeArrowheads="1"/>
          </p:cNvPicPr>
          <p:nvPr/>
        </p:nvPicPr>
        <p:blipFill>
          <a:blip r:embed="rId4" cstate="print">
            <a:lum bright="4000" contrast="4000"/>
          </a:blip>
          <a:srcRect/>
          <a:stretch>
            <a:fillRect/>
          </a:stretch>
        </p:blipFill>
        <p:spPr bwMode="auto">
          <a:xfrm>
            <a:off x="4800600" y="1563688"/>
            <a:ext cx="4038600" cy="3933825"/>
          </a:xfrm>
          <a:prstGeom prst="rect">
            <a:avLst/>
          </a:prstGeom>
          <a:noFill/>
          <a:ln w="9525">
            <a:noFill/>
            <a:miter lim="800000"/>
            <a:headEnd/>
            <a:tailEnd/>
          </a:ln>
        </p:spPr>
      </p:pic>
      <p:sp>
        <p:nvSpPr>
          <p:cNvPr id="7" name="Text Box 5"/>
          <p:cNvSpPr txBox="1">
            <a:spLocks noChangeArrowheads="1"/>
          </p:cNvSpPr>
          <p:nvPr/>
        </p:nvSpPr>
        <p:spPr bwMode="auto">
          <a:xfrm>
            <a:off x="685800" y="5597525"/>
            <a:ext cx="3230563" cy="579438"/>
          </a:xfrm>
          <a:prstGeom prst="rect">
            <a:avLst/>
          </a:prstGeom>
          <a:noFill/>
          <a:ln w="9525">
            <a:noFill/>
            <a:miter lim="800000"/>
            <a:headEnd/>
            <a:tailEnd/>
          </a:ln>
        </p:spPr>
        <p:txBody>
          <a:bodyPr wrap="none">
            <a:spAutoFit/>
          </a:bodyPr>
          <a:lstStyle/>
          <a:p>
            <a:pPr algn="l"/>
            <a:r>
              <a:rPr lang="en-US" sz="3200" b="1" dirty="0">
                <a:latin typeface="Times New Roman" pitchFamily="18" charset="0"/>
              </a:rPr>
              <a:t>With Safety Edge</a:t>
            </a:r>
          </a:p>
        </p:txBody>
      </p:sp>
      <p:sp>
        <p:nvSpPr>
          <p:cNvPr id="8" name="Text Box 6"/>
          <p:cNvSpPr txBox="1">
            <a:spLocks noChangeArrowheads="1"/>
          </p:cNvSpPr>
          <p:nvPr/>
        </p:nvSpPr>
        <p:spPr bwMode="auto">
          <a:xfrm>
            <a:off x="4953000" y="5595938"/>
            <a:ext cx="3794125" cy="579437"/>
          </a:xfrm>
          <a:prstGeom prst="rect">
            <a:avLst/>
          </a:prstGeom>
          <a:noFill/>
          <a:ln w="9525">
            <a:noFill/>
            <a:miter lim="800000"/>
            <a:headEnd/>
            <a:tailEnd/>
          </a:ln>
        </p:spPr>
        <p:txBody>
          <a:bodyPr wrap="none">
            <a:spAutoFit/>
          </a:bodyPr>
          <a:lstStyle/>
          <a:p>
            <a:pPr algn="l"/>
            <a:r>
              <a:rPr lang="en-US" sz="3200" b="1" dirty="0">
                <a:latin typeface="Times New Roman" pitchFamily="18" charset="0"/>
              </a:rPr>
              <a:t>Without Safety Edge</a:t>
            </a:r>
          </a:p>
        </p:txBody>
      </p:sp>
    </p:spTree>
    <p:extLst>
      <p:ext uri="{BB962C8B-B14F-4D97-AF65-F5344CB8AC3E}">
        <p14:creationId xmlns:p14="http://schemas.microsoft.com/office/powerpoint/2010/main" val="42167238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Provide Skid-Resistant Pavement</a:t>
            </a:r>
            <a:endParaRPr lang="en-US" dirty="0"/>
          </a:p>
        </p:txBody>
      </p:sp>
      <p:sp>
        <p:nvSpPr>
          <p:cNvPr id="6" name="Content Placeholder 5"/>
          <p:cNvSpPr>
            <a:spLocks noGrp="1"/>
          </p:cNvSpPr>
          <p:nvPr>
            <p:ph sz="half" idx="1"/>
          </p:nvPr>
        </p:nvSpPr>
        <p:spPr>
          <a:xfrm>
            <a:off x="381000" y="1411553"/>
            <a:ext cx="4114800" cy="4659737"/>
          </a:xfrm>
        </p:spPr>
        <p:txBody>
          <a:bodyPr/>
          <a:lstStyle/>
          <a:p>
            <a:r>
              <a:rPr lang="en-US" dirty="0" smtClean="0"/>
              <a:t>Providing a skid-resistant pavement surface</a:t>
            </a:r>
          </a:p>
          <a:p>
            <a:pPr lvl="1"/>
            <a:r>
              <a:rPr lang="en-US" dirty="0" smtClean="0"/>
              <a:t>Reduces RwD related to wet-pavement conditions</a:t>
            </a:r>
          </a:p>
          <a:p>
            <a:pPr lvl="1"/>
            <a:r>
              <a:rPr lang="en-US" dirty="0" smtClean="0"/>
              <a:t>May be less </a:t>
            </a:r>
            <a:r>
              <a:rPr lang="en-US" dirty="0"/>
              <a:t>expensive </a:t>
            </a:r>
            <a:r>
              <a:rPr lang="en-US" dirty="0" smtClean="0"/>
              <a:t>than modifications </a:t>
            </a:r>
            <a:r>
              <a:rPr lang="en-US" dirty="0"/>
              <a:t>to the alignment </a:t>
            </a:r>
            <a:r>
              <a:rPr lang="en-US" dirty="0" smtClean="0"/>
              <a:t>or changing </a:t>
            </a:r>
            <a:r>
              <a:rPr lang="en-US" dirty="0"/>
              <a:t>the superelevation</a:t>
            </a:r>
          </a:p>
          <a:p>
            <a:pPr lvl="1"/>
            <a:endParaRPr lang="en-US" dirty="0" smtClean="0"/>
          </a:p>
          <a:p>
            <a:r>
              <a:rPr lang="en-US" dirty="0" smtClean="0"/>
              <a:t>Up to 35% Crash Reduction</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7524" y="1731724"/>
            <a:ext cx="3735079" cy="2611676"/>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5900" y="4343399"/>
            <a:ext cx="2857500" cy="2143125"/>
          </a:xfrm>
          <a:prstGeom prst="rect">
            <a:avLst/>
          </a:prstGeom>
        </p:spPr>
      </p:pic>
    </p:spTree>
    <p:extLst>
      <p:ext uri="{BB962C8B-B14F-4D97-AF65-F5344CB8AC3E}">
        <p14:creationId xmlns:p14="http://schemas.microsoft.com/office/powerpoint/2010/main" val="39199898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Provide Lighting on the Curve</a:t>
            </a:r>
            <a:endParaRPr lang="en-US" dirty="0"/>
          </a:p>
        </p:txBody>
      </p:sp>
      <p:sp>
        <p:nvSpPr>
          <p:cNvPr id="6" name="Content Placeholder 5"/>
          <p:cNvSpPr>
            <a:spLocks noGrp="1"/>
          </p:cNvSpPr>
          <p:nvPr>
            <p:ph sz="half" idx="1"/>
          </p:nvPr>
        </p:nvSpPr>
        <p:spPr>
          <a:xfrm>
            <a:off x="381000" y="1411553"/>
            <a:ext cx="4114800" cy="5798510"/>
          </a:xfrm>
        </p:spPr>
        <p:txBody>
          <a:bodyPr/>
          <a:lstStyle/>
          <a:p>
            <a:r>
              <a:rPr lang="en-US" dirty="0" smtClean="0"/>
              <a:t>Providing lighting on curves</a:t>
            </a:r>
          </a:p>
          <a:p>
            <a:pPr lvl="1"/>
            <a:r>
              <a:rPr lang="en-US" dirty="0" smtClean="0"/>
              <a:t>Along county routes, </a:t>
            </a:r>
            <a:r>
              <a:rPr lang="en-US" dirty="0"/>
              <a:t>a</a:t>
            </a:r>
            <a:r>
              <a:rPr lang="en-US" dirty="0" smtClean="0"/>
              <a:t>pproximately 58% </a:t>
            </a:r>
            <a:r>
              <a:rPr lang="en-US" dirty="0"/>
              <a:t>of </a:t>
            </a:r>
            <a:r>
              <a:rPr lang="en-US" dirty="0" smtClean="0"/>
              <a:t>fatal </a:t>
            </a:r>
            <a:r>
              <a:rPr lang="en-US" dirty="0"/>
              <a:t>crashes </a:t>
            </a:r>
            <a:r>
              <a:rPr lang="en-US" dirty="0" smtClean="0"/>
              <a:t>along horizontal </a:t>
            </a:r>
            <a:r>
              <a:rPr lang="en-US" dirty="0"/>
              <a:t>curves </a:t>
            </a:r>
            <a:r>
              <a:rPr lang="en-US" dirty="0" smtClean="0"/>
              <a:t>took </a:t>
            </a:r>
            <a:r>
              <a:rPr lang="en-US" dirty="0"/>
              <a:t>place during </a:t>
            </a:r>
            <a:r>
              <a:rPr lang="en-US" dirty="0" smtClean="0"/>
              <a:t>nighttime hours</a:t>
            </a:r>
          </a:p>
          <a:p>
            <a:pPr lvl="1"/>
            <a:r>
              <a:rPr lang="en-US" dirty="0" smtClean="0"/>
              <a:t>Can be costly to implement</a:t>
            </a:r>
          </a:p>
          <a:p>
            <a:pPr lvl="1"/>
            <a:r>
              <a:rPr lang="en-US" dirty="0" smtClean="0"/>
              <a:t>Alternate enhancements to delineation may be an interim step</a:t>
            </a:r>
          </a:p>
          <a:p>
            <a:r>
              <a:rPr lang="en-US" dirty="0" smtClean="0"/>
              <a:t>Up to 54% Crash Reduction </a:t>
            </a:r>
          </a:p>
          <a:p>
            <a:pPr marL="0" indent="0">
              <a:buNone/>
            </a:pPr>
            <a:r>
              <a:rPr lang="en-US" dirty="0" smtClean="0"/>
              <a:t>    (Nighttime Only)</a:t>
            </a:r>
          </a:p>
          <a:p>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731724"/>
            <a:ext cx="3663300" cy="243304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784" y="4419601"/>
            <a:ext cx="3666744" cy="2061305"/>
          </a:xfrm>
          <a:prstGeom prst="rect">
            <a:avLst/>
          </a:prstGeom>
        </p:spPr>
      </p:pic>
    </p:spTree>
    <p:extLst>
      <p:ext uri="{BB962C8B-B14F-4D97-AF65-F5344CB8AC3E}">
        <p14:creationId xmlns:p14="http://schemas.microsoft.com/office/powerpoint/2010/main" val="1997072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Provide Dynamic Curve Warning</a:t>
            </a:r>
            <a:endParaRPr lang="en-US" dirty="0"/>
          </a:p>
        </p:txBody>
      </p:sp>
      <p:sp>
        <p:nvSpPr>
          <p:cNvPr id="6" name="Content Placeholder 5"/>
          <p:cNvSpPr>
            <a:spLocks noGrp="1"/>
          </p:cNvSpPr>
          <p:nvPr>
            <p:ph sz="half" idx="1"/>
          </p:nvPr>
        </p:nvSpPr>
        <p:spPr>
          <a:xfrm>
            <a:off x="381000" y="1411553"/>
            <a:ext cx="4114800" cy="4315027"/>
          </a:xfrm>
        </p:spPr>
        <p:txBody>
          <a:bodyPr/>
          <a:lstStyle/>
          <a:p>
            <a:r>
              <a:rPr lang="en-US" dirty="0" smtClean="0"/>
              <a:t>Providing dynamic curve warning devices</a:t>
            </a:r>
          </a:p>
          <a:p>
            <a:pPr lvl="1"/>
            <a:r>
              <a:rPr lang="en-US" dirty="0" smtClean="0"/>
              <a:t>Actuated warning devices</a:t>
            </a:r>
          </a:p>
          <a:p>
            <a:pPr lvl="1"/>
            <a:r>
              <a:rPr lang="en-US" dirty="0" smtClean="0"/>
              <a:t>Either constant operation or speed activated</a:t>
            </a:r>
          </a:p>
          <a:p>
            <a:pPr lvl="1"/>
            <a:r>
              <a:rPr lang="en-US" dirty="0" smtClean="0"/>
              <a:t>More effective for truck related crashes</a:t>
            </a:r>
          </a:p>
          <a:p>
            <a:pPr lvl="1"/>
            <a:r>
              <a:rPr lang="en-US" dirty="0" smtClean="0"/>
              <a:t>Should limit applications</a:t>
            </a:r>
          </a:p>
          <a:p>
            <a:r>
              <a:rPr lang="en-US" dirty="0" smtClean="0"/>
              <a:t>39% for all crashes, up to 71% Crash Reduction for Truck related rollovers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5283" y="1731724"/>
            <a:ext cx="3574614" cy="2383076"/>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66" y="5619750"/>
            <a:ext cx="2504859" cy="12382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5125" y="5619750"/>
            <a:ext cx="2295525" cy="12382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4338" y="4692805"/>
            <a:ext cx="2272642" cy="1860395"/>
          </a:xfrm>
          <a:prstGeom prst="rect">
            <a:avLst/>
          </a:prstGeom>
        </p:spPr>
      </p:pic>
    </p:spTree>
    <p:extLst>
      <p:ext uri="{BB962C8B-B14F-4D97-AF65-F5344CB8AC3E}">
        <p14:creationId xmlns:p14="http://schemas.microsoft.com/office/powerpoint/2010/main" val="7455317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Widen the Roadway</a:t>
            </a:r>
            <a:endParaRPr lang="en-US" dirty="0"/>
          </a:p>
        </p:txBody>
      </p:sp>
      <p:sp>
        <p:nvSpPr>
          <p:cNvPr id="6" name="Content Placeholder 5"/>
          <p:cNvSpPr>
            <a:spLocks noGrp="1"/>
          </p:cNvSpPr>
          <p:nvPr>
            <p:ph sz="half" idx="1"/>
          </p:nvPr>
        </p:nvSpPr>
        <p:spPr>
          <a:xfrm>
            <a:off x="381000" y="1411553"/>
            <a:ext cx="4114800" cy="5343001"/>
          </a:xfrm>
        </p:spPr>
        <p:txBody>
          <a:bodyPr/>
          <a:lstStyle/>
          <a:p>
            <a:r>
              <a:rPr lang="en-US" dirty="0" smtClean="0"/>
              <a:t>Providing wider lanes</a:t>
            </a:r>
          </a:p>
          <a:p>
            <a:pPr lvl="1"/>
            <a:r>
              <a:rPr lang="en-US" dirty="0" smtClean="0"/>
              <a:t>Design </a:t>
            </a:r>
            <a:r>
              <a:rPr lang="en-US" dirty="0"/>
              <a:t>vehicle occupies a greater width </a:t>
            </a:r>
            <a:r>
              <a:rPr lang="en-US" dirty="0" smtClean="0"/>
              <a:t>because </a:t>
            </a:r>
            <a:r>
              <a:rPr lang="en-US" dirty="0"/>
              <a:t>of offtracking </a:t>
            </a:r>
            <a:endParaRPr lang="en-US" dirty="0" smtClean="0"/>
          </a:p>
          <a:p>
            <a:pPr lvl="1"/>
            <a:r>
              <a:rPr lang="en-US" dirty="0" smtClean="0"/>
              <a:t>Drivers </a:t>
            </a:r>
            <a:r>
              <a:rPr lang="en-US" dirty="0"/>
              <a:t>experience difficulty in steering their vehicles along the center of the lane</a:t>
            </a:r>
            <a:endParaRPr lang="en-US" dirty="0" smtClean="0"/>
          </a:p>
          <a:p>
            <a:pPr lvl="1"/>
            <a:r>
              <a:rPr lang="en-US" dirty="0" smtClean="0"/>
              <a:t>Improving from 10-ft to  12-ft lanes</a:t>
            </a:r>
          </a:p>
          <a:p>
            <a:pPr lvl="1"/>
            <a:endParaRPr lang="en-US" dirty="0" smtClean="0"/>
          </a:p>
          <a:p>
            <a:r>
              <a:rPr lang="en-US" dirty="0" smtClean="0"/>
              <a:t>Up to 12% Crash Reduction</a:t>
            </a:r>
          </a:p>
          <a:p>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76800" y="1219200"/>
            <a:ext cx="4019477" cy="3014608"/>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4486275"/>
            <a:ext cx="4762500" cy="2219325"/>
          </a:xfrm>
          <a:prstGeom prst="rect">
            <a:avLst/>
          </a:prstGeom>
        </p:spPr>
      </p:pic>
    </p:spTree>
    <p:extLst>
      <p:ext uri="{BB962C8B-B14F-4D97-AF65-F5344CB8AC3E}">
        <p14:creationId xmlns:p14="http://schemas.microsoft.com/office/powerpoint/2010/main" val="1134997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163395"/>
          </a:xfrm>
        </p:spPr>
        <p:txBody>
          <a:bodyPr/>
          <a:lstStyle/>
          <a:p>
            <a:r>
              <a:rPr lang="en-US" dirty="0" smtClean="0"/>
              <a:t>County Route Crash Typology</a:t>
            </a:r>
            <a:br>
              <a:rPr lang="en-US" dirty="0" smtClean="0"/>
            </a:br>
            <a:r>
              <a:rPr lang="en-US" sz="3600" dirty="0" smtClean="0"/>
              <a:t>2012-2014</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61840560"/>
              </p:ext>
            </p:extLst>
          </p:nvPr>
        </p:nvGraphicFramePr>
        <p:xfrm>
          <a:off x="381000" y="1412874"/>
          <a:ext cx="8382000" cy="4987925"/>
        </p:xfrm>
        <a:graphic>
          <a:graphicData uri="http://schemas.openxmlformats.org/drawingml/2006/chart">
            <c:chart xmlns:c="http://schemas.openxmlformats.org/drawingml/2006/chart" xmlns:r="http://schemas.openxmlformats.org/officeDocument/2006/relationships" r:id="rId3"/>
          </a:graphicData>
        </a:graphic>
      </p:graphicFrame>
      <p:sp>
        <p:nvSpPr>
          <p:cNvPr id="8" name="Cloud Callout 7"/>
          <p:cNvSpPr/>
          <p:nvPr/>
        </p:nvSpPr>
        <p:spPr bwMode="auto">
          <a:xfrm>
            <a:off x="1752600" y="1524000"/>
            <a:ext cx="3733800" cy="1755648"/>
          </a:xfrm>
          <a:prstGeom prst="cloudCallout">
            <a:avLst>
              <a:gd name="adj1" fmla="val -53510"/>
              <a:gd name="adj2" fmla="val 175594"/>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Over 70% of all Fatal Crashes are Roadway Departures</a:t>
            </a:r>
          </a:p>
        </p:txBody>
      </p:sp>
      <p:sp>
        <p:nvSpPr>
          <p:cNvPr id="9" name="Cloud Callout 8"/>
          <p:cNvSpPr/>
          <p:nvPr/>
        </p:nvSpPr>
        <p:spPr bwMode="auto">
          <a:xfrm>
            <a:off x="3429000" y="1219200"/>
            <a:ext cx="3733800" cy="1755648"/>
          </a:xfrm>
          <a:prstGeom prst="cloudCallout">
            <a:avLst>
              <a:gd name="adj1" fmla="val -90725"/>
              <a:gd name="adj2" fmla="val 193029"/>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…and nearly 60% of them are in Curves</a:t>
            </a:r>
          </a:p>
        </p:txBody>
      </p:sp>
      <p:sp>
        <p:nvSpPr>
          <p:cNvPr id="10" name="Cloud Callout 9"/>
          <p:cNvSpPr/>
          <p:nvPr/>
        </p:nvSpPr>
        <p:spPr bwMode="auto">
          <a:xfrm>
            <a:off x="4953000" y="1295400"/>
            <a:ext cx="3733800" cy="1755648"/>
          </a:xfrm>
          <a:prstGeom prst="cloudCallout">
            <a:avLst>
              <a:gd name="adj1" fmla="val -105147"/>
              <a:gd name="adj2" fmla="val 18247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Similarly, nearly 70% of Serious Injuries are Roadway Departures</a:t>
            </a:r>
          </a:p>
        </p:txBody>
      </p:sp>
      <p:sp>
        <p:nvSpPr>
          <p:cNvPr id="11" name="Cloud Callout 10"/>
          <p:cNvSpPr/>
          <p:nvPr/>
        </p:nvSpPr>
        <p:spPr bwMode="auto">
          <a:xfrm>
            <a:off x="5295900" y="685800"/>
            <a:ext cx="3733800" cy="1755648"/>
          </a:xfrm>
          <a:prstGeom prst="cloudCallout">
            <a:avLst>
              <a:gd name="adj1" fmla="val -106583"/>
              <a:gd name="adj2" fmla="val 220972"/>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…with over 50% occurring in Curves</a:t>
            </a:r>
          </a:p>
        </p:txBody>
      </p:sp>
      <p:sp>
        <p:nvSpPr>
          <p:cNvPr id="2" name="Rectangular Callout 1"/>
          <p:cNvSpPr/>
          <p:nvPr/>
        </p:nvSpPr>
        <p:spPr bwMode="auto">
          <a:xfrm>
            <a:off x="76200" y="5867400"/>
            <a:ext cx="1371600" cy="914400"/>
          </a:xfrm>
          <a:prstGeom prst="wedgeRectCallout">
            <a:avLst>
              <a:gd name="adj1" fmla="val 36340"/>
              <a:gd name="adj2" fmla="val -85041"/>
            </a:avLst>
          </a:prstGeom>
          <a:solidFill>
            <a:srgbClr val="FFC000"/>
          </a:solidFill>
          <a:ln>
            <a:solidFill>
              <a:srgbClr val="FFC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31% of all Fatal Crashes</a:t>
            </a:r>
          </a:p>
        </p:txBody>
      </p:sp>
    </p:spTree>
    <p:extLst>
      <p:ext uri="{BB962C8B-B14F-4D97-AF65-F5344CB8AC3E}">
        <p14:creationId xmlns:p14="http://schemas.microsoft.com/office/powerpoint/2010/main" val="1742129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Widen the Shoulder</a:t>
            </a:r>
            <a:endParaRPr lang="en-US" dirty="0"/>
          </a:p>
        </p:txBody>
      </p:sp>
      <p:sp>
        <p:nvSpPr>
          <p:cNvPr id="6" name="Content Placeholder 5"/>
          <p:cNvSpPr>
            <a:spLocks noGrp="1"/>
          </p:cNvSpPr>
          <p:nvPr>
            <p:ph sz="half" idx="1"/>
          </p:nvPr>
        </p:nvSpPr>
        <p:spPr>
          <a:xfrm>
            <a:off x="381000" y="1411553"/>
            <a:ext cx="4114800" cy="5102935"/>
          </a:xfrm>
        </p:spPr>
        <p:txBody>
          <a:bodyPr/>
          <a:lstStyle/>
          <a:p>
            <a:r>
              <a:rPr lang="en-US" dirty="0" smtClean="0"/>
              <a:t>Providing a wider shoulder</a:t>
            </a:r>
          </a:p>
          <a:p>
            <a:pPr lvl="1"/>
            <a:r>
              <a:rPr lang="en-US" dirty="0" smtClean="0"/>
              <a:t>Can be limited to curve locations</a:t>
            </a:r>
          </a:p>
          <a:p>
            <a:pPr lvl="1"/>
            <a:r>
              <a:rPr lang="en-US" dirty="0" smtClean="0"/>
              <a:t>Inside and outside</a:t>
            </a:r>
          </a:p>
          <a:p>
            <a:pPr lvl="2"/>
            <a:r>
              <a:rPr lang="en-US" dirty="0" smtClean="0"/>
              <a:t>Inside reduces occurrence of over-correction crashes </a:t>
            </a:r>
          </a:p>
          <a:p>
            <a:pPr lvl="2"/>
            <a:r>
              <a:rPr lang="en-US" dirty="0" smtClean="0"/>
              <a:t>Outside provides for an improved recovery for roadway departures</a:t>
            </a:r>
          </a:p>
          <a:p>
            <a:pPr marL="665401" lvl="2" indent="0">
              <a:buNone/>
            </a:pPr>
            <a:endParaRPr lang="en-US" dirty="0" smtClean="0"/>
          </a:p>
          <a:p>
            <a:r>
              <a:rPr lang="en-US" dirty="0" smtClean="0"/>
              <a:t>Up to 87% Crash Reduction</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01515" y="1515903"/>
            <a:ext cx="3628085" cy="2446497"/>
          </a:xfrm>
        </p:spPr>
      </p:pic>
    </p:spTree>
    <p:extLst>
      <p:ext uri="{BB962C8B-B14F-4D97-AF65-F5344CB8AC3E}">
        <p14:creationId xmlns:p14="http://schemas.microsoft.com/office/powerpoint/2010/main" val="914744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Modify Horizontal Alignment</a:t>
            </a:r>
            <a:endParaRPr lang="en-US" dirty="0"/>
          </a:p>
        </p:txBody>
      </p:sp>
      <p:sp>
        <p:nvSpPr>
          <p:cNvPr id="6" name="Content Placeholder 5"/>
          <p:cNvSpPr>
            <a:spLocks noGrp="1"/>
          </p:cNvSpPr>
          <p:nvPr>
            <p:ph sz="half" idx="1"/>
          </p:nvPr>
        </p:nvSpPr>
        <p:spPr>
          <a:xfrm>
            <a:off x="381000" y="1411553"/>
            <a:ext cx="4114800" cy="4475071"/>
          </a:xfrm>
        </p:spPr>
        <p:txBody>
          <a:bodyPr/>
          <a:lstStyle/>
          <a:p>
            <a:r>
              <a:rPr lang="en-US" dirty="0" smtClean="0"/>
              <a:t>Modifying horizontal alignment</a:t>
            </a:r>
          </a:p>
          <a:p>
            <a:pPr lvl="1"/>
            <a:r>
              <a:rPr lang="en-US" dirty="0" smtClean="0"/>
              <a:t>Used only at very highly over-represented locations</a:t>
            </a:r>
          </a:p>
          <a:p>
            <a:pPr lvl="1"/>
            <a:r>
              <a:rPr lang="en-US" dirty="0" smtClean="0"/>
              <a:t>Can be very costly</a:t>
            </a:r>
          </a:p>
          <a:p>
            <a:pPr lvl="1"/>
            <a:endParaRPr lang="en-US" dirty="0"/>
          </a:p>
          <a:p>
            <a:pPr lvl="1"/>
            <a:endParaRPr lang="en-US" dirty="0" smtClean="0"/>
          </a:p>
          <a:p>
            <a:pPr lvl="1"/>
            <a:endParaRPr lang="en-US" dirty="0" smtClean="0"/>
          </a:p>
          <a:p>
            <a:r>
              <a:rPr lang="en-US" dirty="0" smtClean="0"/>
              <a:t>Up to 67% Crash Reduction</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429000"/>
            <a:ext cx="2802663"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53000" y="1219200"/>
            <a:ext cx="3048000" cy="3207132"/>
          </a:xfrm>
        </p:spPr>
      </p:pic>
    </p:spTree>
    <p:extLst>
      <p:ext uri="{BB962C8B-B14F-4D97-AF65-F5344CB8AC3E}">
        <p14:creationId xmlns:p14="http://schemas.microsoft.com/office/powerpoint/2010/main" val="1399926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765195"/>
            <a:ext cx="4370627" cy="291600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2365" y="3778981"/>
            <a:ext cx="3866835" cy="2900126"/>
          </a:xfrm>
          <a:prstGeom prst="rect">
            <a:avLst/>
          </a:prstGeom>
        </p:spPr>
      </p:pic>
      <p:sp>
        <p:nvSpPr>
          <p:cNvPr id="5" name="Title 4"/>
          <p:cNvSpPr>
            <a:spLocks noGrp="1"/>
          </p:cNvSpPr>
          <p:nvPr>
            <p:ph type="title"/>
          </p:nvPr>
        </p:nvSpPr>
        <p:spPr>
          <a:xfrm>
            <a:off x="381000" y="230188"/>
            <a:ext cx="8382000" cy="1218795"/>
          </a:xfrm>
        </p:spPr>
        <p:txBody>
          <a:bodyPr/>
          <a:lstStyle/>
          <a:p>
            <a:r>
              <a:rPr lang="en-US" sz="4400" dirty="0" smtClean="0"/>
              <a:t>Minimize the Adverse Consequences of Leaving the Roadway</a:t>
            </a:r>
            <a:endParaRPr lang="en-US" sz="4400" dirty="0"/>
          </a:p>
        </p:txBody>
      </p:sp>
      <p:sp>
        <p:nvSpPr>
          <p:cNvPr id="6" name="Content Placeholder 5"/>
          <p:cNvSpPr>
            <a:spLocks noGrp="1"/>
          </p:cNvSpPr>
          <p:nvPr>
            <p:ph sz="half" idx="1"/>
          </p:nvPr>
        </p:nvSpPr>
        <p:spPr>
          <a:xfrm>
            <a:off x="381000" y="1680591"/>
            <a:ext cx="4114800" cy="3976473"/>
          </a:xfrm>
        </p:spPr>
        <p:txBody>
          <a:bodyPr/>
          <a:lstStyle/>
          <a:p>
            <a:r>
              <a:rPr lang="en-US" dirty="0" smtClean="0"/>
              <a:t>Improve roadside slopes</a:t>
            </a:r>
          </a:p>
          <a:p>
            <a:pPr lvl="1"/>
            <a:r>
              <a:rPr lang="en-US" dirty="0" smtClean="0"/>
              <a:t>90% crash reduction</a:t>
            </a:r>
          </a:p>
          <a:p>
            <a:r>
              <a:rPr lang="en-US" dirty="0" smtClean="0"/>
              <a:t>Remove/relocate objects</a:t>
            </a:r>
          </a:p>
          <a:p>
            <a:pPr lvl="1"/>
            <a:r>
              <a:rPr lang="en-US" dirty="0" smtClean="0"/>
              <a:t>98% crash reduction</a:t>
            </a:r>
          </a:p>
          <a:p>
            <a:r>
              <a:rPr lang="en-US" dirty="0" smtClean="0"/>
              <a:t>Delineate objects</a:t>
            </a:r>
          </a:p>
          <a:p>
            <a:pPr lvl="1"/>
            <a:r>
              <a:rPr lang="en-US" dirty="0" smtClean="0"/>
              <a:t>8% crash reduction</a:t>
            </a:r>
          </a:p>
          <a:p>
            <a:r>
              <a:rPr lang="en-US" dirty="0" smtClean="0"/>
              <a:t>Add roadside hardware</a:t>
            </a:r>
          </a:p>
          <a:p>
            <a:pPr lvl="1"/>
            <a:r>
              <a:rPr lang="en-US" dirty="0" smtClean="0"/>
              <a:t>94% crash reduction</a:t>
            </a:r>
          </a:p>
          <a:p>
            <a:pPr marL="0" indent="0">
              <a:buNone/>
            </a:pP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105400" y="1676400"/>
            <a:ext cx="3840480" cy="2057400"/>
          </a:xfr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1298" y="1484648"/>
            <a:ext cx="4191000" cy="3153728"/>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2631" y="1465936"/>
            <a:ext cx="4288946" cy="281940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9362" y="1537246"/>
            <a:ext cx="4497327" cy="3367564"/>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5756" y="1473354"/>
            <a:ext cx="4481216" cy="3495349"/>
          </a:xfrm>
          <a:prstGeom prst="rect">
            <a:avLst/>
          </a:prstGeom>
        </p:spPr>
      </p:pic>
    </p:spTree>
    <p:extLst>
      <p:ext uri="{BB962C8B-B14F-4D97-AF65-F5344CB8AC3E}">
        <p14:creationId xmlns:p14="http://schemas.microsoft.com/office/powerpoint/2010/main" val="11189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 presetClass="entr" presetSubtype="0" fill="hold"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 presetClass="entr"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 presetClass="entr" presetSubtype="0" fill="hold" nodeType="with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Conclusions and Recommendations</a:t>
            </a:r>
            <a:endParaRPr lang="en-US" dirty="0"/>
          </a:p>
        </p:txBody>
      </p:sp>
      <p:sp>
        <p:nvSpPr>
          <p:cNvPr id="6" name="Content Placeholder 5"/>
          <p:cNvSpPr>
            <a:spLocks noGrp="1"/>
          </p:cNvSpPr>
          <p:nvPr>
            <p:ph idx="1"/>
          </p:nvPr>
        </p:nvSpPr>
        <p:spPr>
          <a:xfrm>
            <a:off x="381000" y="1412875"/>
            <a:ext cx="8382000" cy="4579715"/>
          </a:xfrm>
        </p:spPr>
        <p:txBody>
          <a:bodyPr/>
          <a:lstStyle/>
          <a:p>
            <a:r>
              <a:rPr lang="en-US" dirty="0" smtClean="0"/>
              <a:t>Improvements </a:t>
            </a:r>
            <a:r>
              <a:rPr lang="en-US" dirty="0"/>
              <a:t>for curves have the potential to reduce crashes and crash severity </a:t>
            </a:r>
            <a:r>
              <a:rPr lang="en-US"/>
              <a:t>on </a:t>
            </a:r>
            <a:r>
              <a:rPr lang="en-US" smtClean="0"/>
              <a:t>rural </a:t>
            </a:r>
            <a:r>
              <a:rPr lang="en-US" dirty="0"/>
              <a:t>roads</a:t>
            </a:r>
            <a:endParaRPr lang="en-US" dirty="0" smtClean="0"/>
          </a:p>
          <a:p>
            <a:r>
              <a:rPr lang="en-US" dirty="0" smtClean="0"/>
              <a:t>Identifying where safety funding should be allocated continues to be a challenge</a:t>
            </a:r>
          </a:p>
          <a:p>
            <a:r>
              <a:rPr lang="en-US" dirty="0" smtClean="0"/>
              <a:t>Focus on the most at-risk crash types</a:t>
            </a:r>
          </a:p>
          <a:p>
            <a:r>
              <a:rPr lang="en-US" dirty="0" smtClean="0"/>
              <a:t>Concentrate on the most at-risk locations</a:t>
            </a:r>
          </a:p>
          <a:p>
            <a:r>
              <a:rPr lang="en-US" dirty="0" smtClean="0"/>
              <a:t>Utilized low-cost countermeasures</a:t>
            </a:r>
          </a:p>
          <a:p>
            <a:r>
              <a:rPr lang="en-US" dirty="0" smtClean="0"/>
              <a:t>Combine countermeasures where appropriate</a:t>
            </a:r>
          </a:p>
          <a:p>
            <a:endParaRPr lang="en-US" dirty="0"/>
          </a:p>
        </p:txBody>
      </p:sp>
    </p:spTree>
    <p:extLst>
      <p:ext uri="{BB962C8B-B14F-4D97-AF65-F5344CB8AC3E}">
        <p14:creationId xmlns:p14="http://schemas.microsoft.com/office/powerpoint/2010/main" val="168192231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971800" y="127759"/>
            <a:ext cx="3200399" cy="6730241"/>
          </a:xfrm>
          <a:prstGeom prst="rect">
            <a:avLst/>
          </a:prstGeom>
        </p:spPr>
      </p:pic>
    </p:spTree>
    <p:extLst>
      <p:ext uri="{BB962C8B-B14F-4D97-AF65-F5344CB8AC3E}">
        <p14:creationId xmlns:p14="http://schemas.microsoft.com/office/powerpoint/2010/main" val="186741549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5603" y="1600200"/>
            <a:ext cx="3246559" cy="3997326"/>
          </a:xfrm>
          <a:solidFill>
            <a:schemeClr val="tx1">
              <a:alpha val="0"/>
            </a:schemeClr>
          </a:solidFill>
        </p:spPr>
      </p:pic>
    </p:spTree>
    <p:extLst>
      <p:ext uri="{BB962C8B-B14F-4D97-AF65-F5344CB8AC3E}">
        <p14:creationId xmlns:p14="http://schemas.microsoft.com/office/powerpoint/2010/main" val="27544914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81000" y="1412875"/>
            <a:ext cx="8382000" cy="5368925"/>
          </a:xfrm>
        </p:spPr>
        <p:txBody>
          <a:bodyPr>
            <a:normAutofit/>
          </a:bodyPr>
          <a:lstStyle/>
          <a:p>
            <a:r>
              <a:rPr lang="en-US" sz="2800" dirty="0"/>
              <a:t>Safety Effects of Horizontal Curve and Grade Combinations on Rural </a:t>
            </a:r>
            <a:r>
              <a:rPr lang="en-US" sz="2800" dirty="0" smtClean="0"/>
              <a:t>Two-Lane Highways</a:t>
            </a:r>
          </a:p>
          <a:p>
            <a:pPr lvl="1"/>
            <a:r>
              <a:rPr lang="en-US" sz="2400" dirty="0">
                <a:hlinkClick r:id="rId2"/>
              </a:rPr>
              <a:t>https://</a:t>
            </a:r>
            <a:r>
              <a:rPr lang="en-US" sz="2400" dirty="0" smtClean="0">
                <a:hlinkClick r:id="rId2"/>
              </a:rPr>
              <a:t>www.fhwa.dot.gov/publications/research/safety/13077/13077.pdf</a:t>
            </a:r>
            <a:endParaRPr lang="en-US" sz="2400" dirty="0" smtClean="0"/>
          </a:p>
          <a:p>
            <a:r>
              <a:rPr lang="en-US" sz="2800" dirty="0"/>
              <a:t>A Guide for Reducing Collisions on Horizontal </a:t>
            </a:r>
            <a:r>
              <a:rPr lang="en-US" sz="2800" dirty="0" smtClean="0"/>
              <a:t>Curves</a:t>
            </a:r>
          </a:p>
          <a:p>
            <a:pPr lvl="1"/>
            <a:r>
              <a:rPr lang="en-US" sz="2400" dirty="0">
                <a:hlinkClick r:id="rId3"/>
              </a:rPr>
              <a:t>http://</a:t>
            </a:r>
            <a:r>
              <a:rPr lang="en-US" sz="2400" dirty="0" smtClean="0">
                <a:hlinkClick r:id="rId3"/>
              </a:rPr>
              <a:t>www.trb.org/Publications/Public/Blurbs/A_Guide_for_Reducing_Collisions_on_Horizontal_Curv_154782.aspx</a:t>
            </a:r>
            <a:endParaRPr lang="en-US" sz="2400" dirty="0" smtClean="0"/>
          </a:p>
          <a:p>
            <a:r>
              <a:rPr lang="en-US" sz="2800" dirty="0"/>
              <a:t>Low Cost Treatments for Horizontal Curve </a:t>
            </a:r>
            <a:r>
              <a:rPr lang="en-US" sz="2800" dirty="0" smtClean="0"/>
              <a:t>Safety</a:t>
            </a:r>
          </a:p>
          <a:p>
            <a:pPr lvl="1"/>
            <a:r>
              <a:rPr lang="en-US" sz="2400" dirty="0">
                <a:hlinkClick r:id="rId4"/>
              </a:rPr>
              <a:t>http://</a:t>
            </a:r>
            <a:r>
              <a:rPr lang="en-US" sz="2400" dirty="0" smtClean="0">
                <a:hlinkClick r:id="rId4"/>
              </a:rPr>
              <a:t>safety.fhwa.dot.gov/roadway_dept/horicurves/fhwasa07002/fhwasa07002.pdf</a:t>
            </a:r>
            <a:endParaRPr lang="en-US" sz="2400" dirty="0" smtClean="0"/>
          </a:p>
          <a:p>
            <a:r>
              <a:rPr lang="en-US" sz="2800" dirty="0"/>
              <a:t>Horizontal Curve </a:t>
            </a:r>
            <a:r>
              <a:rPr lang="en-US" sz="2800" dirty="0" smtClean="0"/>
              <a:t>Safety</a:t>
            </a:r>
          </a:p>
          <a:p>
            <a:pPr lvl="1"/>
            <a:r>
              <a:rPr lang="en-US" sz="2400" dirty="0">
                <a:hlinkClick r:id="rId5"/>
              </a:rPr>
              <a:t>http://safety.fhwa.dot.gov/roadway_dept/horicurves</a:t>
            </a:r>
            <a:r>
              <a:rPr lang="en-US" sz="2400" dirty="0" smtClean="0">
                <a:hlinkClick r:id="rId5"/>
              </a:rPr>
              <a:t>/</a:t>
            </a:r>
            <a:endParaRPr lang="en-US" sz="2400" dirty="0" smtClean="0"/>
          </a:p>
        </p:txBody>
      </p:sp>
    </p:spTree>
    <p:extLst>
      <p:ext uri="{BB962C8B-B14F-4D97-AF65-F5344CB8AC3E}">
        <p14:creationId xmlns:p14="http://schemas.microsoft.com/office/powerpoint/2010/main" val="36712169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163395"/>
          </a:xfrm>
        </p:spPr>
        <p:txBody>
          <a:bodyPr/>
          <a:lstStyle/>
          <a:p>
            <a:r>
              <a:rPr lang="en-US" dirty="0" smtClean="0"/>
              <a:t>Curve Crash Severity Statistics</a:t>
            </a:r>
            <a:br>
              <a:rPr lang="en-US" dirty="0" smtClean="0"/>
            </a:br>
            <a:r>
              <a:rPr lang="en-US" sz="3600" dirty="0" smtClean="0"/>
              <a:t>2012-2014</a:t>
            </a:r>
            <a:endParaRPr lang="en-US" sz="3600" dirty="0"/>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1403935962"/>
              </p:ext>
            </p:extLst>
          </p:nvPr>
        </p:nvGraphicFramePr>
        <p:xfrm>
          <a:off x="381000" y="1143000"/>
          <a:ext cx="8382000" cy="5257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778544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329595"/>
          </a:xfrm>
        </p:spPr>
        <p:txBody>
          <a:bodyPr/>
          <a:lstStyle/>
          <a:p>
            <a:r>
              <a:rPr lang="en-US" dirty="0" smtClean="0"/>
              <a:t>Methods to Improve Curve </a:t>
            </a:r>
            <a:br>
              <a:rPr lang="en-US" dirty="0" smtClean="0"/>
            </a:br>
            <a:r>
              <a:rPr lang="en-US" dirty="0" smtClean="0"/>
              <a:t>Related RwD Safety</a:t>
            </a:r>
            <a:endParaRPr lang="en-US" dirty="0"/>
          </a:p>
        </p:txBody>
      </p:sp>
      <p:sp>
        <p:nvSpPr>
          <p:cNvPr id="6" name="Content Placeholder 5"/>
          <p:cNvSpPr>
            <a:spLocks noGrp="1"/>
          </p:cNvSpPr>
          <p:nvPr>
            <p:ph sz="half" idx="1"/>
          </p:nvPr>
        </p:nvSpPr>
        <p:spPr>
          <a:xfrm>
            <a:off x="381000" y="1981465"/>
            <a:ext cx="4114800" cy="2412968"/>
          </a:xfrm>
        </p:spPr>
        <p:txBody>
          <a:bodyPr/>
          <a:lstStyle/>
          <a:p>
            <a:r>
              <a:rPr lang="en-US" dirty="0" smtClean="0"/>
              <a:t>Reduce the likelihood of vehicle leaving the roadway</a:t>
            </a:r>
          </a:p>
          <a:p>
            <a:r>
              <a:rPr lang="en-US" dirty="0" smtClean="0"/>
              <a:t>Minimize the adverse consequence of leaving the roadway</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5317" y="1981200"/>
            <a:ext cx="2840566" cy="2130425"/>
          </a:xfrm>
        </p:spPr>
      </p:pic>
    </p:spTree>
    <p:extLst>
      <p:ext uri="{BB962C8B-B14F-4D97-AF65-F5344CB8AC3E}">
        <p14:creationId xmlns:p14="http://schemas.microsoft.com/office/powerpoint/2010/main" val="412072683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191000"/>
            <a:ext cx="2021840" cy="1512084"/>
          </a:xfrm>
          <a:prstGeom prst="rect">
            <a:avLst/>
          </a:prstGeom>
        </p:spPr>
      </p:pic>
      <p:sp>
        <p:nvSpPr>
          <p:cNvPr id="2" name="Title 1"/>
          <p:cNvSpPr>
            <a:spLocks noGrp="1"/>
          </p:cNvSpPr>
          <p:nvPr>
            <p:ph type="title"/>
          </p:nvPr>
        </p:nvSpPr>
        <p:spPr/>
        <p:txBody>
          <a:bodyPr/>
          <a:lstStyle/>
          <a:p>
            <a:r>
              <a:rPr lang="en-US" dirty="0" smtClean="0"/>
              <a:t>Driver Expectation</a:t>
            </a:r>
            <a:endParaRPr lang="en-US" dirty="0"/>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988886" y="1411288"/>
            <a:ext cx="2899028" cy="2130425"/>
          </a:xfrm>
        </p:spPr>
      </p:pic>
      <p:pic>
        <p:nvPicPr>
          <p:cNvPr id="6" name="Content Placeholder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811618" y="1411288"/>
            <a:ext cx="3787964" cy="2130425"/>
          </a:xfr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8470" y="3886200"/>
            <a:ext cx="1818190" cy="25908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0" y="3733800"/>
            <a:ext cx="1831086" cy="2743200"/>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8458" y="897759"/>
            <a:ext cx="6612542" cy="5884041"/>
          </a:xfrm>
          <a:prstGeom prst="rect">
            <a:avLst/>
          </a:prstGeom>
        </p:spPr>
      </p:pic>
    </p:spTree>
    <p:extLst>
      <p:ext uri="{BB962C8B-B14F-4D97-AF65-F5344CB8AC3E}">
        <p14:creationId xmlns:p14="http://schemas.microsoft.com/office/powerpoint/2010/main" val="1859619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5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Provide Advance Warning</a:t>
            </a:r>
            <a:endParaRPr lang="en-US" dirty="0"/>
          </a:p>
        </p:txBody>
      </p:sp>
      <p:sp>
        <p:nvSpPr>
          <p:cNvPr id="6" name="Content Placeholder 5"/>
          <p:cNvSpPr>
            <a:spLocks noGrp="1"/>
          </p:cNvSpPr>
          <p:nvPr>
            <p:ph sz="half" idx="1"/>
          </p:nvPr>
        </p:nvSpPr>
        <p:spPr>
          <a:xfrm>
            <a:off x="381000" y="1411553"/>
            <a:ext cx="4114800" cy="3754874"/>
          </a:xfrm>
        </p:spPr>
        <p:txBody>
          <a:bodyPr/>
          <a:lstStyle/>
          <a:p>
            <a:r>
              <a:rPr lang="en-US" dirty="0" smtClean="0"/>
              <a:t>Providing basic traffic signing reduces</a:t>
            </a:r>
          </a:p>
          <a:p>
            <a:pPr lvl="1"/>
            <a:r>
              <a:rPr lang="en-US" dirty="0" smtClean="0"/>
              <a:t>Curve crashes</a:t>
            </a:r>
          </a:p>
          <a:p>
            <a:pPr lvl="1"/>
            <a:r>
              <a:rPr lang="en-US" dirty="0" smtClean="0"/>
              <a:t>Head-on collisions</a:t>
            </a:r>
          </a:p>
          <a:p>
            <a:pPr lvl="1"/>
            <a:r>
              <a:rPr lang="en-US" dirty="0" smtClean="0"/>
              <a:t>Nighttime crashes</a:t>
            </a:r>
          </a:p>
          <a:p>
            <a:pPr lvl="1"/>
            <a:r>
              <a:rPr lang="en-US" dirty="0" smtClean="0"/>
              <a:t>Other run-off-road crashes</a:t>
            </a:r>
          </a:p>
          <a:p>
            <a:pPr lvl="1"/>
            <a:endParaRPr lang="en-US" dirty="0" smtClean="0"/>
          </a:p>
          <a:p>
            <a:r>
              <a:rPr lang="en-US" dirty="0" smtClean="0"/>
              <a:t>30% Crash Reduction</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32129" y="1411288"/>
            <a:ext cx="3146941" cy="2130425"/>
          </a:xfrm>
        </p:spPr>
      </p:pic>
    </p:spTree>
    <p:extLst>
      <p:ext uri="{BB962C8B-B14F-4D97-AF65-F5344CB8AC3E}">
        <p14:creationId xmlns:p14="http://schemas.microsoft.com/office/powerpoint/2010/main" val="3304596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Enhance Delineation</a:t>
            </a:r>
            <a:endParaRPr lang="en-US" dirty="0"/>
          </a:p>
        </p:txBody>
      </p:sp>
      <p:sp>
        <p:nvSpPr>
          <p:cNvPr id="6" name="Content Placeholder 5"/>
          <p:cNvSpPr>
            <a:spLocks noGrp="1"/>
          </p:cNvSpPr>
          <p:nvPr>
            <p:ph sz="half" idx="1"/>
          </p:nvPr>
        </p:nvSpPr>
        <p:spPr>
          <a:xfrm>
            <a:off x="381000" y="1411553"/>
            <a:ext cx="4114800" cy="4327338"/>
          </a:xfrm>
        </p:spPr>
        <p:txBody>
          <a:bodyPr/>
          <a:lstStyle/>
          <a:p>
            <a:r>
              <a:rPr lang="en-US" dirty="0" smtClean="0"/>
              <a:t>Providing chevrons or other signing</a:t>
            </a:r>
          </a:p>
          <a:p>
            <a:pPr lvl="1"/>
            <a:r>
              <a:rPr lang="en-US" dirty="0" smtClean="0"/>
              <a:t>Improves view of curve from tangent</a:t>
            </a:r>
          </a:p>
          <a:p>
            <a:pPr lvl="1"/>
            <a:r>
              <a:rPr lang="en-US" dirty="0" smtClean="0"/>
              <a:t>Provides continuous positive guidance through curve</a:t>
            </a:r>
            <a:endParaRPr lang="en-US" dirty="0"/>
          </a:p>
          <a:p>
            <a:pPr lvl="1"/>
            <a:endParaRPr lang="en-US" dirty="0" smtClean="0"/>
          </a:p>
          <a:p>
            <a:r>
              <a:rPr lang="en-US" dirty="0" smtClean="0"/>
              <a:t>Up to 25% Crash Reduction</a:t>
            </a:r>
          </a:p>
          <a:p>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5308" y="3657600"/>
            <a:ext cx="3505200" cy="2891792"/>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749928"/>
            <a:ext cx="1803212" cy="180321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6216" y="1411553"/>
            <a:ext cx="2984292" cy="1641361"/>
          </a:xfrm>
          <a:prstGeom prst="rect">
            <a:avLst/>
          </a:prstGeom>
        </p:spPr>
      </p:pic>
    </p:spTree>
    <p:extLst>
      <p:ext uri="{BB962C8B-B14F-4D97-AF65-F5344CB8AC3E}">
        <p14:creationId xmlns:p14="http://schemas.microsoft.com/office/powerpoint/2010/main" val="126121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Use of Chevrons at Visual Traps</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1784001"/>
            <a:ext cx="6843713" cy="3443288"/>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091" y="1677963"/>
            <a:ext cx="6828901" cy="3549325"/>
          </a:xfrm>
          <a:prstGeom prst="rect">
            <a:avLst/>
          </a:prstGeom>
        </p:spPr>
      </p:pic>
    </p:spTree>
    <p:extLst>
      <p:ext uri="{BB962C8B-B14F-4D97-AF65-F5344CB8AC3E}">
        <p14:creationId xmlns:p14="http://schemas.microsoft.com/office/powerpoint/2010/main" val="2134584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Available</a:t>
            </a:r>
            <a:endParaRPr lang="en-US" dirty="0"/>
          </a:p>
        </p:txBody>
      </p:sp>
      <p:sp>
        <p:nvSpPr>
          <p:cNvPr id="8" name="Content Placeholder 7"/>
          <p:cNvSpPr>
            <a:spLocks noGrp="1"/>
          </p:cNvSpPr>
          <p:nvPr>
            <p:ph sz="half" idx="1"/>
          </p:nvPr>
        </p:nvSpPr>
        <p:spPr>
          <a:xfrm>
            <a:off x="381000" y="1411553"/>
            <a:ext cx="4114800" cy="4395049"/>
          </a:xfrm>
        </p:spPr>
        <p:txBody>
          <a:bodyPr/>
          <a:lstStyle/>
          <a:p>
            <a:r>
              <a:rPr lang="en-US" dirty="0" smtClean="0"/>
              <a:t>Curve Advisory Reporting Service (CARS) System </a:t>
            </a:r>
          </a:p>
          <a:p>
            <a:r>
              <a:rPr lang="en-US" dirty="0" smtClean="0"/>
              <a:t>MUTCD requirements</a:t>
            </a:r>
          </a:p>
          <a:p>
            <a:r>
              <a:rPr lang="en-US" dirty="0" smtClean="0"/>
              <a:t>Standardized method to evaluate curves</a:t>
            </a:r>
          </a:p>
          <a:p>
            <a:r>
              <a:rPr lang="en-US" dirty="0"/>
              <a:t>Automated </a:t>
            </a:r>
            <a:r>
              <a:rPr lang="en-US" dirty="0" smtClean="0"/>
              <a:t>curve speed calculations</a:t>
            </a:r>
          </a:p>
          <a:p>
            <a:r>
              <a:rPr lang="en-US" dirty="0" smtClean="0"/>
              <a:t>Accurate and defensible</a:t>
            </a:r>
          </a:p>
          <a:p>
            <a:r>
              <a:rPr lang="en-US" dirty="0" smtClean="0"/>
              <a:t>Ease of use and low-cost</a:t>
            </a:r>
          </a:p>
          <a:p>
            <a:endParaRPr lang="en-US"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6673" y="1411288"/>
            <a:ext cx="3257853" cy="2130425"/>
          </a:xfr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7450" y="4038600"/>
            <a:ext cx="4310303" cy="2624591"/>
          </a:xfrm>
          <a:prstGeom prst="rect">
            <a:avLst/>
          </a:prstGeom>
        </p:spPr>
      </p:pic>
    </p:spTree>
    <p:extLst>
      <p:ext uri="{BB962C8B-B14F-4D97-AF65-F5344CB8AC3E}">
        <p14:creationId xmlns:p14="http://schemas.microsoft.com/office/powerpoint/2010/main" val="370669467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D3EC876-F762-4EBF-834A-8E1FF91908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and curves design)</Template>
  <TotalTime>716</TotalTime>
  <Words>960</Words>
  <Application>Microsoft Office PowerPoint</Application>
  <PresentationFormat>On-screen Show (4:3)</PresentationFormat>
  <Paragraphs>185</Paragraphs>
  <Slides>26</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Segoe</vt:lpstr>
      <vt:lpstr>Times New Roman</vt:lpstr>
      <vt:lpstr>Wingdings</vt:lpstr>
      <vt:lpstr>Blue Segoe 4-3 template-template_April-17-2007</vt:lpstr>
      <vt:lpstr>Effective Signage and  Striping for Rural 2-lane Horizontal Curves Presentation to the Alabama County  Commissioners Association August 20, 2015</vt:lpstr>
      <vt:lpstr>County Route Crash Typology 2012-2014</vt:lpstr>
      <vt:lpstr>Curve Crash Severity Statistics 2012-2014</vt:lpstr>
      <vt:lpstr>Methods to Improve Curve  Related RwD Safety</vt:lpstr>
      <vt:lpstr>Driver Expectation</vt:lpstr>
      <vt:lpstr>Provide Advance Warning</vt:lpstr>
      <vt:lpstr>Enhance Delineation</vt:lpstr>
      <vt:lpstr>Use of Chevrons at Visual Traps</vt:lpstr>
      <vt:lpstr>Tools Available</vt:lpstr>
      <vt:lpstr>Provide Edge Lines</vt:lpstr>
      <vt:lpstr>Provide Adequate Sight Distance</vt:lpstr>
      <vt:lpstr>Install Shoulder Rumble Strips</vt:lpstr>
      <vt:lpstr>Install Centerline Rumble Strips</vt:lpstr>
      <vt:lpstr>Prevent Edge Drop-offs</vt:lpstr>
      <vt:lpstr>Increased Edge Compaction </vt:lpstr>
      <vt:lpstr>Provide Skid-Resistant Pavement</vt:lpstr>
      <vt:lpstr>Provide Lighting on the Curve</vt:lpstr>
      <vt:lpstr>Provide Dynamic Curve Warning</vt:lpstr>
      <vt:lpstr>Widen the Roadway</vt:lpstr>
      <vt:lpstr>Widen the Shoulder</vt:lpstr>
      <vt:lpstr>Modify Horizontal Alignment</vt:lpstr>
      <vt:lpstr>Minimize the Adverse Consequences of Leaving the Roadway</vt:lpstr>
      <vt:lpstr>Conclusions and Recommendations</vt:lpstr>
      <vt:lpstr>PowerPoint Presentation</vt:lpstr>
      <vt:lpstr>Questions?</vt:lpstr>
      <vt:lpstr>Resources</vt:lpstr>
    </vt:vector>
  </TitlesOfParts>
  <Company>ALDOT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Signage and Striping for Rural 2-lane Horizontal Curves</dc:title>
  <dc:creator>Barnett, Tim</dc:creator>
  <cp:keywords/>
  <cp:lastModifiedBy>Donna Key</cp:lastModifiedBy>
  <cp:revision>59</cp:revision>
  <cp:lastPrinted>2015-08-17T12:43:14Z</cp:lastPrinted>
  <dcterms:created xsi:type="dcterms:W3CDTF">2015-08-07T12:50:59Z</dcterms:created>
  <dcterms:modified xsi:type="dcterms:W3CDTF">2015-08-20T18:50:58Z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TC102867219990</vt:lpwstr>
  </property>
</Properties>
</file>