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9" r:id="rId2"/>
    <p:sldId id="282" r:id="rId3"/>
    <p:sldId id="298" r:id="rId4"/>
    <p:sldId id="258" r:id="rId5"/>
    <p:sldId id="292" r:id="rId6"/>
    <p:sldId id="294" r:id="rId7"/>
    <p:sldId id="299" r:id="rId8"/>
    <p:sldId id="262" r:id="rId9"/>
    <p:sldId id="261" r:id="rId10"/>
    <p:sldId id="301" r:id="rId11"/>
    <p:sldId id="306" r:id="rId12"/>
    <p:sldId id="303" r:id="rId13"/>
    <p:sldId id="307" r:id="rId14"/>
    <p:sldId id="304" r:id="rId15"/>
    <p:sldId id="308" r:id="rId16"/>
    <p:sldId id="309" r:id="rId17"/>
    <p:sldId id="296" r:id="rId18"/>
    <p:sldId id="265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10C7E0"/>
    <a:srgbClr val="FF0066"/>
    <a:srgbClr val="D6DAC8"/>
    <a:srgbClr val="CED2BC"/>
    <a:srgbClr val="BDC3A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368556271855741E-2"/>
          <c:y val="5.4488720162547868E-2"/>
          <c:w val="0.79882615315079575"/>
          <c:h val="0.81008713608205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Units</c:v>
                </c:pt>
              </c:strCache>
            </c:strRef>
          </c:tx>
          <c:spPr>
            <a:effectLst>
              <a:softEdge rad="31750"/>
            </a:effectLst>
          </c:spPr>
          <c:invertIfNegative val="0"/>
          <c:cat>
            <c:numRef>
              <c:f>Sheet1!$A$2:$A$24</c:f>
              <c:numCache>
                <c:formatCode>General</c:formatCod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numCache>
            </c:num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119</c:v>
                </c:pt>
                <c:pt idx="1">
                  <c:v>166</c:v>
                </c:pt>
                <c:pt idx="2">
                  <c:v>180</c:v>
                </c:pt>
                <c:pt idx="3">
                  <c:v>183</c:v>
                </c:pt>
                <c:pt idx="4">
                  <c:v>197</c:v>
                </c:pt>
                <c:pt idx="5">
                  <c:v>221</c:v>
                </c:pt>
                <c:pt idx="6">
                  <c:v>245</c:v>
                </c:pt>
                <c:pt idx="7">
                  <c:v>283</c:v>
                </c:pt>
                <c:pt idx="8">
                  <c:v>372</c:v>
                </c:pt>
                <c:pt idx="9">
                  <c:v>416</c:v>
                </c:pt>
                <c:pt idx="10">
                  <c:v>436</c:v>
                </c:pt>
                <c:pt idx="11">
                  <c:v>446</c:v>
                </c:pt>
                <c:pt idx="12">
                  <c:v>458</c:v>
                </c:pt>
                <c:pt idx="13">
                  <c:v>481</c:v>
                </c:pt>
                <c:pt idx="14">
                  <c:v>487</c:v>
                </c:pt>
                <c:pt idx="15">
                  <c:v>495</c:v>
                </c:pt>
                <c:pt idx="16">
                  <c:v>502</c:v>
                </c:pt>
                <c:pt idx="17">
                  <c:v>505</c:v>
                </c:pt>
                <c:pt idx="18">
                  <c:v>517</c:v>
                </c:pt>
                <c:pt idx="19">
                  <c:v>532</c:v>
                </c:pt>
                <c:pt idx="20">
                  <c:v>553</c:v>
                </c:pt>
                <c:pt idx="21">
                  <c:v>584</c:v>
                </c:pt>
                <c:pt idx="22">
                  <c:v>593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998600"/>
        <c:axId val="23199899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Members</c:v>
                </c:pt>
              </c:strCache>
            </c:strRef>
          </c:tx>
          <c:spPr>
            <a:ln w="38100">
              <a:solidFill>
                <a:schemeClr val="accent1">
                  <a:lumMod val="50000"/>
                </a:schemeClr>
              </a:solidFill>
            </a:ln>
          </c:spPr>
          <c:marker>
            <c:symbol val="diamond"/>
            <c:size val="8"/>
            <c:spPr>
              <a:solidFill>
                <a:schemeClr val="accent2">
                  <a:lumMod val="50000"/>
                </a:schemeClr>
              </a:solidFill>
            </c:spPr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9248</c:v>
                </c:pt>
                <c:pt idx="1">
                  <c:v>11342</c:v>
                </c:pt>
                <c:pt idx="2">
                  <c:v>11988</c:v>
                </c:pt>
                <c:pt idx="3">
                  <c:v>12376</c:v>
                </c:pt>
                <c:pt idx="4">
                  <c:v>12858</c:v>
                </c:pt>
                <c:pt idx="5">
                  <c:v>14689</c:v>
                </c:pt>
                <c:pt idx="6">
                  <c:v>16056</c:v>
                </c:pt>
                <c:pt idx="7">
                  <c:v>16058</c:v>
                </c:pt>
                <c:pt idx="8">
                  <c:v>22417</c:v>
                </c:pt>
                <c:pt idx="9">
                  <c:v>31766</c:v>
                </c:pt>
                <c:pt idx="10">
                  <c:v>34248</c:v>
                </c:pt>
                <c:pt idx="11">
                  <c:v>36181</c:v>
                </c:pt>
                <c:pt idx="12">
                  <c:v>37360</c:v>
                </c:pt>
                <c:pt idx="13">
                  <c:v>38647</c:v>
                </c:pt>
                <c:pt idx="14">
                  <c:v>40326</c:v>
                </c:pt>
                <c:pt idx="15">
                  <c:v>40436</c:v>
                </c:pt>
                <c:pt idx="16">
                  <c:v>40636</c:v>
                </c:pt>
                <c:pt idx="17">
                  <c:v>41099</c:v>
                </c:pt>
                <c:pt idx="18">
                  <c:v>42034</c:v>
                </c:pt>
                <c:pt idx="19">
                  <c:v>42900</c:v>
                </c:pt>
                <c:pt idx="20">
                  <c:v>46366</c:v>
                </c:pt>
                <c:pt idx="21">
                  <c:v>50425</c:v>
                </c:pt>
                <c:pt idx="22">
                  <c:v>53641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999776"/>
        <c:axId val="231999384"/>
      </c:lineChart>
      <c:catAx>
        <c:axId val="231998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31998992"/>
        <c:crosses val="autoZero"/>
        <c:auto val="1"/>
        <c:lblAlgn val="ctr"/>
        <c:lblOffset val="100"/>
        <c:noMultiLvlLbl val="0"/>
      </c:catAx>
      <c:valAx>
        <c:axId val="231998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in"/>
        <c:tickLblPos val="low"/>
        <c:crossAx val="231998600"/>
        <c:crosses val="autoZero"/>
        <c:crossBetween val="between"/>
      </c:valAx>
      <c:valAx>
        <c:axId val="231999384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crossAx val="231999776"/>
        <c:crosses val="max"/>
        <c:crossBetween val="between"/>
      </c:valAx>
      <c:catAx>
        <c:axId val="231999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1999384"/>
        <c:crosses val="autoZero"/>
        <c:auto val="1"/>
        <c:lblAlgn val="ctr"/>
        <c:lblOffset val="100"/>
        <c:noMultiLvlLbl val="0"/>
      </c:catAx>
      <c:spPr>
        <a:effectLst>
          <a:glow rad="101600">
            <a:schemeClr val="accent1">
              <a:satMod val="175000"/>
              <a:alpha val="40000"/>
            </a:schemeClr>
          </a:glow>
          <a:softEdge rad="31750"/>
        </a:effectLst>
      </c:spPr>
    </c:plotArea>
    <c:legend>
      <c:legendPos val="b"/>
      <c:layout>
        <c:manualLayout>
          <c:xMode val="edge"/>
          <c:yMode val="edge"/>
          <c:x val="0.10003746699336298"/>
          <c:y val="7.7230933309128932E-2"/>
          <c:w val="0.22439624616409354"/>
          <c:h val="0.190780594068392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63500"/>
          </c:spPr>
          <c:marker>
            <c:symbol val="triangle"/>
            <c:size val="9"/>
            <c:spPr>
              <a:solidFill>
                <a:schemeClr val="accent1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Sheet1!$B$2:$B$10</c:f>
              <c:numCache>
                <c:formatCode>0.0%</c:formatCode>
                <c:ptCount val="9"/>
                <c:pt idx="0">
                  <c:v>4.0000000000000001E-3</c:v>
                </c:pt>
                <c:pt idx="1">
                  <c:v>1.0999999999999999E-2</c:v>
                </c:pt>
                <c:pt idx="2">
                  <c:v>4.4999999999999998E-2</c:v>
                </c:pt>
                <c:pt idx="3">
                  <c:v>4.2000000000000003E-2</c:v>
                </c:pt>
                <c:pt idx="4">
                  <c:v>5.8999999999999997E-2</c:v>
                </c:pt>
                <c:pt idx="5">
                  <c:v>0.11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650728"/>
        <c:axId val="233651120"/>
      </c:lineChart>
      <c:catAx>
        <c:axId val="233650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3651120"/>
        <c:crosses val="autoZero"/>
        <c:auto val="1"/>
        <c:lblAlgn val="ctr"/>
        <c:lblOffset val="100"/>
        <c:noMultiLvlLbl val="0"/>
      </c:catAx>
      <c:valAx>
        <c:axId val="2336511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33650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63500"/>
          </c:spPr>
          <c:marker>
            <c:symbol val="triangle"/>
            <c:size val="9"/>
            <c:spPr>
              <a:solidFill>
                <a:schemeClr val="accent1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Sheet1!$B$2:$B$10</c:f>
              <c:numCache>
                <c:formatCode>0.0%</c:formatCode>
                <c:ptCount val="9"/>
                <c:pt idx="0">
                  <c:v>4.0000000000000001E-3</c:v>
                </c:pt>
                <c:pt idx="1">
                  <c:v>1.0999999999999999E-2</c:v>
                </c:pt>
                <c:pt idx="2">
                  <c:v>4.4999999999999998E-2</c:v>
                </c:pt>
                <c:pt idx="3">
                  <c:v>4.2000000000000003E-2</c:v>
                </c:pt>
                <c:pt idx="4">
                  <c:v>5.8999999999999997E-2</c:v>
                </c:pt>
                <c:pt idx="5">
                  <c:v>0.11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651904"/>
        <c:axId val="233652296"/>
      </c:lineChart>
      <c:catAx>
        <c:axId val="23365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3652296"/>
        <c:crosses val="autoZero"/>
        <c:auto val="1"/>
        <c:lblAlgn val="ctr"/>
        <c:lblOffset val="100"/>
        <c:noMultiLvlLbl val="0"/>
      </c:catAx>
      <c:valAx>
        <c:axId val="2336522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33651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4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3713872832369945E-2"/>
          <c:y val="0.14761487375611229"/>
          <c:w val="0.94436416184971095"/>
          <c:h val="0.8321659963710739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2014 Provider Charges: $795,682,924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2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explosion val="8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0.1054516180419644"/>
                  <c:y val="-3.78391360913474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687861271676298E-2"/>
                  <c:y val="-3.67816129999211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5144508670520332E-2"/>
                  <c:y val="2.6272580714229415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 Plan </a:t>
                    </a:r>
                    <a:r>
                      <a:rPr lang="en-US" sz="2000" dirty="0"/>
                      <a:t>Paid, </a:t>
                    </a:r>
                    <a:r>
                      <a:rPr lang="en-US" sz="2000" dirty="0" smtClean="0"/>
                      <a:t>     25</a:t>
                    </a:r>
                    <a:r>
                      <a:rPr lang="en-US" sz="20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7117268217195394"/>
                  <c:y val="-2.1793002267096157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Allowed Charges,,      </a:t>
                    </a:r>
                  </a:p>
                  <a:p>
                    <a:r>
                      <a:rPr lang="en-US" sz="2000" dirty="0" smtClean="0"/>
                      <a:t>29</a:t>
                    </a:r>
                    <a:r>
                      <a:rPr lang="en-US" sz="2000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Network Discounts</c:v>
                </c:pt>
                <c:pt idx="2">
                  <c:v>Member Paid</c:v>
                </c:pt>
                <c:pt idx="3">
                  <c:v>Plan Paid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566839675</c:v>
                </c:pt>
                <c:pt idx="1">
                  <c:v>0</c:v>
                </c:pt>
                <c:pt idx="2">
                  <c:v>29757954</c:v>
                </c:pt>
                <c:pt idx="3">
                  <c:v>199085294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88"/>
        <c:secondPieSize val="78"/>
        <c:serLines/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540952018459929"/>
          <c:y val="4.3811295922303657E-2"/>
          <c:w val="0.85457370887551443"/>
          <c:h val="0.810144830640022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numCache>
            </c:numRef>
          </c:cat>
          <c:val>
            <c:numRef>
              <c:f>Sheet1!$B$2:$B$24</c:f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numCache>
            </c:numRef>
          </c:cat>
          <c:val>
            <c:numRef>
              <c:f>Sheet1!$C$2:$C$24</c:f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National Average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numCache>
            </c:numRef>
          </c:cat>
          <c:val>
            <c:numRef>
              <c:f>Sheet1!$D$2:$D$24</c:f>
              <c:numCache>
                <c:formatCode>0.0%</c:formatCode>
                <c:ptCount val="23"/>
                <c:pt idx="0" formatCode="General">
                  <c:v>0</c:v>
                </c:pt>
                <c:pt idx="1">
                  <c:v>0</c:v>
                </c:pt>
                <c:pt idx="2">
                  <c:v>2.4698133918770581E-3</c:v>
                </c:pt>
                <c:pt idx="3">
                  <c:v>1.6985793699814702E-2</c:v>
                </c:pt>
                <c:pt idx="4">
                  <c:v>2.5633106856084002E-2</c:v>
                </c:pt>
                <c:pt idx="5">
                  <c:v>7.9061148857319338E-2</c:v>
                </c:pt>
                <c:pt idx="6">
                  <c:v>0.15565163681284744</c:v>
                </c:pt>
                <c:pt idx="7">
                  <c:v>0.24521309450277951</c:v>
                </c:pt>
                <c:pt idx="8">
                  <c:v>0.40333539221741815</c:v>
                </c:pt>
                <c:pt idx="9">
                  <c:v>0.61210623841877698</c:v>
                </c:pt>
                <c:pt idx="10">
                  <c:v>0.76961087090796787</c:v>
                </c:pt>
                <c:pt idx="11">
                  <c:v>0.90889437924644845</c:v>
                </c:pt>
                <c:pt idx="12">
                  <c:v>1.012970969734404</c:v>
                </c:pt>
                <c:pt idx="13">
                  <c:v>1.1707844348363188</c:v>
                </c:pt>
                <c:pt idx="14">
                  <c:v>1.2943174799258801</c:v>
                </c:pt>
                <c:pt idx="15">
                  <c:v>1.4277331686226065</c:v>
                </c:pt>
                <c:pt idx="16">
                  <c:v>1.573810994441013</c:v>
                </c:pt>
                <c:pt idx="17">
                  <c:v>1.7896849907350216</c:v>
                </c:pt>
                <c:pt idx="18">
                  <c:v>2.0049413218035825</c:v>
                </c:pt>
                <c:pt idx="19">
                  <c:v>2.1951822112415069</c:v>
                </c:pt>
                <c:pt idx="20">
                  <c:v>2.291537986411365</c:v>
                </c:pt>
                <c:pt idx="21">
                  <c:v>2.4345274861025326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numCache>
            </c:numRef>
          </c:cat>
          <c:val>
            <c:numRef>
              <c:f>Sheet1!$E$2:$E$24</c:f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numCache>
            </c:numRef>
          </c:cat>
          <c:val>
            <c:numRef>
              <c:f>Sheet1!$F$2:$F$24</c:f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LGHIP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dLbl>
              <c:idx val="19"/>
              <c:layout>
                <c:manualLayout>
                  <c:x val="1.8126769274686698E-2"/>
                  <c:y val="-9.51008645533141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129.2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Sheet1!$A$2:$A$24</c:f>
              <c:numCache>
                <c:formatCode>General</c:formatCode>
                <c:ptCount val="23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</c:numCache>
            </c:numRef>
          </c:cat>
          <c:val>
            <c:numRef>
              <c:f>Sheet1!$G$2:$G$24</c:f>
              <c:numCache>
                <c:formatCode>0.0%</c:formatCode>
                <c:ptCount val="23"/>
                <c:pt idx="0" formatCode="General">
                  <c:v>0</c:v>
                </c:pt>
                <c:pt idx="1">
                  <c:v>5.9850374064837904E-2</c:v>
                </c:pt>
                <c:pt idx="2">
                  <c:v>0.10723192019950124</c:v>
                </c:pt>
                <c:pt idx="3">
                  <c:v>0.10723192019950124</c:v>
                </c:pt>
                <c:pt idx="4">
                  <c:v>0.10723192019950124</c:v>
                </c:pt>
                <c:pt idx="5">
                  <c:v>0.10723192019950124</c:v>
                </c:pt>
                <c:pt idx="6">
                  <c:v>0.10723192019950124</c:v>
                </c:pt>
                <c:pt idx="7">
                  <c:v>0.10723192019950124</c:v>
                </c:pt>
                <c:pt idx="8">
                  <c:v>0.10723192019950124</c:v>
                </c:pt>
                <c:pt idx="9">
                  <c:v>0.10723192019950124</c:v>
                </c:pt>
                <c:pt idx="10">
                  <c:v>0.27182044887780549</c:v>
                </c:pt>
                <c:pt idx="11">
                  <c:v>0.42394014962593518</c:v>
                </c:pt>
                <c:pt idx="12">
                  <c:v>0.55112219451371569</c:v>
                </c:pt>
                <c:pt idx="13">
                  <c:v>0.62842892768079806</c:v>
                </c:pt>
                <c:pt idx="14">
                  <c:v>0.743142144638404</c:v>
                </c:pt>
                <c:pt idx="15">
                  <c:v>0.83042394014962595</c:v>
                </c:pt>
                <c:pt idx="16">
                  <c:v>0.92269326683291775</c:v>
                </c:pt>
                <c:pt idx="17">
                  <c:v>1.1147132169576059</c:v>
                </c:pt>
                <c:pt idx="18">
                  <c:v>1.1820448877805487</c:v>
                </c:pt>
                <c:pt idx="19">
                  <c:v>1.1820448877805487</c:v>
                </c:pt>
                <c:pt idx="20">
                  <c:v>1.1820448877805487</c:v>
                </c:pt>
                <c:pt idx="21">
                  <c:v>1.2917705735660847</c:v>
                </c:pt>
                <c:pt idx="22">
                  <c:v>1.2917705735660847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000952"/>
        <c:axId val="232810072"/>
      </c:lineChart>
      <c:catAx>
        <c:axId val="232000952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 rot="-3240000"/>
          <a:lstStyle/>
          <a:p>
            <a:pPr>
              <a:defRPr sz="1050" b="0"/>
            </a:pPr>
            <a:endParaRPr lang="en-US"/>
          </a:p>
        </c:txPr>
        <c:crossAx val="232810072"/>
        <c:crosses val="autoZero"/>
        <c:auto val="1"/>
        <c:lblAlgn val="ctr"/>
        <c:lblOffset val="100"/>
        <c:noMultiLvlLbl val="0"/>
      </c:catAx>
      <c:valAx>
        <c:axId val="232810072"/>
        <c:scaling>
          <c:orientation val="minMax"/>
          <c:min val="0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32000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870816185741135"/>
          <c:y val="4.4089722934489116E-2"/>
          <c:w val="0.24515890762899351"/>
          <c:h val="0.151013637704508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18317196755238"/>
          <c:y val="4.1064889241813424E-2"/>
          <c:w val="0.86766431952803469"/>
          <c:h val="0.8135478454242210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LGHIP Single</c:v>
                </c:pt>
              </c:strCache>
            </c:strRef>
          </c:tx>
          <c:spPr>
            <a:ln w="44450">
              <a:solidFill>
                <a:srgbClr val="10C7E0"/>
              </a:solidFill>
            </a:ln>
          </c:spPr>
          <c:marker>
            <c:symbol val="x"/>
            <c:size val="6"/>
            <c:spPr>
              <a:solidFill>
                <a:srgbClr val="00B0F0"/>
              </a:solidFill>
              <a:ln>
                <a:solidFill>
                  <a:srgbClr val="10C7E0"/>
                </a:solidFill>
              </a:ln>
            </c:spPr>
          </c:marker>
          <c:dLbls>
            <c:dLbl>
              <c:idx val="0"/>
              <c:layout>
                <c:manualLayout>
                  <c:x val="-3.1722054380664638E-2"/>
                  <c:y val="-5.7636887608069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5.2870090634441085E-2"/>
                  <c:y val="5.76368876080691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$378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Sheet1!$A$2:$A$23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Sheet1!$B$2:$B$23</c:f>
              <c:numCache>
                <c:formatCode>"$"#,##0</c:formatCode>
                <c:ptCount val="22"/>
                <c:pt idx="0">
                  <c:v>165</c:v>
                </c:pt>
                <c:pt idx="1">
                  <c:v>175</c:v>
                </c:pt>
                <c:pt idx="2">
                  <c:v>183</c:v>
                </c:pt>
                <c:pt idx="3">
                  <c:v>183</c:v>
                </c:pt>
                <c:pt idx="4">
                  <c:v>183</c:v>
                </c:pt>
                <c:pt idx="5">
                  <c:v>183</c:v>
                </c:pt>
                <c:pt idx="6">
                  <c:v>183</c:v>
                </c:pt>
                <c:pt idx="7">
                  <c:v>183</c:v>
                </c:pt>
                <c:pt idx="8">
                  <c:v>183</c:v>
                </c:pt>
                <c:pt idx="9">
                  <c:v>183</c:v>
                </c:pt>
                <c:pt idx="10">
                  <c:v>210</c:v>
                </c:pt>
                <c:pt idx="11">
                  <c:v>235</c:v>
                </c:pt>
                <c:pt idx="12">
                  <c:v>256</c:v>
                </c:pt>
                <c:pt idx="13">
                  <c:v>269</c:v>
                </c:pt>
                <c:pt idx="14">
                  <c:v>288</c:v>
                </c:pt>
                <c:pt idx="15">
                  <c:v>302</c:v>
                </c:pt>
                <c:pt idx="16">
                  <c:v>317</c:v>
                </c:pt>
                <c:pt idx="17">
                  <c:v>349</c:v>
                </c:pt>
                <c:pt idx="18">
                  <c:v>360</c:v>
                </c:pt>
                <c:pt idx="19">
                  <c:v>360</c:v>
                </c:pt>
                <c:pt idx="20">
                  <c:v>360</c:v>
                </c:pt>
                <c:pt idx="21">
                  <c:v>378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LGHIP Family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x"/>
            <c:size val="6"/>
            <c:spPr>
              <a:solidFill>
                <a:srgbClr val="0070C0"/>
              </a:solidFill>
              <a:ln>
                <a:solidFill>
                  <a:srgbClr val="00B0F0"/>
                </a:solidFill>
              </a:ln>
            </c:spPr>
          </c:marker>
          <c:dLbls>
            <c:dLbl>
              <c:idx val="0"/>
              <c:layout>
                <c:manualLayout>
                  <c:x val="-3.1722054380664638E-2"/>
                  <c:y val="-5.4755043227665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3.5085418721766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$919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Sheet1!$A$2:$A$23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Sheet1!$C$2:$C$23</c:f>
              <c:numCache>
                <c:formatCode>"$"#,##0</c:formatCode>
                <c:ptCount val="22"/>
                <c:pt idx="0">
                  <c:v>401</c:v>
                </c:pt>
                <c:pt idx="1">
                  <c:v>425</c:v>
                </c:pt>
                <c:pt idx="2">
                  <c:v>444</c:v>
                </c:pt>
                <c:pt idx="3">
                  <c:v>444</c:v>
                </c:pt>
                <c:pt idx="4">
                  <c:v>444</c:v>
                </c:pt>
                <c:pt idx="5">
                  <c:v>444</c:v>
                </c:pt>
                <c:pt idx="6">
                  <c:v>444</c:v>
                </c:pt>
                <c:pt idx="7">
                  <c:v>444</c:v>
                </c:pt>
                <c:pt idx="8">
                  <c:v>444</c:v>
                </c:pt>
                <c:pt idx="9">
                  <c:v>444</c:v>
                </c:pt>
                <c:pt idx="10">
                  <c:v>510</c:v>
                </c:pt>
                <c:pt idx="11">
                  <c:v>571</c:v>
                </c:pt>
                <c:pt idx="12">
                  <c:v>622</c:v>
                </c:pt>
                <c:pt idx="13">
                  <c:v>653</c:v>
                </c:pt>
                <c:pt idx="14">
                  <c:v>699</c:v>
                </c:pt>
                <c:pt idx="15">
                  <c:v>734</c:v>
                </c:pt>
                <c:pt idx="16">
                  <c:v>771</c:v>
                </c:pt>
                <c:pt idx="17">
                  <c:v>848</c:v>
                </c:pt>
                <c:pt idx="18">
                  <c:v>875</c:v>
                </c:pt>
                <c:pt idx="19">
                  <c:v>875</c:v>
                </c:pt>
                <c:pt idx="20">
                  <c:v>875</c:v>
                </c:pt>
                <c:pt idx="21">
                  <c:v>919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Single National Av.</c:v>
                </c:pt>
              </c:strCache>
            </c:strRef>
          </c:tx>
          <c:spPr>
            <a:ln>
              <a:solidFill>
                <a:srgbClr val="FF33CC"/>
              </a:solidFill>
              <a:prstDash val="sysDot"/>
            </a:ln>
          </c:spPr>
          <c:marker>
            <c:spPr>
              <a:solidFill>
                <a:srgbClr val="FF33CC"/>
              </a:solidFill>
              <a:ln>
                <a:solidFill>
                  <a:srgbClr val="FF33CC"/>
                </a:solidFill>
                <a:prstDash val="sysDot"/>
              </a:ln>
            </c:spPr>
          </c:marker>
          <c:dLbls>
            <c:dLbl>
              <c:idx val="21"/>
              <c:layout>
                <c:manualLayout>
                  <c:x val="-1.5105740181268882E-3"/>
                  <c:y val="-5.0871959725767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i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Sheet1!$A$2:$A$23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Sheet1!$D$2:$D$23</c:f>
              <c:numCache>
                <c:formatCode>General</c:formatCode>
                <c:ptCount val="22"/>
                <c:pt idx="0" formatCode="&quot;$&quot;#,##0">
                  <c:v>170</c:v>
                </c:pt>
                <c:pt idx="3" formatCode="&quot;$&quot;#,##0">
                  <c:v>176</c:v>
                </c:pt>
                <c:pt idx="6" formatCode="&quot;$&quot;#,##0">
                  <c:v>183</c:v>
                </c:pt>
                <c:pt idx="7" formatCode="&quot;$&quot;#,##0">
                  <c:v>206</c:v>
                </c:pt>
                <c:pt idx="8" formatCode="&quot;$&quot;#,##0">
                  <c:v>224</c:v>
                </c:pt>
                <c:pt idx="9" formatCode="&quot;$&quot;#,##0">
                  <c:v>257</c:v>
                </c:pt>
                <c:pt idx="10" formatCode="&quot;$&quot;#,##0">
                  <c:v>282</c:v>
                </c:pt>
                <c:pt idx="11" formatCode="&quot;$&quot;#,##0">
                  <c:v>308</c:v>
                </c:pt>
                <c:pt idx="12" formatCode="&quot;$&quot;#,##0">
                  <c:v>335</c:v>
                </c:pt>
                <c:pt idx="13" formatCode="&quot;$&quot;#,##0">
                  <c:v>354</c:v>
                </c:pt>
                <c:pt idx="14" formatCode="&quot;$&quot;#,##0">
                  <c:v>373</c:v>
                </c:pt>
                <c:pt idx="15" formatCode="&quot;$&quot;#,##0">
                  <c:v>392</c:v>
                </c:pt>
                <c:pt idx="16" formatCode="&quot;$&quot;#,##0">
                  <c:v>402</c:v>
                </c:pt>
                <c:pt idx="17" formatCode="&quot;$&quot;#,##0">
                  <c:v>421</c:v>
                </c:pt>
                <c:pt idx="18" formatCode="&quot;$&quot;#,##0">
                  <c:v>452</c:v>
                </c:pt>
                <c:pt idx="19" formatCode="&quot;$&quot;#,##0">
                  <c:v>468</c:v>
                </c:pt>
                <c:pt idx="20" formatCode="&quot;$&quot;#,##0">
                  <c:v>490</c:v>
                </c:pt>
                <c:pt idx="21" formatCode="&quot;$&quot;#,##0">
                  <c:v>502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Family National Av.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ymbol val="triangle"/>
            <c:size val="7"/>
            <c:spPr>
              <a:solidFill>
                <a:srgbClr val="C00000"/>
              </a:solidFill>
              <a:ln w="6350"/>
            </c:spPr>
          </c:marker>
          <c:dLbls>
            <c:dLbl>
              <c:idx val="21"/>
              <c:layout>
                <c:manualLayout>
                  <c:x val="-1.5105740181268882E-3"/>
                  <c:y val="-4.551701659673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i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Sheet1!$A$2:$A$23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Sheet1!$E$2:$E$23</c:f>
              <c:numCache>
                <c:formatCode>General</c:formatCode>
                <c:ptCount val="22"/>
                <c:pt idx="0" formatCode="&quot;$&quot;#,##0">
                  <c:v>388</c:v>
                </c:pt>
                <c:pt idx="3" formatCode="&quot;$&quot;#,##0">
                  <c:v>421</c:v>
                </c:pt>
                <c:pt idx="6" formatCode="&quot;$&quot;#,##0">
                  <c:v>483</c:v>
                </c:pt>
                <c:pt idx="7" formatCode="&quot;$&quot;#,##0">
                  <c:v>537</c:v>
                </c:pt>
                <c:pt idx="8" formatCode="&quot;$&quot;#,##0">
                  <c:v>588</c:v>
                </c:pt>
                <c:pt idx="9" formatCode="&quot;$&quot;#,##0">
                  <c:v>667</c:v>
                </c:pt>
                <c:pt idx="10" formatCode="&quot;$&quot;#,##0">
                  <c:v>756</c:v>
                </c:pt>
                <c:pt idx="11" formatCode="&quot;$&quot;#,##0">
                  <c:v>829</c:v>
                </c:pt>
                <c:pt idx="12" formatCode="&quot;$&quot;#,##0">
                  <c:v>907</c:v>
                </c:pt>
                <c:pt idx="13" formatCode="&quot;$&quot;#,##0">
                  <c:v>957</c:v>
                </c:pt>
                <c:pt idx="14" formatCode="&quot;$&quot;#,##0">
                  <c:v>1009</c:v>
                </c:pt>
                <c:pt idx="15" formatCode="&quot;$&quot;#,##0">
                  <c:v>1057</c:v>
                </c:pt>
                <c:pt idx="16" formatCode="&quot;$&quot;#,##0">
                  <c:v>1115</c:v>
                </c:pt>
                <c:pt idx="17" formatCode="&quot;$&quot;#,##0">
                  <c:v>1148</c:v>
                </c:pt>
                <c:pt idx="18" formatCode="&quot;$&quot;#,##0">
                  <c:v>1256</c:v>
                </c:pt>
                <c:pt idx="19" formatCode="&quot;$&quot;#,##0">
                  <c:v>1312</c:v>
                </c:pt>
                <c:pt idx="20" formatCode="&quot;$&quot;#,##0">
                  <c:v>1363</c:v>
                </c:pt>
                <c:pt idx="21" formatCode="&quot;$&quot;#,##0">
                  <c:v>1403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810856"/>
        <c:axId val="232811248"/>
      </c:lineChart>
      <c:catAx>
        <c:axId val="232810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32811248"/>
        <c:crosses val="autoZero"/>
        <c:auto val="1"/>
        <c:lblAlgn val="ctr"/>
        <c:lblOffset val="100"/>
        <c:noMultiLvlLbl val="0"/>
      </c:catAx>
      <c:valAx>
        <c:axId val="232811248"/>
        <c:scaling>
          <c:orientation val="minMax"/>
          <c:max val="1500"/>
          <c:min val="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232810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493184575493017"/>
          <c:y val="0.15379897747035282"/>
          <c:w val="0.34415467326402938"/>
          <c:h val="0.27959408488094634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63500"/>
          </c:spPr>
          <c:marker>
            <c:symbol val="triangle"/>
            <c:size val="9"/>
            <c:spPr>
              <a:solidFill>
                <a:schemeClr val="accent1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Sheet1!$B$2:$B$7</c:f>
              <c:numCache>
                <c:formatCode>0.0%</c:formatCode>
                <c:ptCount val="6"/>
                <c:pt idx="0">
                  <c:v>4.0000000000000001E-3</c:v>
                </c:pt>
                <c:pt idx="1">
                  <c:v>1.0999999999999999E-2</c:v>
                </c:pt>
                <c:pt idx="2">
                  <c:v>4.4999999999999998E-2</c:v>
                </c:pt>
                <c:pt idx="3">
                  <c:v>4.2000000000000003E-2</c:v>
                </c:pt>
                <c:pt idx="4">
                  <c:v>5.8999999999999997E-2</c:v>
                </c:pt>
                <c:pt idx="5">
                  <c:v>0.11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812032"/>
        <c:axId val="232812424"/>
      </c:lineChart>
      <c:catAx>
        <c:axId val="23281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812424"/>
        <c:crosses val="autoZero"/>
        <c:auto val="1"/>
        <c:lblAlgn val="ctr"/>
        <c:lblOffset val="100"/>
        <c:noMultiLvlLbl val="0"/>
      </c:catAx>
      <c:valAx>
        <c:axId val="2328124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32812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814430431153123E-2"/>
          <c:y val="3.965838885523925E-2"/>
          <c:w val="0.89698491804838598"/>
          <c:h val="0.784094034355215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47625"/>
          </c:spPr>
          <c:marker>
            <c:symbol val="diamond"/>
            <c:size val="12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3037249283667621E-2"/>
                  <c:y val="-8.71794871794871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19.2%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8235294117647009E-2"/>
                  <c:y val="-7.9487179487179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8549848942598186E-2"/>
                  <c:y val="-6.3400576368876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Sheet1!$B$2:$B$9</c:f>
              <c:numCache>
                <c:formatCode>0.0%</c:formatCode>
                <c:ptCount val="8"/>
                <c:pt idx="0">
                  <c:v>7.2999999999999995E-2</c:v>
                </c:pt>
                <c:pt idx="1">
                  <c:v>7.8E-2</c:v>
                </c:pt>
                <c:pt idx="2">
                  <c:v>0.19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813208"/>
        <c:axId val="232813600"/>
      </c:lineChart>
      <c:catAx>
        <c:axId val="23281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 anchor="ctr" anchorCtr="0"/>
          <a:lstStyle/>
          <a:p>
            <a:pPr>
              <a:defRPr sz="1400" b="0"/>
            </a:pPr>
            <a:endParaRPr lang="en-US"/>
          </a:p>
        </c:txPr>
        <c:crossAx val="232813600"/>
        <c:crosses val="autoZero"/>
        <c:auto val="1"/>
        <c:lblAlgn val="ctr"/>
        <c:lblOffset val="100"/>
        <c:noMultiLvlLbl val="0"/>
      </c:catAx>
      <c:valAx>
        <c:axId val="232813600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32813208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  <c:showDLblsOverMax val="0"/>
  </c:chart>
  <c:spPr>
    <a:effectLst>
      <a:innerShdw blurRad="647700" dist="50800" dir="7800000">
        <a:prstClr val="black">
          <a:alpha val="50000"/>
        </a:prstClr>
      </a:inn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516442797591473E-2"/>
          <c:y val="3.1966081162931557E-2"/>
          <c:w val="0.89698491804838598"/>
          <c:h val="0.784094034355215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47625"/>
          </c:spPr>
          <c:marker>
            <c:symbol val="diamond"/>
            <c:size val="12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3037249283667621E-2"/>
                  <c:y val="-8.71794871794871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19.2%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8235294117647009E-2"/>
                  <c:y val="-7.9487179487179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8549848942598186E-2"/>
                  <c:y val="-6.3400576368876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Sheet1!$B$2:$B$9</c:f>
              <c:numCache>
                <c:formatCode>0.0%</c:formatCode>
                <c:ptCount val="8"/>
                <c:pt idx="0">
                  <c:v>7.2999999999999995E-2</c:v>
                </c:pt>
                <c:pt idx="1">
                  <c:v>7.8E-2</c:v>
                </c:pt>
                <c:pt idx="2">
                  <c:v>0.19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103152"/>
        <c:axId val="232103544"/>
      </c:lineChart>
      <c:catAx>
        <c:axId val="23210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 anchor="ctr" anchorCtr="0"/>
          <a:lstStyle/>
          <a:p>
            <a:pPr>
              <a:defRPr sz="1400" b="0"/>
            </a:pPr>
            <a:endParaRPr lang="en-US"/>
          </a:p>
        </c:txPr>
        <c:crossAx val="232103544"/>
        <c:crosses val="autoZero"/>
        <c:auto val="1"/>
        <c:lblAlgn val="ctr"/>
        <c:lblOffset val="100"/>
        <c:noMultiLvlLbl val="0"/>
      </c:catAx>
      <c:valAx>
        <c:axId val="232103544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32103152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  <c:showDLblsOverMax val="0"/>
  </c:chart>
  <c:spPr>
    <a:effectLst>
      <a:innerShdw blurRad="647700" dist="50800" dir="7800000">
        <a:prstClr val="black">
          <a:alpha val="50000"/>
        </a:prstClr>
      </a:inn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516442797591473E-2"/>
          <c:y val="3.1966081162931557E-2"/>
          <c:w val="0.89698491804838598"/>
          <c:h val="0.784094034355215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47625"/>
          </c:spPr>
          <c:marker>
            <c:symbol val="diamond"/>
            <c:size val="12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3037249283667621E-2"/>
                  <c:y val="-8.71794871794871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19.2%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8235294117647009E-2"/>
                  <c:y val="-7.9487179487179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8549848942598186E-2"/>
                  <c:y val="-6.3400576368876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Sheet1!$B$2:$B$9</c:f>
              <c:numCache>
                <c:formatCode>0.0%</c:formatCode>
                <c:ptCount val="8"/>
                <c:pt idx="0">
                  <c:v>7.2999999999999995E-2</c:v>
                </c:pt>
                <c:pt idx="1">
                  <c:v>7.8E-2</c:v>
                </c:pt>
                <c:pt idx="2">
                  <c:v>0.19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104328"/>
        <c:axId val="232104720"/>
      </c:lineChart>
      <c:catAx>
        <c:axId val="232104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 anchor="ctr" anchorCtr="0"/>
          <a:lstStyle/>
          <a:p>
            <a:pPr>
              <a:defRPr sz="1400" b="0"/>
            </a:pPr>
            <a:endParaRPr lang="en-US"/>
          </a:p>
        </c:txPr>
        <c:crossAx val="232104720"/>
        <c:crosses val="autoZero"/>
        <c:auto val="1"/>
        <c:lblAlgn val="ctr"/>
        <c:lblOffset val="100"/>
        <c:noMultiLvlLbl val="0"/>
      </c:catAx>
      <c:valAx>
        <c:axId val="232104720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32104328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  <c:showDLblsOverMax val="0"/>
  </c:chart>
  <c:spPr>
    <a:effectLst>
      <a:innerShdw blurRad="647700" dist="50800" dir="7800000">
        <a:prstClr val="black">
          <a:alpha val="50000"/>
        </a:prstClr>
      </a:inn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516442797591473E-2"/>
          <c:y val="3.1966081162931557E-2"/>
          <c:w val="0.89698491804838598"/>
          <c:h val="0.784094034355215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47625"/>
          </c:spPr>
          <c:marker>
            <c:symbol val="diamond"/>
            <c:size val="12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3037249283667621E-2"/>
                  <c:y val="-8.71794871794871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19.2%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8235294117647009E-2"/>
                  <c:y val="-7.9487179487179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8549848942598186E-2"/>
                  <c:y val="-6.3400576368876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Sheet1!$B$2:$B$9</c:f>
              <c:numCache>
                <c:formatCode>0.0%</c:formatCode>
                <c:ptCount val="8"/>
                <c:pt idx="0">
                  <c:v>7.2999999999999995E-2</c:v>
                </c:pt>
                <c:pt idx="1">
                  <c:v>7.8E-2</c:v>
                </c:pt>
                <c:pt idx="2">
                  <c:v>0.19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105504"/>
        <c:axId val="232105896"/>
      </c:lineChart>
      <c:catAx>
        <c:axId val="23210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 anchor="ctr" anchorCtr="0"/>
          <a:lstStyle/>
          <a:p>
            <a:pPr>
              <a:defRPr sz="1400" b="0"/>
            </a:pPr>
            <a:endParaRPr lang="en-US"/>
          </a:p>
        </c:txPr>
        <c:crossAx val="232105896"/>
        <c:crosses val="autoZero"/>
        <c:auto val="1"/>
        <c:lblAlgn val="ctr"/>
        <c:lblOffset val="100"/>
        <c:noMultiLvlLbl val="0"/>
      </c:catAx>
      <c:valAx>
        <c:axId val="232105896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32105504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  <c:showDLblsOverMax val="0"/>
  </c:chart>
  <c:spPr>
    <a:effectLst>
      <a:innerShdw blurRad="647700" dist="50800" dir="7800000">
        <a:prstClr val="black">
          <a:alpha val="50000"/>
        </a:prstClr>
      </a:inn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A6E7B-0E34-4934-9CC3-7C01D425832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C85988-A562-4A3B-8E71-E5F978BDE199}">
      <dgm:prSet phldrT="[Text]"/>
      <dgm:spPr/>
      <dgm:t>
        <a:bodyPr/>
        <a:lstStyle/>
        <a:p>
          <a:r>
            <a:rPr lang="en-US" dirty="0" smtClean="0"/>
            <a:t>Local Government Health Insurance Plan</a:t>
          </a:r>
          <a:endParaRPr lang="en-US" dirty="0"/>
        </a:p>
      </dgm:t>
    </dgm:pt>
    <dgm:pt modelId="{208E368C-C563-48AD-A7CA-3EDA645A3EA1}" type="parTrans" cxnId="{90456A2F-3A6E-4ED4-8FD7-2601234E7A2C}">
      <dgm:prSet/>
      <dgm:spPr/>
      <dgm:t>
        <a:bodyPr/>
        <a:lstStyle/>
        <a:p>
          <a:endParaRPr lang="en-US"/>
        </a:p>
      </dgm:t>
    </dgm:pt>
    <dgm:pt modelId="{0EC7A9A3-915C-4D8D-85AA-E0CDAAFA0873}" type="sibTrans" cxnId="{90456A2F-3A6E-4ED4-8FD7-2601234E7A2C}">
      <dgm:prSet/>
      <dgm:spPr/>
      <dgm:t>
        <a:bodyPr/>
        <a:lstStyle/>
        <a:p>
          <a:endParaRPr lang="en-US"/>
        </a:p>
      </dgm:t>
    </dgm:pt>
    <dgm:pt modelId="{C9814ECA-954A-417A-BAE6-27907E073D84}">
      <dgm:prSet phldrT="[Text]"/>
      <dgm:spPr/>
      <dgm:t>
        <a:bodyPr/>
        <a:lstStyle/>
        <a:p>
          <a:r>
            <a:rPr lang="en-US" dirty="0" smtClean="0"/>
            <a:t>Governing Body</a:t>
          </a:r>
          <a:endParaRPr lang="en-US" dirty="0"/>
        </a:p>
      </dgm:t>
    </dgm:pt>
    <dgm:pt modelId="{136893C5-8FA6-44AC-A571-918B213AA5D6}" type="parTrans" cxnId="{E9F6D8BD-F340-4652-81D9-1FF1F6B6AE26}">
      <dgm:prSet/>
      <dgm:spPr/>
      <dgm:t>
        <a:bodyPr/>
        <a:lstStyle/>
        <a:p>
          <a:endParaRPr lang="en-US"/>
        </a:p>
      </dgm:t>
    </dgm:pt>
    <dgm:pt modelId="{4832729B-6B0A-49E3-BDA3-D2F9D0B220A4}" type="sibTrans" cxnId="{E9F6D8BD-F340-4652-81D9-1FF1F6B6AE26}">
      <dgm:prSet/>
      <dgm:spPr/>
      <dgm:t>
        <a:bodyPr/>
        <a:lstStyle/>
        <a:p>
          <a:endParaRPr lang="en-US"/>
        </a:p>
      </dgm:t>
    </dgm:pt>
    <dgm:pt modelId="{92E3BDDE-7550-4037-89B8-CBABE190737B}">
      <dgm:prSet phldrT="[Text]"/>
      <dgm:spPr/>
      <dgm:t>
        <a:bodyPr/>
        <a:lstStyle/>
        <a:p>
          <a:r>
            <a:rPr lang="en-US" dirty="0" smtClean="0"/>
            <a:t>Provides Health Insurance </a:t>
          </a:r>
          <a:endParaRPr lang="en-US" dirty="0"/>
        </a:p>
      </dgm:t>
    </dgm:pt>
    <dgm:pt modelId="{4388B823-ACED-421F-8EAE-0A9E85A4BA90}" type="parTrans" cxnId="{72DA3458-3297-4FD0-8600-1D2F691C498F}">
      <dgm:prSet/>
      <dgm:spPr/>
      <dgm:t>
        <a:bodyPr/>
        <a:lstStyle/>
        <a:p>
          <a:endParaRPr lang="en-US"/>
        </a:p>
      </dgm:t>
    </dgm:pt>
    <dgm:pt modelId="{C8D7A810-CDD9-402B-A048-1197AC16E1FF}" type="sibTrans" cxnId="{72DA3458-3297-4FD0-8600-1D2F691C498F}">
      <dgm:prSet/>
      <dgm:spPr/>
      <dgm:t>
        <a:bodyPr/>
        <a:lstStyle/>
        <a:p>
          <a:endParaRPr lang="en-US"/>
        </a:p>
      </dgm:t>
    </dgm:pt>
    <dgm:pt modelId="{EA53FD82-002A-4003-85FB-25F9B68330D2}">
      <dgm:prSet/>
      <dgm:spPr>
        <a:solidFill>
          <a:schemeClr val="lt1">
            <a:hueOff val="0"/>
            <a:satOff val="0"/>
            <a:lumOff val="0"/>
            <a:alpha val="30000"/>
          </a:schemeClr>
        </a:solidFill>
      </dgm:spPr>
      <dgm:t>
        <a:bodyPr/>
        <a:lstStyle/>
        <a:p>
          <a:r>
            <a:rPr lang="en-US" dirty="0" smtClean="0"/>
            <a:t>Established in 1993</a:t>
          </a:r>
          <a:endParaRPr lang="en-US" dirty="0"/>
        </a:p>
      </dgm:t>
    </dgm:pt>
    <dgm:pt modelId="{60DAAF8C-49D0-4F33-AE43-726078929A96}" type="parTrans" cxnId="{FAF6DAE2-9C23-4308-9F96-6DF569127DFB}">
      <dgm:prSet/>
      <dgm:spPr/>
      <dgm:t>
        <a:bodyPr/>
        <a:lstStyle/>
        <a:p>
          <a:endParaRPr lang="en-US"/>
        </a:p>
      </dgm:t>
    </dgm:pt>
    <dgm:pt modelId="{48FDA3F9-F156-461B-B7DA-3ABB5FFA610D}" type="sibTrans" cxnId="{FAF6DAE2-9C23-4308-9F96-6DF569127DFB}">
      <dgm:prSet/>
      <dgm:spPr/>
      <dgm:t>
        <a:bodyPr/>
        <a:lstStyle/>
        <a:p>
          <a:endParaRPr lang="en-US"/>
        </a:p>
      </dgm:t>
    </dgm:pt>
    <dgm:pt modelId="{365D0A2A-CCF4-4671-BB6F-E679FDD931EC}">
      <dgm:prSet/>
      <dgm:spPr>
        <a:solidFill>
          <a:schemeClr val="lt1">
            <a:hueOff val="0"/>
            <a:satOff val="0"/>
            <a:lumOff val="0"/>
            <a:alpha val="30000"/>
          </a:schemeClr>
        </a:solidFill>
      </dgm:spPr>
      <dgm:t>
        <a:bodyPr/>
        <a:lstStyle/>
        <a:p>
          <a:r>
            <a:rPr lang="en-US" dirty="0" smtClean="0"/>
            <a:t>Section 36-29-15, Code of Alabama (Repealed 2014)</a:t>
          </a:r>
          <a:endParaRPr lang="en-US" dirty="0"/>
        </a:p>
      </dgm:t>
    </dgm:pt>
    <dgm:pt modelId="{D7E87493-F5D9-4FA7-B812-FC5B5ABC9A19}" type="parTrans" cxnId="{7BE825A7-AA76-4209-B478-DB849BF04B45}">
      <dgm:prSet/>
      <dgm:spPr/>
      <dgm:t>
        <a:bodyPr/>
        <a:lstStyle/>
        <a:p>
          <a:endParaRPr lang="en-US"/>
        </a:p>
      </dgm:t>
    </dgm:pt>
    <dgm:pt modelId="{EE323BAE-862A-4F66-B104-E77A6E26F5D9}" type="sibTrans" cxnId="{7BE825A7-AA76-4209-B478-DB849BF04B45}">
      <dgm:prSet/>
      <dgm:spPr/>
      <dgm:t>
        <a:bodyPr/>
        <a:lstStyle/>
        <a:p>
          <a:endParaRPr lang="en-US"/>
        </a:p>
      </dgm:t>
    </dgm:pt>
    <dgm:pt modelId="{D2C46F45-86CE-41EC-A5DB-DF3BCB5E3D49}">
      <dgm:prSet/>
      <dgm:spPr>
        <a:solidFill>
          <a:schemeClr val="lt1">
            <a:hueOff val="0"/>
            <a:satOff val="0"/>
            <a:lumOff val="0"/>
            <a:alpha val="30000"/>
          </a:schemeClr>
        </a:solidFill>
      </dgm:spPr>
      <dgm:t>
        <a:bodyPr/>
        <a:lstStyle/>
        <a:p>
          <a:r>
            <a:rPr lang="en-US" dirty="0" smtClean="0"/>
            <a:t>State Employees’ Insurance Board (1993 to 2014)</a:t>
          </a:r>
          <a:endParaRPr lang="en-US" dirty="0"/>
        </a:p>
      </dgm:t>
    </dgm:pt>
    <dgm:pt modelId="{563D29C3-03A7-4D14-995F-8B582B6359F2}" type="parTrans" cxnId="{6756E8E7-36C0-4311-B14D-967BC8A2105B}">
      <dgm:prSet/>
      <dgm:spPr/>
      <dgm:t>
        <a:bodyPr/>
        <a:lstStyle/>
        <a:p>
          <a:endParaRPr lang="en-US"/>
        </a:p>
      </dgm:t>
    </dgm:pt>
    <dgm:pt modelId="{E448CCAC-FD4D-421B-A3DD-9BE298BB9503}" type="sibTrans" cxnId="{6756E8E7-36C0-4311-B14D-967BC8A2105B}">
      <dgm:prSet/>
      <dgm:spPr/>
      <dgm:t>
        <a:bodyPr/>
        <a:lstStyle/>
        <a:p>
          <a:endParaRPr lang="en-US"/>
        </a:p>
      </dgm:t>
    </dgm:pt>
    <dgm:pt modelId="{6095827A-B954-4A5D-A026-E74D79883AD6}">
      <dgm:prSet/>
      <dgm:spPr>
        <a:solidFill>
          <a:schemeClr val="lt1">
            <a:hueOff val="0"/>
            <a:satOff val="0"/>
            <a:lumOff val="0"/>
            <a:alpha val="30000"/>
          </a:schemeClr>
        </a:solidFill>
      </dgm:spPr>
      <dgm:t>
        <a:bodyPr/>
        <a:lstStyle/>
        <a:p>
          <a:r>
            <a:rPr lang="en-US" dirty="0" smtClean="0"/>
            <a:t>Local Government Health Insurance Board (2015 to Present)</a:t>
          </a:r>
          <a:endParaRPr lang="en-US" dirty="0"/>
        </a:p>
      </dgm:t>
    </dgm:pt>
    <dgm:pt modelId="{F70F40AC-509E-47A9-83D8-D4A660EA3058}" type="parTrans" cxnId="{792F27D1-EE8D-4AEA-A59F-3669559BE7CC}">
      <dgm:prSet/>
      <dgm:spPr/>
      <dgm:t>
        <a:bodyPr/>
        <a:lstStyle/>
        <a:p>
          <a:endParaRPr lang="en-US"/>
        </a:p>
      </dgm:t>
    </dgm:pt>
    <dgm:pt modelId="{110EC40E-860C-447C-872F-3D6C40E34986}" type="sibTrans" cxnId="{792F27D1-EE8D-4AEA-A59F-3669559BE7CC}">
      <dgm:prSet/>
      <dgm:spPr/>
      <dgm:t>
        <a:bodyPr/>
        <a:lstStyle/>
        <a:p>
          <a:endParaRPr lang="en-US"/>
        </a:p>
      </dgm:t>
    </dgm:pt>
    <dgm:pt modelId="{04BB7824-897D-4146-A976-ABE182851867}">
      <dgm:prSet/>
      <dgm:spPr>
        <a:solidFill>
          <a:schemeClr val="lt1">
            <a:hueOff val="0"/>
            <a:satOff val="0"/>
            <a:lumOff val="0"/>
            <a:alpha val="30000"/>
          </a:schemeClr>
        </a:solidFill>
      </dgm:spPr>
      <dgm:t>
        <a:bodyPr/>
        <a:lstStyle/>
        <a:p>
          <a:r>
            <a:rPr lang="en-US" dirty="0" smtClean="0"/>
            <a:t>Counties</a:t>
          </a:r>
          <a:endParaRPr lang="en-US" dirty="0"/>
        </a:p>
      </dgm:t>
    </dgm:pt>
    <dgm:pt modelId="{2F3675FE-7CC1-4EC1-9C64-E07691F5AF4A}" type="parTrans" cxnId="{0D0E0CE4-834F-42DC-B34B-B117CBEEDCC5}">
      <dgm:prSet/>
      <dgm:spPr/>
      <dgm:t>
        <a:bodyPr/>
        <a:lstStyle/>
        <a:p>
          <a:endParaRPr lang="en-US"/>
        </a:p>
      </dgm:t>
    </dgm:pt>
    <dgm:pt modelId="{6DFB0BCE-002F-46F9-97DE-D6F07BD534DA}" type="sibTrans" cxnId="{0D0E0CE4-834F-42DC-B34B-B117CBEEDCC5}">
      <dgm:prSet/>
      <dgm:spPr/>
      <dgm:t>
        <a:bodyPr/>
        <a:lstStyle/>
        <a:p>
          <a:endParaRPr lang="en-US"/>
        </a:p>
      </dgm:t>
    </dgm:pt>
    <dgm:pt modelId="{B5C660EF-B2E9-463F-B86F-0263B91DB1DA}">
      <dgm:prSet/>
      <dgm:spPr>
        <a:solidFill>
          <a:schemeClr val="lt1">
            <a:hueOff val="0"/>
            <a:satOff val="0"/>
            <a:lumOff val="0"/>
            <a:alpha val="30000"/>
          </a:schemeClr>
        </a:solidFill>
      </dgm:spPr>
      <dgm:t>
        <a:bodyPr/>
        <a:lstStyle/>
        <a:p>
          <a:r>
            <a:rPr lang="en-US" dirty="0" smtClean="0"/>
            <a:t>Municipalities</a:t>
          </a:r>
          <a:endParaRPr lang="en-US" dirty="0"/>
        </a:p>
      </dgm:t>
    </dgm:pt>
    <dgm:pt modelId="{5D155FD9-3D9B-4115-B4EC-0131C7384C86}" type="parTrans" cxnId="{167C79D4-17E4-45E8-A262-00FA6FF28EFC}">
      <dgm:prSet/>
      <dgm:spPr/>
      <dgm:t>
        <a:bodyPr/>
        <a:lstStyle/>
        <a:p>
          <a:endParaRPr lang="en-US"/>
        </a:p>
      </dgm:t>
    </dgm:pt>
    <dgm:pt modelId="{5A1C4AC0-701B-4FBA-BFAE-7AFB5C4896E5}" type="sibTrans" cxnId="{167C79D4-17E4-45E8-A262-00FA6FF28EFC}">
      <dgm:prSet/>
      <dgm:spPr/>
      <dgm:t>
        <a:bodyPr/>
        <a:lstStyle/>
        <a:p>
          <a:endParaRPr lang="en-US"/>
        </a:p>
      </dgm:t>
    </dgm:pt>
    <dgm:pt modelId="{46A3A409-7232-412A-9128-D0710423FD44}">
      <dgm:prSet/>
      <dgm:spPr>
        <a:solidFill>
          <a:schemeClr val="lt1">
            <a:hueOff val="0"/>
            <a:satOff val="0"/>
            <a:lumOff val="0"/>
            <a:alpha val="30000"/>
          </a:schemeClr>
        </a:solidFill>
      </dgm:spPr>
      <dgm:t>
        <a:bodyPr/>
        <a:lstStyle/>
        <a:p>
          <a:r>
            <a:rPr lang="en-US" dirty="0" smtClean="0"/>
            <a:t>Quasi-governmental groups</a:t>
          </a:r>
          <a:endParaRPr lang="en-US" dirty="0"/>
        </a:p>
      </dgm:t>
    </dgm:pt>
    <dgm:pt modelId="{48E54CBA-FEAA-45C6-9B44-1C0923917933}" type="parTrans" cxnId="{3E39F901-77CB-4CCB-A403-B49784ED7359}">
      <dgm:prSet/>
      <dgm:spPr/>
      <dgm:t>
        <a:bodyPr/>
        <a:lstStyle/>
        <a:p>
          <a:endParaRPr lang="en-US"/>
        </a:p>
      </dgm:t>
    </dgm:pt>
    <dgm:pt modelId="{507C8DD6-A5D3-4918-81AD-10C375CD5761}" type="sibTrans" cxnId="{3E39F901-77CB-4CCB-A403-B49784ED7359}">
      <dgm:prSet/>
      <dgm:spPr/>
      <dgm:t>
        <a:bodyPr/>
        <a:lstStyle/>
        <a:p>
          <a:endParaRPr lang="en-US"/>
        </a:p>
      </dgm:t>
    </dgm:pt>
    <dgm:pt modelId="{8A54058F-04E7-4B60-A973-ECEFC1834B00}">
      <dgm:prSet/>
      <dgm:spPr>
        <a:solidFill>
          <a:schemeClr val="lt1">
            <a:hueOff val="0"/>
            <a:satOff val="0"/>
            <a:lumOff val="0"/>
            <a:alpha val="30000"/>
          </a:schemeClr>
        </a:solidFill>
      </dgm:spPr>
      <dgm:t>
        <a:bodyPr/>
        <a:lstStyle/>
        <a:p>
          <a:r>
            <a:rPr lang="en-US" dirty="0" smtClean="0"/>
            <a:t>Section 11-91A-1, et seq., Code of Alabama</a:t>
          </a:r>
          <a:endParaRPr lang="en-US" dirty="0"/>
        </a:p>
      </dgm:t>
    </dgm:pt>
    <dgm:pt modelId="{D1FCC152-F4E1-4A0E-8751-F49463BA5A12}" type="parTrans" cxnId="{7E120CA0-635B-48FC-B557-6527888A941E}">
      <dgm:prSet/>
      <dgm:spPr/>
      <dgm:t>
        <a:bodyPr/>
        <a:lstStyle/>
        <a:p>
          <a:endParaRPr lang="en-US"/>
        </a:p>
      </dgm:t>
    </dgm:pt>
    <dgm:pt modelId="{52661CE9-D179-4C8F-95F5-F345B1EA2E25}" type="sibTrans" cxnId="{7E120CA0-635B-48FC-B557-6527888A941E}">
      <dgm:prSet/>
      <dgm:spPr/>
      <dgm:t>
        <a:bodyPr/>
        <a:lstStyle/>
        <a:p>
          <a:endParaRPr lang="en-US"/>
        </a:p>
      </dgm:t>
    </dgm:pt>
    <dgm:pt modelId="{8FA4E81C-7F51-4DCC-BE19-1E5A0C64C147}" type="pres">
      <dgm:prSet presAssocID="{790A6E7B-0E34-4934-9CC3-7C01D42583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7C3A39-36EA-459E-BE72-3479A1B4B15E}" type="pres">
      <dgm:prSet presAssocID="{B6C85988-A562-4A3B-8E71-E5F978BDE199}" presName="parentLin" presStyleCnt="0"/>
      <dgm:spPr/>
    </dgm:pt>
    <dgm:pt modelId="{F336BF17-E9D0-4470-99B5-E76A08F16F30}" type="pres">
      <dgm:prSet presAssocID="{B6C85988-A562-4A3B-8E71-E5F978BDE19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9784890-AEC6-47F4-AF9B-16796E573F90}" type="pres">
      <dgm:prSet presAssocID="{B6C85988-A562-4A3B-8E71-E5F978BDE19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63E42-BCF4-45D0-B1F5-9998C658F52B}" type="pres">
      <dgm:prSet presAssocID="{B6C85988-A562-4A3B-8E71-E5F978BDE199}" presName="negativeSpace" presStyleCnt="0"/>
      <dgm:spPr/>
    </dgm:pt>
    <dgm:pt modelId="{BB5645EF-B0A3-4C5B-A64E-E77C84E4F1DA}" type="pres">
      <dgm:prSet presAssocID="{B6C85988-A562-4A3B-8E71-E5F978BDE19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0B4FE-3DF7-4219-9C2F-BF0656F31FC2}" type="pres">
      <dgm:prSet presAssocID="{0EC7A9A3-915C-4D8D-85AA-E0CDAAFA0873}" presName="spaceBetweenRectangles" presStyleCnt="0"/>
      <dgm:spPr/>
    </dgm:pt>
    <dgm:pt modelId="{CDA2C1F1-0DA4-44DA-A1F7-5AB183DBF298}" type="pres">
      <dgm:prSet presAssocID="{C9814ECA-954A-417A-BAE6-27907E073D84}" presName="parentLin" presStyleCnt="0"/>
      <dgm:spPr/>
    </dgm:pt>
    <dgm:pt modelId="{BBD36DE5-3844-4FAB-8CC0-732DBDE64D5F}" type="pres">
      <dgm:prSet presAssocID="{C9814ECA-954A-417A-BAE6-27907E073D8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A56731A-1A63-4FA2-AD67-20AAC0C263FA}" type="pres">
      <dgm:prSet presAssocID="{C9814ECA-954A-417A-BAE6-27907E073D8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9BDC2-97DA-4512-8D5E-74B5D952A0B9}" type="pres">
      <dgm:prSet presAssocID="{C9814ECA-954A-417A-BAE6-27907E073D84}" presName="negativeSpace" presStyleCnt="0"/>
      <dgm:spPr/>
    </dgm:pt>
    <dgm:pt modelId="{DC2F55F1-E3F0-4C4A-8F52-9F1A0C341BCD}" type="pres">
      <dgm:prSet presAssocID="{C9814ECA-954A-417A-BAE6-27907E073D84}" presName="childText" presStyleLbl="conFgAcc1" presStyleIdx="1" presStyleCnt="3" custLinFactNeighborY="-52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5F521-9D9A-4B6A-8489-FA93F3D80673}" type="pres">
      <dgm:prSet presAssocID="{4832729B-6B0A-49E3-BDA3-D2F9D0B220A4}" presName="spaceBetweenRectangles" presStyleCnt="0"/>
      <dgm:spPr/>
    </dgm:pt>
    <dgm:pt modelId="{BA1D81A5-7FAF-45AF-881B-6BBBEE494F5A}" type="pres">
      <dgm:prSet presAssocID="{92E3BDDE-7550-4037-89B8-CBABE190737B}" presName="parentLin" presStyleCnt="0"/>
      <dgm:spPr/>
    </dgm:pt>
    <dgm:pt modelId="{C144E027-02F7-46E1-8B21-27E2F5423B73}" type="pres">
      <dgm:prSet presAssocID="{92E3BDDE-7550-4037-89B8-CBABE190737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BDA6E86-8C90-42C3-996D-B5E249C3FCB2}" type="pres">
      <dgm:prSet presAssocID="{92E3BDDE-7550-4037-89B8-CBABE190737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25592-89E6-4E4B-8F8B-2A12E6645AB1}" type="pres">
      <dgm:prSet presAssocID="{92E3BDDE-7550-4037-89B8-CBABE190737B}" presName="negativeSpace" presStyleCnt="0"/>
      <dgm:spPr/>
    </dgm:pt>
    <dgm:pt modelId="{274853E2-13FB-413F-8047-82D920DB4185}" type="pres">
      <dgm:prSet presAssocID="{92E3BDDE-7550-4037-89B8-CBABE190737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E825A7-AA76-4209-B478-DB849BF04B45}" srcId="{B6C85988-A562-4A3B-8E71-E5F978BDE199}" destId="{365D0A2A-CCF4-4671-BB6F-E679FDD931EC}" srcOrd="1" destOrd="0" parTransId="{D7E87493-F5D9-4FA7-B812-FC5B5ABC9A19}" sibTransId="{EE323BAE-862A-4F66-B104-E77A6E26F5D9}"/>
    <dgm:cxn modelId="{DF9E7253-9B90-4207-AEA7-CBFB304DED80}" type="presOf" srcId="{B6C85988-A562-4A3B-8E71-E5F978BDE199}" destId="{B9784890-AEC6-47F4-AF9B-16796E573F90}" srcOrd="1" destOrd="0" presId="urn:microsoft.com/office/officeart/2005/8/layout/list1"/>
    <dgm:cxn modelId="{72DA3458-3297-4FD0-8600-1D2F691C498F}" srcId="{790A6E7B-0E34-4934-9CC3-7C01D4258320}" destId="{92E3BDDE-7550-4037-89B8-CBABE190737B}" srcOrd="2" destOrd="0" parTransId="{4388B823-ACED-421F-8EAE-0A9E85A4BA90}" sibTransId="{C8D7A810-CDD9-402B-A048-1197AC16E1FF}"/>
    <dgm:cxn modelId="{E64AA00C-05B6-4917-A273-5795B7E43E07}" type="presOf" srcId="{B6C85988-A562-4A3B-8E71-E5F978BDE199}" destId="{F336BF17-E9D0-4470-99B5-E76A08F16F30}" srcOrd="0" destOrd="0" presId="urn:microsoft.com/office/officeart/2005/8/layout/list1"/>
    <dgm:cxn modelId="{7E120CA0-635B-48FC-B557-6527888A941E}" srcId="{B6C85988-A562-4A3B-8E71-E5F978BDE199}" destId="{8A54058F-04E7-4B60-A973-ECEFC1834B00}" srcOrd="2" destOrd="0" parTransId="{D1FCC152-F4E1-4A0E-8751-F49463BA5A12}" sibTransId="{52661CE9-D179-4C8F-95F5-F345B1EA2E25}"/>
    <dgm:cxn modelId="{E9F6D8BD-F340-4652-81D9-1FF1F6B6AE26}" srcId="{790A6E7B-0E34-4934-9CC3-7C01D4258320}" destId="{C9814ECA-954A-417A-BAE6-27907E073D84}" srcOrd="1" destOrd="0" parTransId="{136893C5-8FA6-44AC-A571-918B213AA5D6}" sibTransId="{4832729B-6B0A-49E3-BDA3-D2F9D0B220A4}"/>
    <dgm:cxn modelId="{0E5A31A8-452E-454D-B4D7-C53CD07067DD}" type="presOf" srcId="{790A6E7B-0E34-4934-9CC3-7C01D4258320}" destId="{8FA4E81C-7F51-4DCC-BE19-1E5A0C64C147}" srcOrd="0" destOrd="0" presId="urn:microsoft.com/office/officeart/2005/8/layout/list1"/>
    <dgm:cxn modelId="{11C1BBD6-AFFF-4A95-992F-376B103F9A8F}" type="presOf" srcId="{46A3A409-7232-412A-9128-D0710423FD44}" destId="{274853E2-13FB-413F-8047-82D920DB4185}" srcOrd="0" destOrd="2" presId="urn:microsoft.com/office/officeart/2005/8/layout/list1"/>
    <dgm:cxn modelId="{4906AAB3-46B2-4C74-9497-C3B89E0E642C}" type="presOf" srcId="{C9814ECA-954A-417A-BAE6-27907E073D84}" destId="{BBD36DE5-3844-4FAB-8CC0-732DBDE64D5F}" srcOrd="0" destOrd="0" presId="urn:microsoft.com/office/officeart/2005/8/layout/list1"/>
    <dgm:cxn modelId="{792F27D1-EE8D-4AEA-A59F-3669559BE7CC}" srcId="{C9814ECA-954A-417A-BAE6-27907E073D84}" destId="{6095827A-B954-4A5D-A026-E74D79883AD6}" srcOrd="1" destOrd="0" parTransId="{F70F40AC-509E-47A9-83D8-D4A660EA3058}" sibTransId="{110EC40E-860C-447C-872F-3D6C40E34986}"/>
    <dgm:cxn modelId="{90456A2F-3A6E-4ED4-8FD7-2601234E7A2C}" srcId="{790A6E7B-0E34-4934-9CC3-7C01D4258320}" destId="{B6C85988-A562-4A3B-8E71-E5F978BDE199}" srcOrd="0" destOrd="0" parTransId="{208E368C-C563-48AD-A7CA-3EDA645A3EA1}" sibTransId="{0EC7A9A3-915C-4D8D-85AA-E0CDAAFA0873}"/>
    <dgm:cxn modelId="{167C79D4-17E4-45E8-A262-00FA6FF28EFC}" srcId="{92E3BDDE-7550-4037-89B8-CBABE190737B}" destId="{B5C660EF-B2E9-463F-B86F-0263B91DB1DA}" srcOrd="1" destOrd="0" parTransId="{5D155FD9-3D9B-4115-B4EC-0131C7384C86}" sibTransId="{5A1C4AC0-701B-4FBA-BFAE-7AFB5C4896E5}"/>
    <dgm:cxn modelId="{AEEB0755-9442-4460-9674-6F015CFEFBE6}" type="presOf" srcId="{C9814ECA-954A-417A-BAE6-27907E073D84}" destId="{AA56731A-1A63-4FA2-AD67-20AAC0C263FA}" srcOrd="1" destOrd="0" presId="urn:microsoft.com/office/officeart/2005/8/layout/list1"/>
    <dgm:cxn modelId="{DA1500FD-F12C-4643-9921-95CBFE253D27}" type="presOf" srcId="{04BB7824-897D-4146-A976-ABE182851867}" destId="{274853E2-13FB-413F-8047-82D920DB4185}" srcOrd="0" destOrd="0" presId="urn:microsoft.com/office/officeart/2005/8/layout/list1"/>
    <dgm:cxn modelId="{6756E8E7-36C0-4311-B14D-967BC8A2105B}" srcId="{C9814ECA-954A-417A-BAE6-27907E073D84}" destId="{D2C46F45-86CE-41EC-A5DB-DF3BCB5E3D49}" srcOrd="0" destOrd="0" parTransId="{563D29C3-03A7-4D14-995F-8B582B6359F2}" sibTransId="{E448CCAC-FD4D-421B-A3DD-9BE298BB9503}"/>
    <dgm:cxn modelId="{CD76899E-F274-4CE8-AFBC-8B86640FAEE7}" type="presOf" srcId="{B5C660EF-B2E9-463F-B86F-0263B91DB1DA}" destId="{274853E2-13FB-413F-8047-82D920DB4185}" srcOrd="0" destOrd="1" presId="urn:microsoft.com/office/officeart/2005/8/layout/list1"/>
    <dgm:cxn modelId="{6C77F8E4-9F8E-4CA8-B8E7-BF97A71FB841}" type="presOf" srcId="{365D0A2A-CCF4-4671-BB6F-E679FDD931EC}" destId="{BB5645EF-B0A3-4C5B-A64E-E77C84E4F1DA}" srcOrd="0" destOrd="1" presId="urn:microsoft.com/office/officeart/2005/8/layout/list1"/>
    <dgm:cxn modelId="{0D0E0CE4-834F-42DC-B34B-B117CBEEDCC5}" srcId="{92E3BDDE-7550-4037-89B8-CBABE190737B}" destId="{04BB7824-897D-4146-A976-ABE182851867}" srcOrd="0" destOrd="0" parTransId="{2F3675FE-7CC1-4EC1-9C64-E07691F5AF4A}" sibTransId="{6DFB0BCE-002F-46F9-97DE-D6F07BD534DA}"/>
    <dgm:cxn modelId="{C9E50040-AD31-4A4E-AD88-4EB4233BEA92}" type="presOf" srcId="{92E3BDDE-7550-4037-89B8-CBABE190737B}" destId="{C144E027-02F7-46E1-8B21-27E2F5423B73}" srcOrd="0" destOrd="0" presId="urn:microsoft.com/office/officeart/2005/8/layout/list1"/>
    <dgm:cxn modelId="{6BFA48E6-A487-4F9B-AD97-EC72B12DEE8E}" type="presOf" srcId="{92E3BDDE-7550-4037-89B8-CBABE190737B}" destId="{ABDA6E86-8C90-42C3-996D-B5E249C3FCB2}" srcOrd="1" destOrd="0" presId="urn:microsoft.com/office/officeart/2005/8/layout/list1"/>
    <dgm:cxn modelId="{FAF6DAE2-9C23-4308-9F96-6DF569127DFB}" srcId="{B6C85988-A562-4A3B-8E71-E5F978BDE199}" destId="{EA53FD82-002A-4003-85FB-25F9B68330D2}" srcOrd="0" destOrd="0" parTransId="{60DAAF8C-49D0-4F33-AE43-726078929A96}" sibTransId="{48FDA3F9-F156-461B-B7DA-3ABB5FFA610D}"/>
    <dgm:cxn modelId="{E8F3C154-2C10-410A-8599-8EED5335D8F5}" type="presOf" srcId="{D2C46F45-86CE-41EC-A5DB-DF3BCB5E3D49}" destId="{DC2F55F1-E3F0-4C4A-8F52-9F1A0C341BCD}" srcOrd="0" destOrd="0" presId="urn:microsoft.com/office/officeart/2005/8/layout/list1"/>
    <dgm:cxn modelId="{91E9018B-7094-4F7D-BF0A-E2940F1D9A4D}" type="presOf" srcId="{8A54058F-04E7-4B60-A973-ECEFC1834B00}" destId="{BB5645EF-B0A3-4C5B-A64E-E77C84E4F1DA}" srcOrd="0" destOrd="2" presId="urn:microsoft.com/office/officeart/2005/8/layout/list1"/>
    <dgm:cxn modelId="{3C10B56E-158F-4D28-9541-C98BA67EBE97}" type="presOf" srcId="{EA53FD82-002A-4003-85FB-25F9B68330D2}" destId="{BB5645EF-B0A3-4C5B-A64E-E77C84E4F1DA}" srcOrd="0" destOrd="0" presId="urn:microsoft.com/office/officeart/2005/8/layout/list1"/>
    <dgm:cxn modelId="{C318F28E-D5F6-4A92-8592-78954D0DE3AD}" type="presOf" srcId="{6095827A-B954-4A5D-A026-E74D79883AD6}" destId="{DC2F55F1-E3F0-4C4A-8F52-9F1A0C341BCD}" srcOrd="0" destOrd="1" presId="urn:microsoft.com/office/officeart/2005/8/layout/list1"/>
    <dgm:cxn modelId="{3E39F901-77CB-4CCB-A403-B49784ED7359}" srcId="{92E3BDDE-7550-4037-89B8-CBABE190737B}" destId="{46A3A409-7232-412A-9128-D0710423FD44}" srcOrd="2" destOrd="0" parTransId="{48E54CBA-FEAA-45C6-9B44-1C0923917933}" sibTransId="{507C8DD6-A5D3-4918-81AD-10C375CD5761}"/>
    <dgm:cxn modelId="{9EC6ECA8-4C3E-4031-9C0B-41E164689145}" type="presParOf" srcId="{8FA4E81C-7F51-4DCC-BE19-1E5A0C64C147}" destId="{117C3A39-36EA-459E-BE72-3479A1B4B15E}" srcOrd="0" destOrd="0" presId="urn:microsoft.com/office/officeart/2005/8/layout/list1"/>
    <dgm:cxn modelId="{958C742A-F520-4A50-9F3A-3B2D7C7E8A15}" type="presParOf" srcId="{117C3A39-36EA-459E-BE72-3479A1B4B15E}" destId="{F336BF17-E9D0-4470-99B5-E76A08F16F30}" srcOrd="0" destOrd="0" presId="urn:microsoft.com/office/officeart/2005/8/layout/list1"/>
    <dgm:cxn modelId="{4858EAA9-1AE6-465A-B498-ED657956EBC3}" type="presParOf" srcId="{117C3A39-36EA-459E-BE72-3479A1B4B15E}" destId="{B9784890-AEC6-47F4-AF9B-16796E573F90}" srcOrd="1" destOrd="0" presId="urn:microsoft.com/office/officeart/2005/8/layout/list1"/>
    <dgm:cxn modelId="{FE5C249C-0475-4C9C-9233-D916739876D0}" type="presParOf" srcId="{8FA4E81C-7F51-4DCC-BE19-1E5A0C64C147}" destId="{1A363E42-BCF4-45D0-B1F5-9998C658F52B}" srcOrd="1" destOrd="0" presId="urn:microsoft.com/office/officeart/2005/8/layout/list1"/>
    <dgm:cxn modelId="{33C5E3E9-B57D-4F55-B7DB-B61A43E20399}" type="presParOf" srcId="{8FA4E81C-7F51-4DCC-BE19-1E5A0C64C147}" destId="{BB5645EF-B0A3-4C5B-A64E-E77C84E4F1DA}" srcOrd="2" destOrd="0" presId="urn:microsoft.com/office/officeart/2005/8/layout/list1"/>
    <dgm:cxn modelId="{2C7EC16A-A0CD-4187-8705-1C59A98111D5}" type="presParOf" srcId="{8FA4E81C-7F51-4DCC-BE19-1E5A0C64C147}" destId="{5740B4FE-3DF7-4219-9C2F-BF0656F31FC2}" srcOrd="3" destOrd="0" presId="urn:microsoft.com/office/officeart/2005/8/layout/list1"/>
    <dgm:cxn modelId="{16024DC1-BE3C-473D-AA64-CCDDF954C053}" type="presParOf" srcId="{8FA4E81C-7F51-4DCC-BE19-1E5A0C64C147}" destId="{CDA2C1F1-0DA4-44DA-A1F7-5AB183DBF298}" srcOrd="4" destOrd="0" presId="urn:microsoft.com/office/officeart/2005/8/layout/list1"/>
    <dgm:cxn modelId="{987925CE-C446-4864-844B-5AF2E42D0C4E}" type="presParOf" srcId="{CDA2C1F1-0DA4-44DA-A1F7-5AB183DBF298}" destId="{BBD36DE5-3844-4FAB-8CC0-732DBDE64D5F}" srcOrd="0" destOrd="0" presId="urn:microsoft.com/office/officeart/2005/8/layout/list1"/>
    <dgm:cxn modelId="{0ACA17BB-54BF-43C6-8C3F-54FF90C18F02}" type="presParOf" srcId="{CDA2C1F1-0DA4-44DA-A1F7-5AB183DBF298}" destId="{AA56731A-1A63-4FA2-AD67-20AAC0C263FA}" srcOrd="1" destOrd="0" presId="urn:microsoft.com/office/officeart/2005/8/layout/list1"/>
    <dgm:cxn modelId="{F0436C65-E641-40C9-9511-E7F4F801D919}" type="presParOf" srcId="{8FA4E81C-7F51-4DCC-BE19-1E5A0C64C147}" destId="{5F99BDC2-97DA-4512-8D5E-74B5D952A0B9}" srcOrd="5" destOrd="0" presId="urn:microsoft.com/office/officeart/2005/8/layout/list1"/>
    <dgm:cxn modelId="{A63A8B94-D228-47D6-A655-EB45A86D7B8F}" type="presParOf" srcId="{8FA4E81C-7F51-4DCC-BE19-1E5A0C64C147}" destId="{DC2F55F1-E3F0-4C4A-8F52-9F1A0C341BCD}" srcOrd="6" destOrd="0" presId="urn:microsoft.com/office/officeart/2005/8/layout/list1"/>
    <dgm:cxn modelId="{7C95BEA1-1F8B-40B3-82C9-A57E4D34007B}" type="presParOf" srcId="{8FA4E81C-7F51-4DCC-BE19-1E5A0C64C147}" destId="{BCF5F521-9D9A-4B6A-8489-FA93F3D80673}" srcOrd="7" destOrd="0" presId="urn:microsoft.com/office/officeart/2005/8/layout/list1"/>
    <dgm:cxn modelId="{AA11FF8E-F8E5-4A32-BE41-B9B6540DEE6A}" type="presParOf" srcId="{8FA4E81C-7F51-4DCC-BE19-1E5A0C64C147}" destId="{BA1D81A5-7FAF-45AF-881B-6BBBEE494F5A}" srcOrd="8" destOrd="0" presId="urn:microsoft.com/office/officeart/2005/8/layout/list1"/>
    <dgm:cxn modelId="{E86B8B64-37C0-4CFA-8C76-ED99E78812E0}" type="presParOf" srcId="{BA1D81A5-7FAF-45AF-881B-6BBBEE494F5A}" destId="{C144E027-02F7-46E1-8B21-27E2F5423B73}" srcOrd="0" destOrd="0" presId="urn:microsoft.com/office/officeart/2005/8/layout/list1"/>
    <dgm:cxn modelId="{D3F9DBB5-D793-4694-966C-32964BFB8CA3}" type="presParOf" srcId="{BA1D81A5-7FAF-45AF-881B-6BBBEE494F5A}" destId="{ABDA6E86-8C90-42C3-996D-B5E249C3FCB2}" srcOrd="1" destOrd="0" presId="urn:microsoft.com/office/officeart/2005/8/layout/list1"/>
    <dgm:cxn modelId="{9C28CBF8-4E17-4DA1-9E62-53C03C14A4F2}" type="presParOf" srcId="{8FA4E81C-7F51-4DCC-BE19-1E5A0C64C147}" destId="{F2125592-89E6-4E4B-8F8B-2A12E6645AB1}" srcOrd="9" destOrd="0" presId="urn:microsoft.com/office/officeart/2005/8/layout/list1"/>
    <dgm:cxn modelId="{EC00C1DB-BC9A-48A6-8B38-A79F333577EC}" type="presParOf" srcId="{8FA4E81C-7F51-4DCC-BE19-1E5A0C64C147}" destId="{274853E2-13FB-413F-8047-82D920DB418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14CF7A-9C78-43FA-A835-F3F2420BA33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A159EA-3668-452E-9240-55B48BFE754F}">
      <dgm:prSet phldrT="[Text]"/>
      <dgm:spPr/>
      <dgm:t>
        <a:bodyPr/>
        <a:lstStyle/>
        <a:p>
          <a:r>
            <a:rPr lang="en-US" dirty="0" smtClean="0"/>
            <a:t>Employer</a:t>
          </a:r>
          <a:endParaRPr lang="en-US" dirty="0"/>
        </a:p>
      </dgm:t>
    </dgm:pt>
    <dgm:pt modelId="{59390763-E97F-48FB-B7C6-9B609C5619BB}" type="parTrans" cxnId="{0A7464F5-EC6F-45B0-8009-3E65029DA357}">
      <dgm:prSet/>
      <dgm:spPr/>
      <dgm:t>
        <a:bodyPr/>
        <a:lstStyle/>
        <a:p>
          <a:endParaRPr lang="en-US"/>
        </a:p>
      </dgm:t>
    </dgm:pt>
    <dgm:pt modelId="{E7D89F6B-3864-477F-BF51-2542BAD8FA85}" type="sibTrans" cxnId="{0A7464F5-EC6F-45B0-8009-3E65029DA35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168B82C3-3889-4138-8C28-41B18DC5A0E7}">
      <dgm:prSet phldrT="[Text]"/>
      <dgm:spPr/>
      <dgm:t>
        <a:bodyPr/>
        <a:lstStyle/>
        <a:p>
          <a:r>
            <a:rPr lang="en-US" dirty="0" smtClean="0"/>
            <a:t>Employee</a:t>
          </a:r>
          <a:endParaRPr lang="en-US" dirty="0"/>
        </a:p>
      </dgm:t>
    </dgm:pt>
    <dgm:pt modelId="{105DDC8F-BB82-4F61-8D32-0BB27AE28346}" type="parTrans" cxnId="{FEC38604-08E2-4930-B892-1C0EBA1DFD8E}">
      <dgm:prSet/>
      <dgm:spPr/>
      <dgm:t>
        <a:bodyPr/>
        <a:lstStyle/>
        <a:p>
          <a:endParaRPr lang="en-US"/>
        </a:p>
      </dgm:t>
    </dgm:pt>
    <dgm:pt modelId="{F7247629-C835-4799-B119-C8A3061E7CCC}" type="sibTrans" cxnId="{FEC38604-08E2-4930-B892-1C0EBA1DFD8E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2C0E299F-A611-40CA-B8BC-AFCBD52F2B5C}">
      <dgm:prSet phldrT="[Text]"/>
      <dgm:spPr/>
      <dgm:t>
        <a:bodyPr/>
        <a:lstStyle/>
        <a:p>
          <a:r>
            <a:rPr lang="en-US" dirty="0" smtClean="0"/>
            <a:t>Provider</a:t>
          </a:r>
          <a:endParaRPr lang="en-US" dirty="0"/>
        </a:p>
      </dgm:t>
    </dgm:pt>
    <dgm:pt modelId="{38ED5DAA-DEF9-42C2-AA99-969517C1412C}" type="parTrans" cxnId="{C437E200-C939-4EA3-8B58-DFB027D67497}">
      <dgm:prSet/>
      <dgm:spPr/>
      <dgm:t>
        <a:bodyPr/>
        <a:lstStyle/>
        <a:p>
          <a:endParaRPr lang="en-US"/>
        </a:p>
      </dgm:t>
    </dgm:pt>
    <dgm:pt modelId="{265D69F5-748E-4861-AD02-C6B81DB8D403}" type="sibTrans" cxnId="{C437E200-C939-4EA3-8B58-DFB027D6749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C47EC430-810D-4D5E-9AA9-F85C88F0A7F1}">
      <dgm:prSet phldrT="[Text]"/>
      <dgm:spPr/>
      <dgm:t>
        <a:bodyPr/>
        <a:lstStyle/>
        <a:p>
          <a:r>
            <a:rPr lang="en-US" dirty="0" smtClean="0"/>
            <a:t>BCBS</a:t>
          </a:r>
          <a:endParaRPr lang="en-US" dirty="0"/>
        </a:p>
      </dgm:t>
    </dgm:pt>
    <dgm:pt modelId="{CBE5C11D-9194-4C05-87C1-5B783210B302}" type="parTrans" cxnId="{42274D56-B768-4BC1-ADBC-A27E4E9DE76C}">
      <dgm:prSet/>
      <dgm:spPr/>
      <dgm:t>
        <a:bodyPr/>
        <a:lstStyle/>
        <a:p>
          <a:endParaRPr lang="en-US"/>
        </a:p>
      </dgm:t>
    </dgm:pt>
    <dgm:pt modelId="{8559626F-9294-4B8A-951A-BD05E8A65DC1}" type="sibTrans" cxnId="{42274D56-B768-4BC1-ADBC-A27E4E9DE7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053CF2D5-0AE8-4C7E-90C3-562A4ACAB87B}">
      <dgm:prSet phldrT="[Text]"/>
      <dgm:spPr/>
      <dgm:t>
        <a:bodyPr/>
        <a:lstStyle/>
        <a:p>
          <a:r>
            <a:rPr lang="en-US" dirty="0" smtClean="0"/>
            <a:t>LGHIB</a:t>
          </a:r>
          <a:endParaRPr lang="en-US" dirty="0"/>
        </a:p>
      </dgm:t>
    </dgm:pt>
    <dgm:pt modelId="{C46E4F9A-72AD-423F-9AFB-433979C78A5F}" type="parTrans" cxnId="{AAC47E05-28E3-441C-9B0B-F33B592A8C84}">
      <dgm:prSet/>
      <dgm:spPr/>
      <dgm:t>
        <a:bodyPr/>
        <a:lstStyle/>
        <a:p>
          <a:endParaRPr lang="en-US"/>
        </a:p>
      </dgm:t>
    </dgm:pt>
    <dgm:pt modelId="{4B7BB535-D38D-4A27-B3D6-09D266769C6F}" type="sibTrans" cxnId="{AAC47E05-28E3-441C-9B0B-F33B592A8C84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4747DB6E-4FE7-4EB9-A10D-8CF683F5F6EA}" type="pres">
      <dgm:prSet presAssocID="{6214CF7A-9C78-43FA-A835-F3F2420BA3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A88400-CA6A-4241-9774-C99B52CC6F75}" type="pres">
      <dgm:prSet presAssocID="{E9A159EA-3668-452E-9240-55B48BFE754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ADE76-B564-45D0-9CFC-D3B514C9E6BB}" type="pres">
      <dgm:prSet presAssocID="{E7D89F6B-3864-477F-BF51-2542BAD8FA85}" presName="sibTrans" presStyleLbl="sibTrans2D1" presStyleIdx="0" presStyleCnt="5"/>
      <dgm:spPr/>
      <dgm:t>
        <a:bodyPr/>
        <a:lstStyle/>
        <a:p>
          <a:endParaRPr lang="en-US"/>
        </a:p>
      </dgm:t>
    </dgm:pt>
    <dgm:pt modelId="{FFD9D98E-7E67-4E2D-B51D-9E1A180F23FE}" type="pres">
      <dgm:prSet presAssocID="{E7D89F6B-3864-477F-BF51-2542BAD8FA85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654FF3A-E12F-406E-86C7-15C84D47A302}" type="pres">
      <dgm:prSet presAssocID="{168B82C3-3889-4138-8C28-41B18DC5A0E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AECD20-8C07-493D-B49F-BA651DD55217}" type="pres">
      <dgm:prSet presAssocID="{F7247629-C835-4799-B119-C8A3061E7CCC}" presName="sibTrans" presStyleLbl="sibTrans2D1" presStyleIdx="1" presStyleCnt="5"/>
      <dgm:spPr/>
      <dgm:t>
        <a:bodyPr/>
        <a:lstStyle/>
        <a:p>
          <a:endParaRPr lang="en-US"/>
        </a:p>
      </dgm:t>
    </dgm:pt>
    <dgm:pt modelId="{BCE35DDE-2DBA-4F8D-96A7-22079882C541}" type="pres">
      <dgm:prSet presAssocID="{F7247629-C835-4799-B119-C8A3061E7CCC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43DA19AA-822E-4585-B2F3-EC8AE216248E}" type="pres">
      <dgm:prSet presAssocID="{2C0E299F-A611-40CA-B8BC-AFCBD52F2B5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70068-4A68-42E0-9A8B-02270D1AD6B5}" type="pres">
      <dgm:prSet presAssocID="{265D69F5-748E-4861-AD02-C6B81DB8D40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9ACBAB45-D864-4E08-BEE5-7128DA23AC63}" type="pres">
      <dgm:prSet presAssocID="{265D69F5-748E-4861-AD02-C6B81DB8D403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1C2BB5F-230B-489D-BAC9-5F6B8EF14041}" type="pres">
      <dgm:prSet presAssocID="{C47EC430-810D-4D5E-9AA9-F85C88F0A7F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9785E-0ABC-41F9-A004-723887184D21}" type="pres">
      <dgm:prSet presAssocID="{8559626F-9294-4B8A-951A-BD05E8A65DC1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92CB86B-82A3-41D7-9D8C-975694DFAA57}" type="pres">
      <dgm:prSet presAssocID="{8559626F-9294-4B8A-951A-BD05E8A65DC1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C5EC5C1-2672-4EDD-9812-14702EDBA772}" type="pres">
      <dgm:prSet presAssocID="{053CF2D5-0AE8-4C7E-90C3-562A4ACAB87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262B5-E957-49D3-A8DD-88B0A23693F9}" type="pres">
      <dgm:prSet presAssocID="{4B7BB535-D38D-4A27-B3D6-09D266769C6F}" presName="sibTrans" presStyleLbl="sibTrans2D1" presStyleIdx="4" presStyleCnt="5"/>
      <dgm:spPr/>
      <dgm:t>
        <a:bodyPr/>
        <a:lstStyle/>
        <a:p>
          <a:endParaRPr lang="en-US"/>
        </a:p>
      </dgm:t>
    </dgm:pt>
    <dgm:pt modelId="{BFB3B5DE-DB77-4B46-AEB8-14AFB0906C62}" type="pres">
      <dgm:prSet presAssocID="{4B7BB535-D38D-4A27-B3D6-09D266769C6F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42274D56-B768-4BC1-ADBC-A27E4E9DE76C}" srcId="{6214CF7A-9C78-43FA-A835-F3F2420BA336}" destId="{C47EC430-810D-4D5E-9AA9-F85C88F0A7F1}" srcOrd="3" destOrd="0" parTransId="{CBE5C11D-9194-4C05-87C1-5B783210B302}" sibTransId="{8559626F-9294-4B8A-951A-BD05E8A65DC1}"/>
    <dgm:cxn modelId="{264F4162-B455-4C74-A18F-89CD9A625E1D}" type="presOf" srcId="{4B7BB535-D38D-4A27-B3D6-09D266769C6F}" destId="{BFB3B5DE-DB77-4B46-AEB8-14AFB0906C62}" srcOrd="1" destOrd="0" presId="urn:microsoft.com/office/officeart/2005/8/layout/cycle7"/>
    <dgm:cxn modelId="{D8B89C09-5E88-4522-9BD0-3AF47ED3A90E}" type="presOf" srcId="{265D69F5-748E-4861-AD02-C6B81DB8D403}" destId="{64F70068-4A68-42E0-9A8B-02270D1AD6B5}" srcOrd="0" destOrd="0" presId="urn:microsoft.com/office/officeart/2005/8/layout/cycle7"/>
    <dgm:cxn modelId="{DBDB6554-2CEB-4D45-9278-02AD4AAA640F}" type="presOf" srcId="{E9A159EA-3668-452E-9240-55B48BFE754F}" destId="{E6A88400-CA6A-4241-9774-C99B52CC6F75}" srcOrd="0" destOrd="0" presId="urn:microsoft.com/office/officeart/2005/8/layout/cycle7"/>
    <dgm:cxn modelId="{543455F9-E787-4CED-B667-952BEAB5D8FB}" type="presOf" srcId="{6214CF7A-9C78-43FA-A835-F3F2420BA336}" destId="{4747DB6E-4FE7-4EB9-A10D-8CF683F5F6EA}" srcOrd="0" destOrd="0" presId="urn:microsoft.com/office/officeart/2005/8/layout/cycle7"/>
    <dgm:cxn modelId="{C58A734E-3B8A-457D-8B01-DABA91D6AA03}" type="presOf" srcId="{8559626F-9294-4B8A-951A-BD05E8A65DC1}" destId="{DF29785E-0ABC-41F9-A004-723887184D21}" srcOrd="0" destOrd="0" presId="urn:microsoft.com/office/officeart/2005/8/layout/cycle7"/>
    <dgm:cxn modelId="{FEC38604-08E2-4930-B892-1C0EBA1DFD8E}" srcId="{6214CF7A-9C78-43FA-A835-F3F2420BA336}" destId="{168B82C3-3889-4138-8C28-41B18DC5A0E7}" srcOrd="1" destOrd="0" parTransId="{105DDC8F-BB82-4F61-8D32-0BB27AE28346}" sibTransId="{F7247629-C835-4799-B119-C8A3061E7CCC}"/>
    <dgm:cxn modelId="{E6ADFBAE-0110-4D45-94BB-AE9661D2C142}" type="presOf" srcId="{2C0E299F-A611-40CA-B8BC-AFCBD52F2B5C}" destId="{43DA19AA-822E-4585-B2F3-EC8AE216248E}" srcOrd="0" destOrd="0" presId="urn:microsoft.com/office/officeart/2005/8/layout/cycle7"/>
    <dgm:cxn modelId="{5F6F653B-46BB-4F0F-8939-F38B309C815D}" type="presOf" srcId="{168B82C3-3889-4138-8C28-41B18DC5A0E7}" destId="{D654FF3A-E12F-406E-86C7-15C84D47A302}" srcOrd="0" destOrd="0" presId="urn:microsoft.com/office/officeart/2005/8/layout/cycle7"/>
    <dgm:cxn modelId="{936282BE-63E0-47A5-BF7D-3D904919255D}" type="presOf" srcId="{4B7BB535-D38D-4A27-B3D6-09D266769C6F}" destId="{879262B5-E957-49D3-A8DD-88B0A23693F9}" srcOrd="0" destOrd="0" presId="urn:microsoft.com/office/officeart/2005/8/layout/cycle7"/>
    <dgm:cxn modelId="{7BDC5526-38F4-405E-B34E-999B554BF3C3}" type="presOf" srcId="{E7D89F6B-3864-477F-BF51-2542BAD8FA85}" destId="{520ADE76-B564-45D0-9CFC-D3B514C9E6BB}" srcOrd="0" destOrd="0" presId="urn:microsoft.com/office/officeart/2005/8/layout/cycle7"/>
    <dgm:cxn modelId="{0A7464F5-EC6F-45B0-8009-3E65029DA357}" srcId="{6214CF7A-9C78-43FA-A835-F3F2420BA336}" destId="{E9A159EA-3668-452E-9240-55B48BFE754F}" srcOrd="0" destOrd="0" parTransId="{59390763-E97F-48FB-B7C6-9B609C5619BB}" sibTransId="{E7D89F6B-3864-477F-BF51-2542BAD8FA85}"/>
    <dgm:cxn modelId="{13B383BB-2693-4BC2-B7CE-F44E041A38C0}" type="presOf" srcId="{E7D89F6B-3864-477F-BF51-2542BAD8FA85}" destId="{FFD9D98E-7E67-4E2D-B51D-9E1A180F23FE}" srcOrd="1" destOrd="0" presId="urn:microsoft.com/office/officeart/2005/8/layout/cycle7"/>
    <dgm:cxn modelId="{52DEB9F1-913A-4093-ACBE-7EF0ACC7DD1E}" type="presOf" srcId="{F7247629-C835-4799-B119-C8A3061E7CCC}" destId="{BCE35DDE-2DBA-4F8D-96A7-22079882C541}" srcOrd="1" destOrd="0" presId="urn:microsoft.com/office/officeart/2005/8/layout/cycle7"/>
    <dgm:cxn modelId="{33BE7BE0-D322-4D58-9E58-B43E72E60D1F}" type="presOf" srcId="{265D69F5-748E-4861-AD02-C6B81DB8D403}" destId="{9ACBAB45-D864-4E08-BEE5-7128DA23AC63}" srcOrd="1" destOrd="0" presId="urn:microsoft.com/office/officeart/2005/8/layout/cycle7"/>
    <dgm:cxn modelId="{A4DE169A-F33B-4A75-9FA4-4C037543CCB2}" type="presOf" srcId="{053CF2D5-0AE8-4C7E-90C3-562A4ACAB87B}" destId="{AC5EC5C1-2672-4EDD-9812-14702EDBA772}" srcOrd="0" destOrd="0" presId="urn:microsoft.com/office/officeart/2005/8/layout/cycle7"/>
    <dgm:cxn modelId="{56A04246-0A18-43F8-AE42-BFDAA6004ADB}" type="presOf" srcId="{8559626F-9294-4B8A-951A-BD05E8A65DC1}" destId="{A92CB86B-82A3-41D7-9D8C-975694DFAA57}" srcOrd="1" destOrd="0" presId="urn:microsoft.com/office/officeart/2005/8/layout/cycle7"/>
    <dgm:cxn modelId="{2417A6A2-0632-4781-BC36-146F491453FD}" type="presOf" srcId="{F7247629-C835-4799-B119-C8A3061E7CCC}" destId="{27AECD20-8C07-493D-B49F-BA651DD55217}" srcOrd="0" destOrd="0" presId="urn:microsoft.com/office/officeart/2005/8/layout/cycle7"/>
    <dgm:cxn modelId="{D7805263-216B-4C81-A562-1AA5B6F60A7B}" type="presOf" srcId="{C47EC430-810D-4D5E-9AA9-F85C88F0A7F1}" destId="{51C2BB5F-230B-489D-BAC9-5F6B8EF14041}" srcOrd="0" destOrd="0" presId="urn:microsoft.com/office/officeart/2005/8/layout/cycle7"/>
    <dgm:cxn modelId="{AAC47E05-28E3-441C-9B0B-F33B592A8C84}" srcId="{6214CF7A-9C78-43FA-A835-F3F2420BA336}" destId="{053CF2D5-0AE8-4C7E-90C3-562A4ACAB87B}" srcOrd="4" destOrd="0" parTransId="{C46E4F9A-72AD-423F-9AFB-433979C78A5F}" sibTransId="{4B7BB535-D38D-4A27-B3D6-09D266769C6F}"/>
    <dgm:cxn modelId="{C437E200-C939-4EA3-8B58-DFB027D67497}" srcId="{6214CF7A-9C78-43FA-A835-F3F2420BA336}" destId="{2C0E299F-A611-40CA-B8BC-AFCBD52F2B5C}" srcOrd="2" destOrd="0" parTransId="{38ED5DAA-DEF9-42C2-AA99-969517C1412C}" sibTransId="{265D69F5-748E-4861-AD02-C6B81DB8D403}"/>
    <dgm:cxn modelId="{AD4128B9-FDE9-4FA8-B213-6C205B282BD3}" type="presParOf" srcId="{4747DB6E-4FE7-4EB9-A10D-8CF683F5F6EA}" destId="{E6A88400-CA6A-4241-9774-C99B52CC6F75}" srcOrd="0" destOrd="0" presId="urn:microsoft.com/office/officeart/2005/8/layout/cycle7"/>
    <dgm:cxn modelId="{8C84EE73-734F-4368-82C0-63901FE2472D}" type="presParOf" srcId="{4747DB6E-4FE7-4EB9-A10D-8CF683F5F6EA}" destId="{520ADE76-B564-45D0-9CFC-D3B514C9E6BB}" srcOrd="1" destOrd="0" presId="urn:microsoft.com/office/officeart/2005/8/layout/cycle7"/>
    <dgm:cxn modelId="{8CA18147-2EA3-44DE-AEFA-A8B30C41D96C}" type="presParOf" srcId="{520ADE76-B564-45D0-9CFC-D3B514C9E6BB}" destId="{FFD9D98E-7E67-4E2D-B51D-9E1A180F23FE}" srcOrd="0" destOrd="0" presId="urn:microsoft.com/office/officeart/2005/8/layout/cycle7"/>
    <dgm:cxn modelId="{6B5A14D6-B3B4-400F-92A4-F52F3FF16A12}" type="presParOf" srcId="{4747DB6E-4FE7-4EB9-A10D-8CF683F5F6EA}" destId="{D654FF3A-E12F-406E-86C7-15C84D47A302}" srcOrd="2" destOrd="0" presId="urn:microsoft.com/office/officeart/2005/8/layout/cycle7"/>
    <dgm:cxn modelId="{1DC126E4-B3F4-4BFC-B10C-845D69A6D1E7}" type="presParOf" srcId="{4747DB6E-4FE7-4EB9-A10D-8CF683F5F6EA}" destId="{27AECD20-8C07-493D-B49F-BA651DD55217}" srcOrd="3" destOrd="0" presId="urn:microsoft.com/office/officeart/2005/8/layout/cycle7"/>
    <dgm:cxn modelId="{9A4978FE-F2F5-43F3-8B31-BF511B9D7FAE}" type="presParOf" srcId="{27AECD20-8C07-493D-B49F-BA651DD55217}" destId="{BCE35DDE-2DBA-4F8D-96A7-22079882C541}" srcOrd="0" destOrd="0" presId="urn:microsoft.com/office/officeart/2005/8/layout/cycle7"/>
    <dgm:cxn modelId="{094329CB-8BED-4337-AAB8-BD262344AEF1}" type="presParOf" srcId="{4747DB6E-4FE7-4EB9-A10D-8CF683F5F6EA}" destId="{43DA19AA-822E-4585-B2F3-EC8AE216248E}" srcOrd="4" destOrd="0" presId="urn:microsoft.com/office/officeart/2005/8/layout/cycle7"/>
    <dgm:cxn modelId="{76D279E8-E3B6-4CA9-ADAC-AF537B3D407A}" type="presParOf" srcId="{4747DB6E-4FE7-4EB9-A10D-8CF683F5F6EA}" destId="{64F70068-4A68-42E0-9A8B-02270D1AD6B5}" srcOrd="5" destOrd="0" presId="urn:microsoft.com/office/officeart/2005/8/layout/cycle7"/>
    <dgm:cxn modelId="{98F85003-EEED-427C-B2E7-0D931F8FFA8B}" type="presParOf" srcId="{64F70068-4A68-42E0-9A8B-02270D1AD6B5}" destId="{9ACBAB45-D864-4E08-BEE5-7128DA23AC63}" srcOrd="0" destOrd="0" presId="urn:microsoft.com/office/officeart/2005/8/layout/cycle7"/>
    <dgm:cxn modelId="{7AD133B9-914A-4C52-A38B-CF9B00F3DDFB}" type="presParOf" srcId="{4747DB6E-4FE7-4EB9-A10D-8CF683F5F6EA}" destId="{51C2BB5F-230B-489D-BAC9-5F6B8EF14041}" srcOrd="6" destOrd="0" presId="urn:microsoft.com/office/officeart/2005/8/layout/cycle7"/>
    <dgm:cxn modelId="{47890C66-C0EA-4D1A-A00E-CC8CE9E38DFB}" type="presParOf" srcId="{4747DB6E-4FE7-4EB9-A10D-8CF683F5F6EA}" destId="{DF29785E-0ABC-41F9-A004-723887184D21}" srcOrd="7" destOrd="0" presId="urn:microsoft.com/office/officeart/2005/8/layout/cycle7"/>
    <dgm:cxn modelId="{10DC9B15-BB9E-4DC9-8CB2-03D07EBDEE44}" type="presParOf" srcId="{DF29785E-0ABC-41F9-A004-723887184D21}" destId="{A92CB86B-82A3-41D7-9D8C-975694DFAA57}" srcOrd="0" destOrd="0" presId="urn:microsoft.com/office/officeart/2005/8/layout/cycle7"/>
    <dgm:cxn modelId="{DD1BCFA9-5974-44B7-BB87-C63A65A4D449}" type="presParOf" srcId="{4747DB6E-4FE7-4EB9-A10D-8CF683F5F6EA}" destId="{AC5EC5C1-2672-4EDD-9812-14702EDBA772}" srcOrd="8" destOrd="0" presId="urn:microsoft.com/office/officeart/2005/8/layout/cycle7"/>
    <dgm:cxn modelId="{430534BE-42E6-4612-A52F-F29BD152B23C}" type="presParOf" srcId="{4747DB6E-4FE7-4EB9-A10D-8CF683F5F6EA}" destId="{879262B5-E957-49D3-A8DD-88B0A23693F9}" srcOrd="9" destOrd="0" presId="urn:microsoft.com/office/officeart/2005/8/layout/cycle7"/>
    <dgm:cxn modelId="{BFBA5BBE-C582-44A4-BF5D-5774C70A0BF6}" type="presParOf" srcId="{879262B5-E957-49D3-A8DD-88B0A23693F9}" destId="{BFB3B5DE-DB77-4B46-AEB8-14AFB0906C6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0.87915</cdr:x>
      <cdr:y>0.0885</cdr:y>
    </cdr:from>
    <cdr:to>
      <cdr:x>0.99698</cdr:x>
      <cdr:y>0.17496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91400" y="414338"/>
          <a:ext cx="990600" cy="404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243.5%</a:t>
          </a:r>
          <a:endParaRPr lang="en-US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0.31104</cdr:x>
      <cdr:y>0.36923</cdr:y>
    </cdr:from>
    <cdr:to>
      <cdr:x>0.95787</cdr:x>
      <cdr:y>0.81538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57224" y="1828800"/>
          <a:ext cx="5733929" cy="22097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800" b="1" u="sng" dirty="0" smtClean="0"/>
            <a:t>Specialty Drugs</a:t>
          </a:r>
        </a:p>
        <a:p xmlns:a="http://schemas.openxmlformats.org/drawingml/2006/main">
          <a:pPr algn="ctr"/>
          <a:endParaRPr lang="en-US" sz="2400" u="sng" dirty="0" smtClean="0"/>
        </a:p>
        <a:p xmlns:a="http://schemas.openxmlformats.org/drawingml/2006/main">
          <a:pPr algn="l"/>
          <a:r>
            <a:rPr lang="en-US" sz="1800" dirty="0"/>
            <a:t>	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0.31104</cdr:x>
      <cdr:y>0.36923</cdr:y>
    </cdr:from>
    <cdr:to>
      <cdr:x>0.95787</cdr:x>
      <cdr:y>0.81538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57224" y="1828800"/>
          <a:ext cx="5733929" cy="22097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800" b="1" u="sng" dirty="0" smtClean="0"/>
            <a:t>Specialty Drugs</a:t>
          </a:r>
        </a:p>
        <a:p xmlns:a="http://schemas.openxmlformats.org/drawingml/2006/main">
          <a:pPr algn="ctr"/>
          <a:endParaRPr lang="en-US" sz="2400" u="sng" dirty="0" smtClean="0"/>
        </a:p>
        <a:p xmlns:a="http://schemas.openxmlformats.org/drawingml/2006/main">
          <a:pPr algn="ctr"/>
          <a:r>
            <a:rPr lang="en-US" sz="2400" b="1" dirty="0" smtClean="0"/>
            <a:t>Sovaldi </a:t>
          </a:r>
          <a:r>
            <a:rPr lang="en-US" sz="2400" dirty="0" smtClean="0"/>
            <a:t>(hep-C) - $90,000 per patient</a:t>
          </a:r>
        </a:p>
        <a:p xmlns:a="http://schemas.openxmlformats.org/drawingml/2006/main">
          <a:pPr algn="l"/>
          <a:endParaRPr lang="en-US" sz="2400" dirty="0" smtClean="0"/>
        </a:p>
        <a:p xmlns:a="http://schemas.openxmlformats.org/drawingml/2006/main">
          <a:pPr algn="l"/>
          <a:r>
            <a:rPr lang="en-US" sz="2400" b="1" dirty="0" smtClean="0"/>
            <a:t>PCSK-9</a:t>
          </a:r>
          <a:r>
            <a:rPr lang="en-US" sz="2400" dirty="0" smtClean="0"/>
            <a:t> (cholesterol) - $15,000 per patient</a:t>
          </a:r>
        </a:p>
        <a:p xmlns:a="http://schemas.openxmlformats.org/drawingml/2006/main">
          <a:pPr algn="l"/>
          <a:r>
            <a:rPr lang="en-US" sz="1800" dirty="0"/>
            <a:t>	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0.70695</cdr:x>
      <cdr:y>0.18048</cdr:y>
    </cdr:from>
    <cdr:to>
      <cdr:x>0.98792</cdr:x>
      <cdr:y>0.40526</cdr:y>
    </cdr:to>
    <cdr:sp macro="" textlink="">
      <cdr:nvSpPr>
        <cdr:cNvPr id="2" name="Rectangular Callout 1"/>
        <cdr:cNvSpPr/>
      </cdr:nvSpPr>
      <cdr:spPr>
        <a:xfrm xmlns:a="http://schemas.openxmlformats.org/drawingml/2006/main">
          <a:off x="5943600" y="795337"/>
          <a:ext cx="2362200" cy="990600"/>
        </a:xfrm>
        <a:prstGeom xmlns:a="http://schemas.openxmlformats.org/drawingml/2006/main" prst="wedgeRectCallout">
          <a:avLst>
            <a:gd name="adj1" fmla="val -69728"/>
            <a:gd name="adj2" fmla="val -77125"/>
          </a:avLst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800" dirty="0" smtClean="0"/>
            <a:t>Premium Increases</a:t>
          </a:r>
        </a:p>
        <a:p xmlns:a="http://schemas.openxmlformats.org/drawingml/2006/main">
          <a:r>
            <a:rPr lang="en-US" sz="1800" dirty="0" smtClean="0"/>
            <a:t>Benefit Adjustments</a:t>
          </a:r>
        </a:p>
        <a:p xmlns:a="http://schemas.openxmlformats.org/drawingml/2006/main">
          <a:r>
            <a:rPr lang="en-US" sz="1800" dirty="0" smtClean="0"/>
            <a:t>Reserve Withdrawal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512D3-5A35-4105-8F75-328D36FBB9D2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844E6-CF7D-4EBC-AAEE-42756D8E20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2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844E6-CF7D-4EBC-AAEE-42756D8E207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478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844E6-CF7D-4EBC-AAEE-42756D8E207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478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844E6-CF7D-4EBC-AAEE-42756D8E207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478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844E6-CF7D-4EBC-AAEE-42756D8E207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47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D723E23-78AB-4BA0-9FE5-37EB683362C7}" type="datetimeFigureOut">
              <a:rPr lang="en-US" smtClean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6AF6A75-5628-499E-B813-4151BE25697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 flipV="1">
            <a:off x="6019800" y="6477000"/>
            <a:ext cx="838200" cy="228601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US" sz="18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273" y="6927"/>
            <a:ext cx="7014673" cy="6477000"/>
          </a:xfrm>
        </p:spPr>
        <p:txBody>
          <a:bodyPr/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2015 </a:t>
            </a:r>
            <a:br>
              <a:rPr lang="en-US" sz="3200" b="1" dirty="0" smtClean="0"/>
            </a:br>
            <a:r>
              <a:rPr lang="en-US" sz="3200" b="1" dirty="0" smtClean="0"/>
              <a:t>state OF THE</a:t>
            </a:r>
            <a:br>
              <a:rPr lang="en-US" sz="3200" b="1" dirty="0" smtClean="0"/>
            </a:br>
            <a:r>
              <a:rPr lang="en-US" sz="3200" b="1" dirty="0" smtClean="0"/>
              <a:t>Local Government Health Insurance Plan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(LGHIP)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54102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Presented by: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William L. Ashmore, CPA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Chief Executive Officer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State Employees’ Insurance Board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12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39282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LGHIP</a:t>
            </a:r>
            <a:br>
              <a:rPr lang="en-US" dirty="0" smtClean="0"/>
            </a:br>
            <a:r>
              <a:rPr lang="en-US" dirty="0" smtClean="0"/>
              <a:t>Overall Claims Trend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0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049389"/>
              </p:ext>
            </p:extLst>
          </p:nvPr>
        </p:nvGraphicFramePr>
        <p:xfrm>
          <a:off x="152400" y="1676400"/>
          <a:ext cx="8864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Drug Trend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930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114238"/>
              </p:ext>
            </p:extLst>
          </p:nvPr>
        </p:nvGraphicFramePr>
        <p:xfrm>
          <a:off x="152400" y="1676400"/>
          <a:ext cx="8864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Drug Trend</a:t>
            </a:r>
            <a:endParaRPr lang="en-US" sz="4000" dirty="0"/>
          </a:p>
        </p:txBody>
      </p:sp>
      <p:sp>
        <p:nvSpPr>
          <p:cNvPr id="5" name="Isosceles Triangle 4"/>
          <p:cNvSpPr/>
          <p:nvPr/>
        </p:nvSpPr>
        <p:spPr>
          <a:xfrm rot="16200000">
            <a:off x="5354037" y="59724"/>
            <a:ext cx="1447801" cy="5138353"/>
          </a:xfrm>
          <a:prstGeom prst="triangle">
            <a:avLst>
              <a:gd name="adj" fmla="val 45392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800" dirty="0" smtClean="0"/>
              <a:t>15% to 25% Forecast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281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026733"/>
              </p:ext>
            </p:extLst>
          </p:nvPr>
        </p:nvGraphicFramePr>
        <p:xfrm>
          <a:off x="152400" y="1676400"/>
          <a:ext cx="8864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Drug Trend</a:t>
            </a:r>
            <a:endParaRPr lang="en-US" sz="4000" dirty="0"/>
          </a:p>
        </p:txBody>
      </p:sp>
      <p:sp>
        <p:nvSpPr>
          <p:cNvPr id="5" name="Isosceles Triangle 4"/>
          <p:cNvSpPr/>
          <p:nvPr/>
        </p:nvSpPr>
        <p:spPr>
          <a:xfrm rot="16200000">
            <a:off x="5354037" y="59724"/>
            <a:ext cx="1447801" cy="5138353"/>
          </a:xfrm>
          <a:prstGeom prst="triangle">
            <a:avLst>
              <a:gd name="adj" fmla="val 45392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800" dirty="0" smtClean="0"/>
              <a:t>15% to 25% Forecast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431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01472"/>
              </p:ext>
            </p:extLst>
          </p:nvPr>
        </p:nvGraphicFramePr>
        <p:xfrm>
          <a:off x="152400" y="1676400"/>
          <a:ext cx="8864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Drug Trend</a:t>
            </a:r>
            <a:endParaRPr lang="en-US" sz="4000" dirty="0"/>
          </a:p>
        </p:txBody>
      </p:sp>
      <p:sp>
        <p:nvSpPr>
          <p:cNvPr id="5" name="Isosceles Triangle 4"/>
          <p:cNvSpPr/>
          <p:nvPr/>
        </p:nvSpPr>
        <p:spPr>
          <a:xfrm rot="16200000">
            <a:off x="5354037" y="59724"/>
            <a:ext cx="1447801" cy="5138353"/>
          </a:xfrm>
          <a:prstGeom prst="triangle">
            <a:avLst>
              <a:gd name="adj" fmla="val 45392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800" dirty="0" smtClean="0"/>
              <a:t>15% to 25% Forecast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86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710109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LGHIB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08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733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LGHIB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4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061" y="1905000"/>
            <a:ext cx="8762999" cy="440740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Premiums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Increase Premiums 7.8%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Benefits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Increase Physician Office Visit Copay to $40.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Increase Generic Drug Copay to $</a:t>
            </a:r>
            <a:r>
              <a:rPr lang="en-US" sz="2600" dirty="0">
                <a:solidFill>
                  <a:schemeClr val="tx1"/>
                </a:solidFill>
              </a:rPr>
              <a:t>10. </a:t>
            </a:r>
            <a:endParaRPr lang="en-US" sz="2600" dirty="0" smtClean="0">
              <a:solidFill>
                <a:schemeClr val="tx1"/>
              </a:solidFill>
            </a:endParaRP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Diabetic Brand Name Drugs Assignment Accepted</a:t>
            </a:r>
          </a:p>
          <a:p>
            <a:pPr lvl="1"/>
            <a:r>
              <a:rPr lang="en-US" sz="2600" u="sng" dirty="0" smtClean="0">
                <a:solidFill>
                  <a:schemeClr val="tx1"/>
                </a:solidFill>
              </a:rPr>
              <a:t>Teladoc </a:t>
            </a:r>
            <a:r>
              <a:rPr lang="en-US" sz="2600" dirty="0" smtClean="0">
                <a:solidFill>
                  <a:schemeClr val="tx1"/>
                </a:solidFill>
              </a:rPr>
              <a:t>- </a:t>
            </a:r>
            <a:r>
              <a:rPr lang="en-US" sz="2600" dirty="0">
                <a:solidFill>
                  <a:schemeClr val="tx1"/>
                </a:solidFill>
              </a:rPr>
              <a:t>Physician Consultation </a:t>
            </a:r>
            <a:r>
              <a:rPr lang="en-US" sz="2600" dirty="0" smtClean="0">
                <a:solidFill>
                  <a:schemeClr val="tx1"/>
                </a:solidFill>
              </a:rPr>
              <a:t>($</a:t>
            </a:r>
            <a:r>
              <a:rPr lang="en-US" sz="2600" dirty="0">
                <a:solidFill>
                  <a:schemeClr val="tx1"/>
                </a:solidFill>
              </a:rPr>
              <a:t>0 </a:t>
            </a:r>
            <a:r>
              <a:rPr lang="en-US" sz="2600" dirty="0" smtClean="0">
                <a:solidFill>
                  <a:schemeClr val="tx1"/>
                </a:solidFill>
              </a:rPr>
              <a:t>Copay)</a:t>
            </a:r>
          </a:p>
          <a:p>
            <a:pPr lvl="1"/>
            <a:r>
              <a:rPr lang="en-US" sz="2600" u="sng" dirty="0" smtClean="0">
                <a:solidFill>
                  <a:schemeClr val="tx1"/>
                </a:solidFill>
              </a:rPr>
              <a:t>SelectQuote </a:t>
            </a:r>
            <a:r>
              <a:rPr lang="en-US" sz="2600" dirty="0" smtClean="0">
                <a:solidFill>
                  <a:schemeClr val="tx1"/>
                </a:solidFill>
              </a:rPr>
              <a:t>- Medicare Retiree Exchange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Draw from Reserve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Lghip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2016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4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343383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Questions?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6288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234890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LGHIP</a:t>
            </a:r>
            <a:br>
              <a:rPr lang="en-US" sz="4000" dirty="0" smtClean="0"/>
            </a:br>
            <a:r>
              <a:rPr lang="en-US" sz="4000" dirty="0" smtClean="0"/>
              <a:t>Background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8198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784890-AEC6-47F4-AF9B-16796E573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4">
                                            <p:graphicEl>
                                              <a:dgm id="{B9784890-AEC6-47F4-AF9B-16796E573F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5645EF-B0A3-4C5B-A64E-E77C84E4F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BB5645EF-B0A3-4C5B-A64E-E77C84E4F1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56731A-1A63-4FA2-AD67-20AAC0C26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A56731A-1A63-4FA2-AD67-20AAC0C263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2F55F1-E3F0-4C4A-8F52-9F1A0C341B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DC2F55F1-E3F0-4C4A-8F52-9F1A0C341B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DA6E86-8C90-42C3-996D-B5E249C3F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ABDA6E86-8C90-42C3-996D-B5E249C3FC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4853E2-13FB-413F-8047-82D920DB41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274853E2-13FB-413F-8047-82D920DB41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86134484"/>
              </p:ext>
            </p:extLst>
          </p:nvPr>
        </p:nvGraphicFramePr>
        <p:xfrm>
          <a:off x="228600" y="1752600"/>
          <a:ext cx="8458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LGHIP</a:t>
            </a:r>
            <a:br>
              <a:rPr lang="en-US" sz="3600" dirty="0" smtClean="0"/>
            </a:br>
            <a:r>
              <a:rPr lang="en-US" sz="3600" dirty="0" smtClean="0"/>
              <a:t>How it works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2602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A88400-CA6A-4241-9774-C99B52CC6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3">
                                            <p:graphicEl>
                                              <a:dgm id="{E6A88400-CA6A-4241-9774-C99B52CC6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20ADE76-B564-45D0-9CFC-D3B514C9E6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520ADE76-B564-45D0-9CFC-D3B514C9E6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54FF3A-E12F-406E-86C7-15C84D47A3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D654FF3A-E12F-406E-86C7-15C84D47A3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7AECD20-8C07-493D-B49F-BA651DD552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7AECD20-8C07-493D-B49F-BA651DD552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3DA19AA-822E-4585-B2F3-EC8AE21624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43DA19AA-822E-4585-B2F3-EC8AE21624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F70068-4A68-42E0-9A8B-02270D1AD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64F70068-4A68-42E0-9A8B-02270D1AD6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1C2BB5F-230B-489D-BAC9-5F6B8EF140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51C2BB5F-230B-489D-BAC9-5F6B8EF140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F29785E-0ABC-41F9-A004-723887184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DF29785E-0ABC-41F9-A004-723887184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5EC5C1-2672-4EDD-9812-14702EDBA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AC5EC5C1-2672-4EDD-9812-14702EDBA7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79262B5-E957-49D3-A8DD-88B0A2369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879262B5-E957-49D3-A8DD-88B0A23693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144515"/>
              </p:ext>
            </p:extLst>
          </p:nvPr>
        </p:nvGraphicFramePr>
        <p:xfrm>
          <a:off x="381000" y="1719262"/>
          <a:ext cx="8407400" cy="4757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LGHIP</a:t>
            </a:r>
            <a:br>
              <a:rPr lang="en-US" sz="4000" b="1" dirty="0" smtClean="0"/>
            </a:br>
            <a:r>
              <a:rPr lang="en-US" sz="4000" b="1" dirty="0" smtClean="0"/>
              <a:t>Enrollment History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7745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2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717914"/>
              </p:ext>
            </p:extLst>
          </p:nvPr>
        </p:nvGraphicFramePr>
        <p:xfrm>
          <a:off x="228588" y="1719264"/>
          <a:ext cx="8686812" cy="483393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45530"/>
                <a:gridCol w="1213986"/>
                <a:gridCol w="1628775"/>
                <a:gridCol w="1602921"/>
                <a:gridCol w="626076"/>
                <a:gridCol w="1655891"/>
                <a:gridCol w="613633"/>
              </a:tblGrid>
              <a:tr h="535655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Benefit</a:t>
                      </a:r>
                      <a:endParaRPr lang="en-US" dirty="0"/>
                    </a:p>
                  </a:txBody>
                  <a:tcPr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</a:p>
                    <a:p>
                      <a:pPr algn="ctr"/>
                      <a:r>
                        <a:rPr lang="en-US" dirty="0" smtClean="0"/>
                        <a:t>Claims</a:t>
                      </a:r>
                      <a:endParaRPr lang="en-US" dirty="0"/>
                    </a:p>
                  </a:txBody>
                  <a:tcPr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Provider Charges</a:t>
                      </a:r>
                      <a:endParaRPr lang="en-US" dirty="0"/>
                    </a:p>
                  </a:txBody>
                  <a:tcPr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 Discounts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 Allowed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56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 anchor="ctr">
                    <a:solidFill>
                      <a:srgbClr val="D6DA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 anchor="ctr">
                    <a:solidFill>
                      <a:srgbClr val="D6DA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 anchor="ctr">
                    <a:solidFill>
                      <a:srgbClr val="D6DA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 anchor="ctr">
                    <a:solidFill>
                      <a:srgbClr val="D6DAC8"/>
                    </a:solidFill>
                  </a:tcPr>
                </a:tc>
              </a:tr>
              <a:tr h="92455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Hospital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120,345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$386,553,270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$296,028,608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77%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$90,524,662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23%</a:t>
                      </a:r>
                      <a:endParaRPr lang="en-US" sz="1600" i="1" dirty="0"/>
                    </a:p>
                  </a:txBody>
                  <a:tcPr anchor="ctr"/>
                </a:tc>
              </a:tr>
              <a:tr h="740739">
                <a:tc>
                  <a:txBody>
                    <a:bodyPr/>
                    <a:lstStyle/>
                    <a:p>
                      <a:r>
                        <a:rPr lang="en-US" i="1" dirty="0" smtClean="0"/>
                        <a:t>Physician</a:t>
                      </a:r>
                      <a:endParaRPr lang="en-US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569,188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$181,628,353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$88,977,674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49%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$92,650,679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51%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99111">
                <a:tc>
                  <a:txBody>
                    <a:bodyPr/>
                    <a:lstStyle/>
                    <a:p>
                      <a:r>
                        <a:rPr lang="en-US" i="1" dirty="0" smtClean="0"/>
                        <a:t>Drugs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881,509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$214,293,258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$178,028,727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83%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$36,264,531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17%</a:t>
                      </a:r>
                      <a:endParaRPr lang="en-US" sz="1600" i="1" dirty="0"/>
                    </a:p>
                  </a:txBody>
                  <a:tcPr anchor="ctr"/>
                </a:tc>
              </a:tr>
              <a:tr h="699111">
                <a:tc>
                  <a:txBody>
                    <a:bodyPr/>
                    <a:lstStyle/>
                    <a:p>
                      <a:r>
                        <a:rPr lang="en-US" i="1" dirty="0" smtClean="0"/>
                        <a:t>Dental</a:t>
                      </a:r>
                      <a:endParaRPr lang="en-US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52,447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$13,208,043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$3,804,666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29%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$9,403,377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71%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991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1,623,489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$795,682,924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$566,839,675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71%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$228,843,249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29%</a:t>
                      </a:r>
                      <a:endParaRPr lang="en-US" sz="16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LGHIP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2014 Negotiated provider savings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570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431586"/>
              </p:ext>
            </p:extLst>
          </p:nvPr>
        </p:nvGraphicFramePr>
        <p:xfrm>
          <a:off x="762000" y="1752600"/>
          <a:ext cx="7620000" cy="483393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52661"/>
                <a:gridCol w="1673487"/>
                <a:gridCol w="1522052"/>
                <a:gridCol w="685800"/>
                <a:gridCol w="1524000"/>
                <a:gridCol w="762000"/>
              </a:tblGrid>
              <a:tr h="535655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Benefit</a:t>
                      </a:r>
                      <a:endParaRPr lang="en-US" dirty="0"/>
                    </a:p>
                  </a:txBody>
                  <a:tcPr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 Allowed</a:t>
                      </a:r>
                      <a:endParaRPr lang="en-US" dirty="0"/>
                    </a:p>
                  </a:txBody>
                  <a:tcPr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Member Paid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Plan</a:t>
                      </a:r>
                      <a:r>
                        <a:rPr lang="en-US" baseline="0" dirty="0" smtClean="0"/>
                        <a:t> Paid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56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 anchor="ctr">
                    <a:solidFill>
                      <a:srgbClr val="D6DA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 anchor="ctr">
                    <a:solidFill>
                      <a:srgbClr val="D6DA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 anchor="ctr">
                    <a:solidFill>
                      <a:srgbClr val="D6DA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 anchor="ctr">
                    <a:solidFill>
                      <a:srgbClr val="D6DAC8"/>
                    </a:solidFill>
                  </a:tcPr>
                </a:tc>
              </a:tr>
              <a:tr h="92455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Hospital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$90,524,662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$6,172,236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7%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$84,352,426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93%</a:t>
                      </a:r>
                      <a:endParaRPr lang="en-US" sz="1600" i="1" dirty="0"/>
                    </a:p>
                  </a:txBody>
                  <a:tcPr anchor="ctr"/>
                </a:tc>
              </a:tr>
              <a:tr h="740739">
                <a:tc>
                  <a:txBody>
                    <a:bodyPr/>
                    <a:lstStyle/>
                    <a:p>
                      <a:r>
                        <a:rPr lang="en-US" i="1" dirty="0" smtClean="0"/>
                        <a:t>Physician</a:t>
                      </a:r>
                      <a:endParaRPr lang="en-US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$92,650,679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$12,839,618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14%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$79,811,060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86%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99111">
                <a:tc>
                  <a:txBody>
                    <a:bodyPr/>
                    <a:lstStyle/>
                    <a:p>
                      <a:r>
                        <a:rPr lang="en-US" i="1" dirty="0" smtClean="0"/>
                        <a:t>Drugs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$36,264,531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$7,477,213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21%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$28,787,318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79%</a:t>
                      </a:r>
                      <a:endParaRPr lang="en-US" sz="1600" i="1" dirty="0"/>
                    </a:p>
                  </a:txBody>
                  <a:tcPr anchor="ctr"/>
                </a:tc>
              </a:tr>
              <a:tr h="699111">
                <a:tc>
                  <a:txBody>
                    <a:bodyPr/>
                    <a:lstStyle/>
                    <a:p>
                      <a:r>
                        <a:rPr lang="en-US" i="1" dirty="0" smtClean="0"/>
                        <a:t>Dental</a:t>
                      </a:r>
                      <a:endParaRPr lang="en-US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$9,403,377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$3,268,887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35%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smtClean="0"/>
                        <a:t>$6,134,490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65%</a:t>
                      </a:r>
                      <a:endParaRPr lang="en-US" sz="1600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991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$228,843,249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$29,757,954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13%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$199,085,294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87%</a:t>
                      </a:r>
                      <a:endParaRPr lang="en-US" sz="16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LGHIP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2014 Cost sharing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887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884919"/>
              </p:ext>
            </p:extLst>
          </p:nvPr>
        </p:nvGraphicFramePr>
        <p:xfrm>
          <a:off x="0" y="1719262"/>
          <a:ext cx="8788400" cy="483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LGHIP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2716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015190"/>
              </p:ext>
            </p:extLst>
          </p:nvPr>
        </p:nvGraphicFramePr>
        <p:xfrm>
          <a:off x="381000" y="1719262"/>
          <a:ext cx="8407400" cy="4681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Inflation Trend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LGHIP vs. National Average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6096000"/>
            <a:ext cx="2209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National Average Source: Mercer National Survey of Employer-Sponsored Health Plans 2014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5466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218161"/>
              </p:ext>
            </p:extLst>
          </p:nvPr>
        </p:nvGraphicFramePr>
        <p:xfrm>
          <a:off x="381000" y="1600200"/>
          <a:ext cx="8407400" cy="4743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LGHIP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medical Premium History </a:t>
            </a:r>
            <a:endParaRPr lang="en-US" sz="1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276600" y="6272661"/>
            <a:ext cx="403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Premium Rates as of January 1</a:t>
            </a:r>
            <a:endParaRPr lang="en-US" sz="1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6195718"/>
            <a:ext cx="20574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National Av. Source: Kaiser/HRET Survey of Employer-Sponsored Health Benefits.</a:t>
            </a:r>
          </a:p>
          <a:p>
            <a:r>
              <a:rPr lang="en-US" sz="800" dirty="0" smtClean="0"/>
              <a:t>www.kff.org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7141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22369</TotalTime>
  <Words>397</Words>
  <Application>Microsoft Office PowerPoint</Application>
  <PresentationFormat>On-screen Show (4:3)</PresentationFormat>
  <Paragraphs>165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Franklin Gothic Medium</vt:lpstr>
      <vt:lpstr>Wingdings</vt:lpstr>
      <vt:lpstr>Wingdings 2</vt:lpstr>
      <vt:lpstr>Grid</vt:lpstr>
      <vt:lpstr> 2015  state OF THE Local Government Health Insurance Plan  (LGHIP)</vt:lpstr>
      <vt:lpstr>LGHIP Background</vt:lpstr>
      <vt:lpstr>LGHIP How it works</vt:lpstr>
      <vt:lpstr>LGHIP Enrollment History</vt:lpstr>
      <vt:lpstr>LGHIP 2014 Negotiated provider savings</vt:lpstr>
      <vt:lpstr>LGHIP 2014 Cost sharing</vt:lpstr>
      <vt:lpstr>LGHIP</vt:lpstr>
      <vt:lpstr>Inflation Trend LGHIP vs. National Average</vt:lpstr>
      <vt:lpstr>LGHIP medical Premium History </vt:lpstr>
      <vt:lpstr>LGHIP Overall Claims Trend</vt:lpstr>
      <vt:lpstr>Drug Trend</vt:lpstr>
      <vt:lpstr>Drug Trend</vt:lpstr>
      <vt:lpstr>Drug Trend</vt:lpstr>
      <vt:lpstr>Drug Trend</vt:lpstr>
      <vt:lpstr>LGHIB Decisions</vt:lpstr>
      <vt:lpstr>LGHIB Decisions</vt:lpstr>
      <vt:lpstr>Lghip 2016 Changes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L. Ashmore</dc:creator>
  <cp:lastModifiedBy>Donna Key</cp:lastModifiedBy>
  <cp:revision>263</cp:revision>
  <cp:lastPrinted>2015-07-31T19:26:25Z</cp:lastPrinted>
  <dcterms:created xsi:type="dcterms:W3CDTF">2013-04-21T13:20:56Z</dcterms:created>
  <dcterms:modified xsi:type="dcterms:W3CDTF">2015-08-11T18:56:34Z</dcterms:modified>
</cp:coreProperties>
</file>