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4"/>
  </p:notesMasterIdLst>
  <p:sldIdLst>
    <p:sldId id="275" r:id="rId2"/>
    <p:sldId id="274" r:id="rId3"/>
    <p:sldId id="284" r:id="rId4"/>
    <p:sldId id="285" r:id="rId5"/>
    <p:sldId id="286" r:id="rId6"/>
    <p:sldId id="287" r:id="rId7"/>
    <p:sldId id="291" r:id="rId8"/>
    <p:sldId id="292" r:id="rId9"/>
    <p:sldId id="293" r:id="rId10"/>
    <p:sldId id="288" r:id="rId11"/>
    <p:sldId id="289" r:id="rId12"/>
    <p:sldId id="290" r:id="rId1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7FD"/>
    <a:srgbClr val="96BBF2"/>
    <a:srgbClr val="444DFE"/>
    <a:srgbClr val="010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4" d="100"/>
        <a:sy n="104" d="100"/>
      </p:scale>
      <p:origin x="0" y="3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155" cy="462507"/>
          </a:xfrm>
          <a:prstGeom prst="rect">
            <a:avLst/>
          </a:prstGeom>
        </p:spPr>
        <p:txBody>
          <a:bodyPr vert="horz" lIns="90226" tIns="45113" rIns="90226" bIns="451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1"/>
            <a:ext cx="3038155" cy="462507"/>
          </a:xfrm>
          <a:prstGeom prst="rect">
            <a:avLst/>
          </a:prstGeom>
        </p:spPr>
        <p:txBody>
          <a:bodyPr vert="horz" lIns="90226" tIns="45113" rIns="90226" bIns="45113" rtlCol="0"/>
          <a:lstStyle>
            <a:lvl1pPr algn="r">
              <a:defRPr sz="1200"/>
            </a:lvl1pPr>
          </a:lstStyle>
          <a:p>
            <a:fld id="{369DC139-7740-4B60-944D-F2B2BD63B21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26" tIns="45113" rIns="90226" bIns="451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6" y="4387565"/>
            <a:ext cx="5607691" cy="4156312"/>
          </a:xfrm>
          <a:prstGeom prst="rect">
            <a:avLst/>
          </a:prstGeom>
        </p:spPr>
        <p:txBody>
          <a:bodyPr vert="horz" lIns="90226" tIns="45113" rIns="90226" bIns="451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005"/>
            <a:ext cx="3038155" cy="462507"/>
          </a:xfrm>
          <a:prstGeom prst="rect">
            <a:avLst/>
          </a:prstGeom>
        </p:spPr>
        <p:txBody>
          <a:bodyPr vert="horz" lIns="90226" tIns="45113" rIns="90226" bIns="451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772005"/>
            <a:ext cx="3038155" cy="462507"/>
          </a:xfrm>
          <a:prstGeom prst="rect">
            <a:avLst/>
          </a:prstGeom>
        </p:spPr>
        <p:txBody>
          <a:bodyPr vert="horz" lIns="90226" tIns="45113" rIns="90226" bIns="45113" rtlCol="0" anchor="b"/>
          <a:lstStyle>
            <a:lvl1pPr algn="r">
              <a:defRPr sz="1200"/>
            </a:lvl1pPr>
          </a:lstStyle>
          <a:p>
            <a:fld id="{D7B56832-5A04-421C-84D4-8D74E4CA5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5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56832-5A04-421C-84D4-8D74E4CA5C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5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3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7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0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4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4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0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6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2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4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72081-6DF8-4952-A7A5-8C835BD37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5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7924800" cy="2431435"/>
          </a:xfrm>
          <a:prstGeom prst="rect">
            <a:avLst/>
          </a:prstGeom>
          <a:noFill/>
          <a:ln cmpd="thickThin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Fuel Up For a New Day:</a:t>
            </a:r>
          </a:p>
          <a:p>
            <a:pPr algn="ctr"/>
            <a:r>
              <a:rPr lang="en-US" sz="3200" b="1" dirty="0" smtClean="0"/>
              <a:t>Repaying the Alabama Trust Fund</a:t>
            </a:r>
          </a:p>
          <a:p>
            <a:pPr algn="ctr"/>
            <a:r>
              <a:rPr lang="en-US" sz="3200" b="1" dirty="0"/>
              <a:t>o</a:t>
            </a:r>
            <a:r>
              <a:rPr lang="en-US" sz="3200" b="1" dirty="0" smtClean="0"/>
              <a:t>r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Refuel the ATF</a:t>
            </a:r>
          </a:p>
          <a:p>
            <a:pPr algn="ctr"/>
            <a:r>
              <a:rPr lang="en-US" sz="2400" dirty="0" smtClean="0"/>
              <a:t>by </a:t>
            </a:r>
            <a:r>
              <a:rPr lang="en-US" sz="2400" dirty="0"/>
              <a:t>State Treasurer Young Boozer</a:t>
            </a:r>
            <a:endParaRPr lang="en-US" sz="2400" dirty="0" smtClean="0">
              <a:solidFill>
                <a:srgbClr val="1621FE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62200" y="4343399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ACCA 87</a:t>
            </a:r>
            <a:r>
              <a:rPr lang="en-US" sz="2400" b="1" baseline="30000" dirty="0"/>
              <a:t>th</a:t>
            </a:r>
            <a:r>
              <a:rPr lang="en-US" sz="2400" b="1" dirty="0"/>
              <a:t> Annual Convention </a:t>
            </a:r>
          </a:p>
          <a:p>
            <a:pPr algn="ctr"/>
            <a:r>
              <a:rPr lang="en-US" sz="2000" dirty="0"/>
              <a:t>August 19, 2015</a:t>
            </a:r>
          </a:p>
          <a:p>
            <a:pPr algn="ctr"/>
            <a:r>
              <a:rPr lang="en-US" sz="2000" dirty="0"/>
              <a:t>Perdido Beach Resort</a:t>
            </a:r>
          </a:p>
          <a:p>
            <a:pPr algn="ctr"/>
            <a:r>
              <a:rPr lang="en-US" sz="2000" dirty="0"/>
              <a:t>Orange Beach, AL</a:t>
            </a:r>
          </a:p>
        </p:txBody>
      </p:sp>
    </p:spTree>
    <p:extLst>
      <p:ext uri="{BB962C8B-B14F-4D97-AF65-F5344CB8AC3E}">
        <p14:creationId xmlns:p14="http://schemas.microsoft.com/office/powerpoint/2010/main" val="134608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905000" y="228600"/>
            <a:ext cx="50292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ETF Rainy Day Account FY15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261618"/>
              </p:ext>
            </p:extLst>
          </p:nvPr>
        </p:nvGraphicFramePr>
        <p:xfrm>
          <a:off x="762000" y="1752600"/>
          <a:ext cx="7391400" cy="2584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9065"/>
                <a:gridCol w="2159935"/>
                <a:gridCol w="1676400"/>
                <a:gridCol w="2286000"/>
              </a:tblGrid>
              <a:tr h="12977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Withdrawals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:</a:t>
                      </a:r>
                      <a:endParaRPr lang="en-US" sz="18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12/16/2008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(221,136,679)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025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7/16/2009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(100,000,000)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7/30/2009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(116,254,149)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9741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Total Withdrawals: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(437,390,828)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9655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Total Replenishments: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 437,390,828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96554">
                <a:tc gridSpan="3">
                  <a:txBody>
                    <a:bodyPr/>
                    <a:lstStyle/>
                    <a:p>
                      <a:pPr algn="l" fontAlgn="b"/>
                      <a:endParaRPr lang="en-US" sz="1800" b="1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0" marR="0" marT="0" marB="0" anchor="b"/>
                </a:tc>
              </a:tr>
              <a:tr h="39655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Amount Due From Education Trust Fund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                  $0 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4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38200" y="457200"/>
            <a:ext cx="7391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GF Rainy Day Account FY15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94530"/>
              </p:ext>
            </p:extLst>
          </p:nvPr>
        </p:nvGraphicFramePr>
        <p:xfrm>
          <a:off x="762000" y="1752600"/>
          <a:ext cx="7315200" cy="224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3736"/>
                <a:gridCol w="620311"/>
                <a:gridCol w="521061"/>
                <a:gridCol w="282949"/>
                <a:gridCol w="748161"/>
                <a:gridCol w="1417782"/>
                <a:gridCol w="1981200"/>
              </a:tblGrid>
              <a:tr h="31318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Withdrawals:</a:t>
                      </a:r>
                      <a:endParaRPr lang="en-US" sz="1800" b="1" i="0" u="none" strike="noStrike" dirty="0" smtClean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</a:tr>
              <a:tr h="163475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effectLst/>
                          <a:latin typeface="+mn-lt"/>
                        </a:rPr>
                        <a:t>8/9/2010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         (123,802,227)</a:t>
                      </a:r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3475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effectLst/>
                          <a:latin typeface="+mn-lt"/>
                        </a:rPr>
                        <a:t>9/29/2010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   (37,763,647)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3475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+mn-lt"/>
                        </a:rPr>
                        <a:t>Total Withdrawals:</a:t>
                      </a:r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  (161,565,874)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</a:tr>
              <a:tr h="163475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No </a:t>
                      </a:r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Replenishments have been made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               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$0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81174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</a:tr>
              <a:tr h="173091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Amount Due From General 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Fund: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$       161,565,874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38200" y="329528"/>
            <a:ext cx="73914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A Possible BP Settlement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1320559"/>
              </p:ext>
            </p:extLst>
          </p:nvPr>
        </p:nvGraphicFramePr>
        <p:xfrm>
          <a:off x="3276600" y="1333158"/>
          <a:ext cx="2667000" cy="4884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0494"/>
                <a:gridCol w="268706"/>
                <a:gridCol w="1447800"/>
              </a:tblGrid>
              <a:tr h="244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  Year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Amount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200,000,000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               - 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               - 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2026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2027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2028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2029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2030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2031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2032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2033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    53,333,333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1,000,000,000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995" marR="7995" marT="799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95400" y="1394654"/>
            <a:ext cx="3581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Arial" pitchFamily="34" charset="0"/>
              </a:rPr>
              <a:t>Projected Payments</a:t>
            </a:r>
            <a:endParaRPr lang="en-US" sz="1400" b="1" dirty="0"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418" y="6303818"/>
            <a:ext cx="5029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cs typeface="Arial" pitchFamily="34" charset="0"/>
              </a:rPr>
              <a:t>Projected Present Value @ 4</a:t>
            </a:r>
            <a:r>
              <a:rPr lang="en-US" sz="1400" b="1" dirty="0" smtClean="0">
                <a:cs typeface="Arial" pitchFamily="34" charset="0"/>
              </a:rPr>
              <a:t>%: $719,465,343 </a:t>
            </a:r>
            <a:endParaRPr lang="en-US" sz="14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39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38200" y="457200"/>
            <a:ext cx="73914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ATF Constitutional Amendment 856</a:t>
            </a:r>
            <a:br>
              <a:rPr lang="en-US" sz="32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2700" dirty="0" smtClean="0">
                <a:latin typeface="+mn-lt"/>
              </a:rPr>
              <a:t>September 2012</a:t>
            </a:r>
            <a:endParaRPr lang="en-US" sz="27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914400" y="1828800"/>
            <a:ext cx="7239000" cy="4343400"/>
          </a:xfrm>
        </p:spPr>
        <p:txBody>
          <a:bodyPr>
            <a:normAutofit/>
          </a:bodyPr>
          <a:lstStyle/>
          <a:p>
            <a:r>
              <a:rPr lang="en-US" sz="2000" dirty="0"/>
              <a:t>Provides for the transfer of $145.8 million from the </a:t>
            </a:r>
            <a:r>
              <a:rPr lang="en-US" sz="2000" dirty="0" smtClean="0"/>
              <a:t>ATF </a:t>
            </a:r>
            <a:r>
              <a:rPr lang="en-US" sz="2000" dirty="0"/>
              <a:t>to the </a:t>
            </a:r>
            <a:r>
              <a:rPr lang="en-US" sz="2000" dirty="0" smtClean="0"/>
              <a:t>General </a:t>
            </a:r>
            <a:r>
              <a:rPr lang="en-US" sz="2000" dirty="0"/>
              <a:t>Fund </a:t>
            </a:r>
            <a:r>
              <a:rPr lang="en-US" sz="2000" dirty="0" smtClean="0"/>
              <a:t>for </a:t>
            </a:r>
            <a:r>
              <a:rPr lang="en-US" sz="2000" dirty="0"/>
              <a:t>the fiscal years 2013, </a:t>
            </a:r>
            <a:r>
              <a:rPr lang="en-US" sz="2000" dirty="0" smtClean="0"/>
              <a:t>2014 </a:t>
            </a:r>
            <a:r>
              <a:rPr lang="en-US" sz="2000" dirty="0"/>
              <a:t>and </a:t>
            </a:r>
            <a:r>
              <a:rPr lang="en-US" sz="2000" dirty="0" smtClean="0"/>
              <a:t>2015.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Revises </a:t>
            </a:r>
            <a:r>
              <a:rPr lang="en-US" sz="2000" dirty="0"/>
              <a:t>the existing method for distributions from the </a:t>
            </a:r>
            <a:r>
              <a:rPr lang="en-US" sz="2000" dirty="0" smtClean="0"/>
              <a:t>ATF.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/>
              <a:t>B</a:t>
            </a:r>
            <a:r>
              <a:rPr lang="en-US" sz="2000" dirty="0" smtClean="0"/>
              <a:t>ases </a:t>
            </a:r>
            <a:r>
              <a:rPr lang="en-US" sz="2000" dirty="0"/>
              <a:t>annual distributions </a:t>
            </a:r>
            <a:r>
              <a:rPr lang="en-US" sz="2000" dirty="0" smtClean="0"/>
              <a:t>on:</a:t>
            </a:r>
          </a:p>
          <a:p>
            <a:pPr lvl="1"/>
            <a:r>
              <a:rPr lang="en-US" sz="1800" dirty="0"/>
              <a:t>33% of the amount of royalties received in the previous fiscal year </a:t>
            </a:r>
          </a:p>
          <a:p>
            <a:pPr lvl="1"/>
            <a:r>
              <a:rPr lang="en-US" sz="1800" dirty="0"/>
              <a:t>5% of the average market value of invested assets in the ATF as of the end of the three prior fiscal </a:t>
            </a:r>
            <a:r>
              <a:rPr lang="en-US" sz="1800" dirty="0" smtClean="0"/>
              <a:t>years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Creates the County &amp; Municipal Government Improvement Trust Fund (CMT).</a:t>
            </a:r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5339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38200" y="4572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County &amp; Municipal Government Improvement Trust Fund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914400" y="1981199"/>
            <a:ext cx="7239000" cy="4419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u="sng" dirty="0" smtClean="0"/>
              <a:t>Advisory Board Members:</a:t>
            </a:r>
          </a:p>
          <a:p>
            <a:r>
              <a:rPr lang="en-US" sz="2000" dirty="0" smtClean="0"/>
              <a:t>Ricky Harcrow, DeKalb County Commission</a:t>
            </a:r>
            <a:r>
              <a:rPr lang="en-US" sz="2000" b="1" dirty="0"/>
              <a:t> </a:t>
            </a:r>
          </a:p>
          <a:p>
            <a:r>
              <a:rPr lang="en-US" sz="2000" dirty="0" smtClean="0"/>
              <a:t>Mark Culver, Houston </a:t>
            </a:r>
            <a:r>
              <a:rPr lang="en-US" sz="2000" dirty="0"/>
              <a:t>County </a:t>
            </a:r>
            <a:r>
              <a:rPr lang="en-US" sz="2000" dirty="0" smtClean="0"/>
              <a:t>Commission</a:t>
            </a:r>
          </a:p>
          <a:p>
            <a:r>
              <a:rPr lang="en-US" sz="2000" dirty="0" smtClean="0"/>
              <a:t>Charlie Sankey, Crenshaw </a:t>
            </a:r>
            <a:r>
              <a:rPr lang="en-US" sz="2000" dirty="0"/>
              <a:t>County Commission</a:t>
            </a:r>
          </a:p>
          <a:p>
            <a:pPr marL="0" indent="0">
              <a:buNone/>
            </a:pPr>
            <a:endParaRPr lang="en-US" sz="2000" b="1" u="sng" dirty="0" smtClean="0"/>
          </a:p>
          <a:p>
            <a:r>
              <a:rPr lang="en-US" sz="2000" dirty="0" smtClean="0"/>
              <a:t>Donald Myers</a:t>
            </a:r>
            <a:r>
              <a:rPr lang="en-US" sz="2000" dirty="0"/>
              <a:t>, </a:t>
            </a:r>
            <a:r>
              <a:rPr lang="en-US" sz="2000" dirty="0" smtClean="0"/>
              <a:t>Guntersville </a:t>
            </a:r>
            <a:r>
              <a:rPr lang="en-US" sz="2000" dirty="0"/>
              <a:t>City Council</a:t>
            </a:r>
          </a:p>
          <a:p>
            <a:r>
              <a:rPr lang="en-US" sz="2000" dirty="0" smtClean="0"/>
              <a:t>Adam Bourne, Chickasaw </a:t>
            </a:r>
            <a:r>
              <a:rPr lang="en-US" sz="2000" dirty="0"/>
              <a:t>City </a:t>
            </a:r>
            <a:r>
              <a:rPr lang="en-US" sz="2000" dirty="0" smtClean="0"/>
              <a:t>Council</a:t>
            </a:r>
            <a:endParaRPr lang="en-US" sz="2000" dirty="0"/>
          </a:p>
          <a:p>
            <a:r>
              <a:rPr lang="en-US" sz="2000" dirty="0" smtClean="0"/>
              <a:t>Dee Woodham, Montevallo </a:t>
            </a:r>
            <a:r>
              <a:rPr lang="en-US" sz="2000" dirty="0"/>
              <a:t>City </a:t>
            </a:r>
            <a:r>
              <a:rPr lang="en-US" sz="2000" dirty="0" smtClean="0"/>
              <a:t>Council</a:t>
            </a:r>
            <a:r>
              <a:rPr lang="en-US" sz="2000" b="1" dirty="0"/>
              <a:t> 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748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914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ATF Cash Flows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64238" y="1857034"/>
            <a:ext cx="2538412" cy="609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1200" dirty="0" smtClean="0">
                <a:cs typeface="Arial" panose="020B0604020202020204" pitchFamily="34" charset="0"/>
              </a:rPr>
              <a:t>Oil</a:t>
            </a:r>
            <a:r>
              <a:rPr lang="en-US" sz="1200" baseline="0" dirty="0" smtClean="0">
                <a:cs typeface="Arial" panose="020B0604020202020204" pitchFamily="34" charset="0"/>
              </a:rPr>
              <a:t> and Gas Royalties</a:t>
            </a:r>
            <a:endParaRPr lang="en-US" sz="1200" baseline="0" dirty="0"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37829" y="2161834"/>
            <a:ext cx="95766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ontent Placeholder 8"/>
          <p:cNvSpPr txBox="1">
            <a:spLocks/>
          </p:cNvSpPr>
          <p:nvPr/>
        </p:nvSpPr>
        <p:spPr>
          <a:xfrm>
            <a:off x="4960599" y="1871702"/>
            <a:ext cx="2971801" cy="609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1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1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1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1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1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cs typeface="Arial" panose="020B0604020202020204" pitchFamily="34" charset="0"/>
              </a:rPr>
              <a:t>% to Lands Division of Conservation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703049" y="2835078"/>
            <a:ext cx="6076950" cy="5810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cs typeface="Arial" panose="020B0604020202020204" pitchFamily="34" charset="0"/>
              </a:rPr>
              <a:t>99%  </a:t>
            </a:r>
            <a:r>
              <a:rPr lang="en-US" sz="1200" baseline="0" dirty="0">
                <a:cs typeface="Arial" panose="020B0604020202020204" pitchFamily="34" charset="0"/>
              </a:rPr>
              <a:t>to the Alabama Trust Fund</a:t>
            </a:r>
            <a:endParaRPr lang="en-US" sz="1200" dirty="0"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350656" y="2481302"/>
            <a:ext cx="1" cy="3118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41096" y="3843943"/>
            <a:ext cx="1524000" cy="519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ATF Distributions  33%</a:t>
            </a:r>
            <a:endParaRPr lang="en-US" sz="1200" dirty="0"/>
          </a:p>
        </p:txBody>
      </p:sp>
      <p:sp>
        <p:nvSpPr>
          <p:cNvPr id="23" name="Rounded Rectangle 22"/>
          <p:cNvSpPr/>
          <p:nvPr/>
        </p:nvSpPr>
        <p:spPr>
          <a:xfrm>
            <a:off x="2743200" y="3829022"/>
            <a:ext cx="1524000" cy="519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ATF </a:t>
            </a:r>
            <a:r>
              <a:rPr lang="en-US" sz="1200" dirty="0" smtClean="0"/>
              <a:t>Portfolio</a:t>
            </a:r>
          </a:p>
          <a:p>
            <a:pPr algn="ctr"/>
            <a:r>
              <a:rPr lang="en-US" sz="1200" dirty="0" smtClean="0"/>
              <a:t>  32%</a:t>
            </a:r>
            <a:endParaRPr lang="en-US" sz="1200" dirty="0"/>
          </a:p>
        </p:txBody>
      </p:sp>
      <p:sp>
        <p:nvSpPr>
          <p:cNvPr id="24" name="Rounded Rectangle 23"/>
          <p:cNvSpPr/>
          <p:nvPr/>
        </p:nvSpPr>
        <p:spPr>
          <a:xfrm>
            <a:off x="5014069" y="3829022"/>
            <a:ext cx="1524000" cy="519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ACITF</a:t>
            </a:r>
          </a:p>
          <a:p>
            <a:pPr algn="ctr"/>
            <a:r>
              <a:rPr lang="en-US" sz="1200" dirty="0" smtClean="0"/>
              <a:t>28%</a:t>
            </a:r>
            <a:endParaRPr lang="en-US" sz="1200" dirty="0"/>
          </a:p>
        </p:txBody>
      </p:sp>
      <p:sp>
        <p:nvSpPr>
          <p:cNvPr id="25" name="Rounded Rectangle 24"/>
          <p:cNvSpPr/>
          <p:nvPr/>
        </p:nvSpPr>
        <p:spPr>
          <a:xfrm>
            <a:off x="7178842" y="3820056"/>
            <a:ext cx="1524000" cy="519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CMT Fund</a:t>
            </a:r>
          </a:p>
          <a:p>
            <a:pPr algn="ctr"/>
            <a:r>
              <a:rPr lang="en-US" sz="1200" dirty="0" smtClean="0"/>
              <a:t>7%</a:t>
            </a:r>
            <a:endParaRPr lang="en-US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1295400" y="3463433"/>
            <a:ext cx="699714" cy="308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200400" y="3454499"/>
            <a:ext cx="457200" cy="345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035811" y="3454499"/>
            <a:ext cx="463405" cy="345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215727" y="3454499"/>
            <a:ext cx="448085" cy="3176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2209800" y="4648200"/>
            <a:ext cx="1524000" cy="519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/>
              <a:t>5% of Rolling  3 year Average MV of ATF Portfolio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2186709" y="5486400"/>
            <a:ext cx="1524000" cy="519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ATF Distributions</a:t>
            </a:r>
            <a:endParaRPr lang="en-US" sz="1200" dirty="0"/>
          </a:p>
        </p:txBody>
      </p:sp>
      <p:sp>
        <p:nvSpPr>
          <p:cNvPr id="57" name="Rounded Rectangle 56"/>
          <p:cNvSpPr/>
          <p:nvPr/>
        </p:nvSpPr>
        <p:spPr>
          <a:xfrm>
            <a:off x="4960599" y="4672148"/>
            <a:ext cx="2819400" cy="307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Cities 10%</a:t>
            </a:r>
            <a:endParaRPr lang="en-US" sz="1200" dirty="0"/>
          </a:p>
        </p:txBody>
      </p:sp>
      <p:sp>
        <p:nvSpPr>
          <p:cNvPr id="58" name="Rounded Rectangle 57"/>
          <p:cNvSpPr/>
          <p:nvPr/>
        </p:nvSpPr>
        <p:spPr>
          <a:xfrm>
            <a:off x="4944435" y="5085998"/>
            <a:ext cx="2819400" cy="2843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Counties 10%</a:t>
            </a:r>
            <a:endParaRPr lang="en-US" sz="1200" dirty="0"/>
          </a:p>
        </p:txBody>
      </p:sp>
      <p:sp>
        <p:nvSpPr>
          <p:cNvPr id="59" name="Rounded Rectangle 58"/>
          <p:cNvSpPr/>
          <p:nvPr/>
        </p:nvSpPr>
        <p:spPr>
          <a:xfrm>
            <a:off x="4944435" y="5444823"/>
            <a:ext cx="2819400" cy="2595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Forever Wild  (1) 10%</a:t>
            </a:r>
            <a:endParaRPr lang="en-US" sz="1200" dirty="0"/>
          </a:p>
        </p:txBody>
      </p:sp>
      <p:sp>
        <p:nvSpPr>
          <p:cNvPr id="60" name="Rounded Rectangle 59"/>
          <p:cNvSpPr/>
          <p:nvPr/>
        </p:nvSpPr>
        <p:spPr>
          <a:xfrm>
            <a:off x="4932385" y="5838854"/>
            <a:ext cx="2854036" cy="2595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Senior Services (2) 1%</a:t>
            </a:r>
            <a:endParaRPr lang="en-US" sz="1200" dirty="0"/>
          </a:p>
        </p:txBody>
      </p:sp>
      <p:sp>
        <p:nvSpPr>
          <p:cNvPr id="61" name="Rounded Rectangle 60"/>
          <p:cNvSpPr/>
          <p:nvPr/>
        </p:nvSpPr>
        <p:spPr>
          <a:xfrm>
            <a:off x="4932385" y="6199810"/>
            <a:ext cx="2854036" cy="2595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General Fund (Remaining Balance)</a:t>
            </a:r>
            <a:endParaRPr lang="en-US" sz="1200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996084" y="4401978"/>
            <a:ext cx="1137516" cy="13481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3759994" y="4826000"/>
            <a:ext cx="1116806" cy="8144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759994" y="5859913"/>
            <a:ext cx="1116806" cy="5136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3778080" y="5156302"/>
            <a:ext cx="1098720" cy="5606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788675" y="5800794"/>
            <a:ext cx="1088125" cy="167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3837829" y="5486400"/>
            <a:ext cx="1038971" cy="2637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52400" y="6243948"/>
            <a:ext cx="368542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r>
              <a:rPr lang="en-US" sz="1100" dirty="0" smtClean="0">
                <a:cs typeface="Arial" pitchFamily="34" charset="0"/>
              </a:rPr>
              <a:t>FWLT </a:t>
            </a:r>
            <a:r>
              <a:rPr lang="en-US" sz="1100" dirty="0">
                <a:cs typeface="Arial" pitchFamily="34" charset="0"/>
              </a:rPr>
              <a:t>Distributions capped at $15 million </a:t>
            </a:r>
            <a:r>
              <a:rPr lang="en-US" sz="1100" dirty="0" smtClean="0">
                <a:cs typeface="Arial" pitchFamily="34" charset="0"/>
              </a:rPr>
              <a:t>annually</a:t>
            </a:r>
          </a:p>
          <a:p>
            <a:pPr marL="228600" indent="-228600">
              <a:buAutoNum type="arabicParenR"/>
            </a:pPr>
            <a:r>
              <a:rPr lang="en-US" sz="1100" dirty="0">
                <a:cs typeface="Arial" pitchFamily="34" charset="0"/>
              </a:rPr>
              <a:t>Senior Services capped at $5 million annually</a:t>
            </a:r>
          </a:p>
        </p:txBody>
      </p:sp>
    </p:spTree>
    <p:extLst>
      <p:ext uri="{BB962C8B-B14F-4D97-AF65-F5344CB8AC3E}">
        <p14:creationId xmlns:p14="http://schemas.microsoft.com/office/powerpoint/2010/main" val="359938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62000" y="4572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ATF Asset Allocation</a:t>
            </a:r>
            <a:br>
              <a:rPr lang="en-US" sz="32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July 31, 2015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379172"/>
              </p:ext>
            </p:extLst>
          </p:nvPr>
        </p:nvGraphicFramePr>
        <p:xfrm>
          <a:off x="1752600" y="2057400"/>
          <a:ext cx="542925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676400"/>
                <a:gridCol w="11620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Market Value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Percent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Domestic Equity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$820,962,437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32.24%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International</a:t>
                      </a:r>
                      <a:r>
                        <a:rPr lang="en-US" sz="1800" baseline="0" dirty="0" smtClean="0"/>
                        <a:t> Equity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$619,493,658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Domestic Fixed</a:t>
                      </a:r>
                      <a:r>
                        <a:rPr lang="en-US" sz="1800" baseline="0" dirty="0" smtClean="0"/>
                        <a:t> Income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$874,874,477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34.35%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Real Estate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$200,867,390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7.89%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Cash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$10,918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BNYM STIF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$30,414,944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Total Fund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$2,546,623,824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12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38200" y="4572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CMT Asset Allocation</a:t>
            </a:r>
            <a:br>
              <a:rPr lang="en-US" sz="32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July 31, 2015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360986"/>
              </p:ext>
            </p:extLst>
          </p:nvPr>
        </p:nvGraphicFramePr>
        <p:xfrm>
          <a:off x="1828800" y="2209800"/>
          <a:ext cx="542925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676400"/>
                <a:gridCol w="11620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Market Value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Percent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Domestic Equity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$150,698,964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32.57%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International</a:t>
                      </a:r>
                      <a:r>
                        <a:rPr lang="en-US" sz="1800" baseline="0" dirty="0" smtClean="0"/>
                        <a:t> Equity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$111,367,768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24.07%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Domestic Fixed</a:t>
                      </a:r>
                      <a:r>
                        <a:rPr lang="en-US" sz="1800" baseline="0" dirty="0" smtClean="0"/>
                        <a:t> Income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$164,285,900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35.51%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Real Estate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$35,574,559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7.69%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Cash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$700,214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Total Fund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$462,627,405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28800" y="50292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Total Fund at 06/30/2013:  $414,000,000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25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38200" y="457200"/>
            <a:ext cx="7391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ATF Distribution Schedule FY16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090293"/>
              </p:ext>
            </p:extLst>
          </p:nvPr>
        </p:nvGraphicFramePr>
        <p:xfrm>
          <a:off x="1524001" y="1219200"/>
          <a:ext cx="6553199" cy="4060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9199"/>
                <a:gridCol w="1524000"/>
              </a:tblGrid>
              <a:tr h="3879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 smtClean="0">
                          <a:effectLst/>
                          <a:latin typeface="+mn-lt"/>
                        </a:rPr>
                        <a:t>First Quarter</a:t>
                      </a:r>
                      <a:endParaRPr lang="en-US" sz="1800" b="1" i="0" u="sng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79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Forever Wild (capped @ $15 million) until FY 2032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  $3,743,000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79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Senior Services Trust Fund (capped @ $5 million)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$374,000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435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General Fund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$25,828,000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2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 $29,945,000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28353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79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sng" strike="noStrike" dirty="0">
                          <a:effectLst/>
                          <a:latin typeface="+mn-lt"/>
                        </a:rPr>
                        <a:t>Second Quarter</a:t>
                      </a:r>
                      <a:endParaRPr lang="en-US" sz="1800" b="1" i="0" u="sng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79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Forever 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Wild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 $3,743,000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79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Senior Services Trust 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Fund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$374,000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449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+mn-lt"/>
                        </a:rPr>
                        <a:t>General Fund</a:t>
                      </a:r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$25,828,000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79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 $29,945,000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0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62000" y="457200"/>
            <a:ext cx="7391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ATF Distribution Schedule FY16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302167"/>
              </p:ext>
            </p:extLst>
          </p:nvPr>
        </p:nvGraphicFramePr>
        <p:xfrm>
          <a:off x="1371600" y="1371600"/>
          <a:ext cx="6324600" cy="4937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6800"/>
                <a:gridCol w="1447800"/>
              </a:tblGrid>
              <a:tr h="141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sng" strike="noStrike" dirty="0">
                          <a:effectLst/>
                          <a:latin typeface="+mn-lt"/>
                        </a:rPr>
                        <a:t>Third Quarter</a:t>
                      </a:r>
                      <a:endParaRPr lang="en-US" sz="1800" b="1" i="0" u="sng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County Government Capital Improvement Fund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$14,972,000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+mn-lt"/>
                        </a:rPr>
                        <a:t>Municipal Government Capital Improvement Fund</a:t>
                      </a:r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$14,972,000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Forever 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Wild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$3,743,000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Senior Services Trust 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Fund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$374,000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General Fund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$25,828,000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$59,890,000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41595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41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sng" strike="noStrike" dirty="0">
                          <a:effectLst/>
                          <a:latin typeface="+mn-lt"/>
                        </a:rPr>
                        <a:t>Fourth Quarter</a:t>
                      </a:r>
                      <a:endParaRPr lang="en-US" sz="1800" b="1" i="0" u="sng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Forever Wild 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until </a:t>
                      </a:r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FY 2032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$3,743,000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Senior Services Trust 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Fund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$374,000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+mn-lt"/>
                        </a:rPr>
                        <a:t>General Fund</a:t>
                      </a:r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$25,828,000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41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+mn-lt"/>
                        </a:rPr>
                        <a:t>Total</a:t>
                      </a:r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 $ 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29,945,000 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41595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45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Total Distributions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$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149,725,000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98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62000" y="457200"/>
            <a:ext cx="7391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CMT Distribution Schedule FY16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213711"/>
              </p:ext>
            </p:extLst>
          </p:nvPr>
        </p:nvGraphicFramePr>
        <p:xfrm>
          <a:off x="2362200" y="2057400"/>
          <a:ext cx="4191000" cy="1537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3600"/>
                <a:gridCol w="2057400"/>
              </a:tblGrid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sng" strike="noStrike" dirty="0">
                          <a:effectLst/>
                          <a:latin typeface="+mn-lt"/>
                        </a:rPr>
                        <a:t>Third Quarter</a:t>
                      </a:r>
                      <a:endParaRPr lang="en-US" sz="1800" b="1" i="0" u="sng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Counties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$11,005,000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628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Cities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   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$11,005,000 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Total:</a:t>
                      </a:r>
                      <a:endParaRPr lang="en-US" b="1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$22,010,000</a:t>
                      </a:r>
                      <a:endParaRPr lang="en-US" b="1" dirty="0"/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29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</TotalTime>
  <Words>682</Words>
  <Application>Microsoft Office PowerPoint</Application>
  <PresentationFormat>On-screen Show (4:3)</PresentationFormat>
  <Paragraphs>226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ATF Constitutional Amendment 856 September 2012</vt:lpstr>
      <vt:lpstr>County &amp; Municipal Government Improvement Trust Fund</vt:lpstr>
      <vt:lpstr>ATF Cash Flows</vt:lpstr>
      <vt:lpstr>ATF Asset Allocation July 31, 2015</vt:lpstr>
      <vt:lpstr>CMT Asset Allocation July 31, 2015</vt:lpstr>
      <vt:lpstr>ATF Distribution Schedule FY16</vt:lpstr>
      <vt:lpstr>ATF Distribution Schedule FY16</vt:lpstr>
      <vt:lpstr>CMT Distribution Schedule FY16</vt:lpstr>
      <vt:lpstr>ETF Rainy Day Account FY15</vt:lpstr>
      <vt:lpstr>GF Rainy Day Account FY15</vt:lpstr>
      <vt:lpstr>A Possible BP Settlement</vt:lpstr>
    </vt:vector>
  </TitlesOfParts>
  <Company>Treasury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Allred, Glenda</dc:creator>
  <cp:lastModifiedBy>Matthews, Brittany</cp:lastModifiedBy>
  <cp:revision>104</cp:revision>
  <cp:lastPrinted>2012-08-15T21:57:03Z</cp:lastPrinted>
  <dcterms:created xsi:type="dcterms:W3CDTF">2012-08-08T19:04:22Z</dcterms:created>
  <dcterms:modified xsi:type="dcterms:W3CDTF">2015-08-18T14:31:58Z</dcterms:modified>
</cp:coreProperties>
</file>