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4" r:id="rId2"/>
    <p:sldId id="317" r:id="rId3"/>
    <p:sldId id="335" r:id="rId4"/>
    <p:sldId id="318" r:id="rId5"/>
    <p:sldId id="370" r:id="rId6"/>
    <p:sldId id="371" r:id="rId7"/>
    <p:sldId id="372" r:id="rId8"/>
    <p:sldId id="383" r:id="rId9"/>
    <p:sldId id="381" r:id="rId10"/>
    <p:sldId id="382" r:id="rId11"/>
    <p:sldId id="384" r:id="rId12"/>
    <p:sldId id="385" r:id="rId13"/>
    <p:sldId id="386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87" r:id="rId25"/>
    <p:sldId id="373" r:id="rId26"/>
    <p:sldId id="374" r:id="rId27"/>
    <p:sldId id="380" r:id="rId28"/>
    <p:sldId id="376" r:id="rId29"/>
    <p:sldId id="375" r:id="rId30"/>
    <p:sldId id="377" r:id="rId31"/>
    <p:sldId id="378" r:id="rId32"/>
    <p:sldId id="379" r:id="rId33"/>
    <p:sldId id="360" r:id="rId34"/>
    <p:sldId id="268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9F5D32-9D8F-48B3-97B9-7263B542E18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C93773-A711-4139-A50D-2188C7F75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3E2EB3-9322-4D85-B0C0-242551CFE47A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3F7F10-FD1B-4005-91B9-32DCDCC8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7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3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9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7AFBC-5AD2-4AFC-AAE1-71C6877DB59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679B-2D9E-4214-A82C-0A59B625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3306"/>
            <a:ext cx="9144000" cy="201315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Skip Powe, P.E.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State Construction Engineer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Alabama Department of Transportation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725" y="4783015"/>
            <a:ext cx="2685275" cy="20749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6174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CAMMS:</a:t>
            </a:r>
            <a:b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and Materials Management System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480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08" y="0"/>
            <a:ext cx="9470184" cy="6831689"/>
          </a:xfrm>
        </p:spPr>
      </p:pic>
    </p:spTree>
    <p:extLst>
      <p:ext uri="{BB962C8B-B14F-4D97-AF65-F5344CB8AC3E}">
        <p14:creationId xmlns:p14="http://schemas.microsoft.com/office/powerpoint/2010/main" val="6923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5" y="0"/>
            <a:ext cx="9493530" cy="6827230"/>
          </a:xfrm>
        </p:spPr>
      </p:pic>
    </p:spTree>
    <p:extLst>
      <p:ext uri="{BB962C8B-B14F-4D97-AF65-F5344CB8AC3E}">
        <p14:creationId xmlns:p14="http://schemas.microsoft.com/office/powerpoint/2010/main" val="353193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54" y="0"/>
            <a:ext cx="9447092" cy="6816257"/>
          </a:xfrm>
        </p:spPr>
      </p:pic>
    </p:spTree>
    <p:extLst>
      <p:ext uri="{BB962C8B-B14F-4D97-AF65-F5344CB8AC3E}">
        <p14:creationId xmlns:p14="http://schemas.microsoft.com/office/powerpoint/2010/main" val="116859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0" y="0"/>
            <a:ext cx="9462801" cy="6791127"/>
          </a:xfrm>
        </p:spPr>
      </p:pic>
    </p:spTree>
    <p:extLst>
      <p:ext uri="{BB962C8B-B14F-4D97-AF65-F5344CB8AC3E}">
        <p14:creationId xmlns:p14="http://schemas.microsoft.com/office/powerpoint/2010/main" val="201353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43" y="0"/>
            <a:ext cx="9514714" cy="6816512"/>
          </a:xfrm>
        </p:spPr>
      </p:pic>
    </p:spTree>
    <p:extLst>
      <p:ext uri="{BB962C8B-B14F-4D97-AF65-F5344CB8AC3E}">
        <p14:creationId xmlns:p14="http://schemas.microsoft.com/office/powerpoint/2010/main" val="364990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78" y="0"/>
            <a:ext cx="9429645" cy="6807817"/>
          </a:xfrm>
        </p:spPr>
      </p:pic>
    </p:spTree>
    <p:extLst>
      <p:ext uri="{BB962C8B-B14F-4D97-AF65-F5344CB8AC3E}">
        <p14:creationId xmlns:p14="http://schemas.microsoft.com/office/powerpoint/2010/main" val="323563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48" y="0"/>
            <a:ext cx="9574505" cy="6889712"/>
          </a:xfrm>
        </p:spPr>
      </p:pic>
    </p:spTree>
    <p:extLst>
      <p:ext uri="{BB962C8B-B14F-4D97-AF65-F5344CB8AC3E}">
        <p14:creationId xmlns:p14="http://schemas.microsoft.com/office/powerpoint/2010/main" val="65086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0"/>
            <a:ext cx="9497963" cy="6859641"/>
          </a:xfrm>
        </p:spPr>
      </p:pic>
    </p:spTree>
    <p:extLst>
      <p:ext uri="{BB962C8B-B14F-4D97-AF65-F5344CB8AC3E}">
        <p14:creationId xmlns:p14="http://schemas.microsoft.com/office/powerpoint/2010/main" val="405238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11" y="0"/>
            <a:ext cx="9515379" cy="6858000"/>
          </a:xfrm>
        </p:spPr>
      </p:pic>
    </p:spTree>
    <p:extLst>
      <p:ext uri="{BB962C8B-B14F-4D97-AF65-F5344CB8AC3E}">
        <p14:creationId xmlns:p14="http://schemas.microsoft.com/office/powerpoint/2010/main" val="260595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78" y="0"/>
            <a:ext cx="9506844" cy="6837731"/>
          </a:xfrm>
        </p:spPr>
      </p:pic>
    </p:spTree>
    <p:extLst>
      <p:ext uri="{BB962C8B-B14F-4D97-AF65-F5344CB8AC3E}">
        <p14:creationId xmlns:p14="http://schemas.microsoft.com/office/powerpoint/2010/main" val="179684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What is it?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Background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Screenshots / Demo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Implementation for Counties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Issues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68" y="5521823"/>
            <a:ext cx="4384431" cy="13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3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00" y="0"/>
            <a:ext cx="9445401" cy="6817116"/>
          </a:xfrm>
        </p:spPr>
      </p:pic>
    </p:spTree>
    <p:extLst>
      <p:ext uri="{BB962C8B-B14F-4D97-AF65-F5344CB8AC3E}">
        <p14:creationId xmlns:p14="http://schemas.microsoft.com/office/powerpoint/2010/main" val="3108345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0" y="0"/>
            <a:ext cx="9552480" cy="6866318"/>
          </a:xfrm>
        </p:spPr>
      </p:pic>
    </p:spTree>
    <p:extLst>
      <p:ext uri="{BB962C8B-B14F-4D97-AF65-F5344CB8AC3E}">
        <p14:creationId xmlns:p14="http://schemas.microsoft.com/office/powerpoint/2010/main" val="1617103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33" y="0"/>
            <a:ext cx="9540134" cy="6855322"/>
          </a:xfrm>
        </p:spPr>
      </p:pic>
    </p:spTree>
    <p:extLst>
      <p:ext uri="{BB962C8B-B14F-4D97-AF65-F5344CB8AC3E}">
        <p14:creationId xmlns:p14="http://schemas.microsoft.com/office/powerpoint/2010/main" val="172032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97" y="0"/>
            <a:ext cx="9500607" cy="6823640"/>
          </a:xfrm>
        </p:spPr>
      </p:pic>
    </p:spTree>
    <p:extLst>
      <p:ext uri="{BB962C8B-B14F-4D97-AF65-F5344CB8AC3E}">
        <p14:creationId xmlns:p14="http://schemas.microsoft.com/office/powerpoint/2010/main" val="350707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66" y="0"/>
            <a:ext cx="9430269" cy="6773121"/>
          </a:xfrm>
        </p:spPr>
      </p:pic>
    </p:spTree>
    <p:extLst>
      <p:ext uri="{BB962C8B-B14F-4D97-AF65-F5344CB8AC3E}">
        <p14:creationId xmlns:p14="http://schemas.microsoft.com/office/powerpoint/2010/main" val="302414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for Counties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Current, paper records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BC-101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Diary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Field Books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Test Reports, </a:t>
            </a:r>
            <a:r>
              <a:rPr lang="en-US" sz="3600" dirty="0" err="1">
                <a:solidFill>
                  <a:schemeClr val="bg1"/>
                </a:solidFill>
              </a:rPr>
              <a:t>etc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46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for Counties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Estimates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Fill out pre-print and send to Area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Enters a monthly entry of </a:t>
            </a:r>
            <a:r>
              <a:rPr lang="en-US" sz="3600" dirty="0" err="1">
                <a:solidFill>
                  <a:schemeClr val="bg1"/>
                </a:solidFill>
              </a:rPr>
              <a:t>qtys</a:t>
            </a:r>
            <a:endParaRPr lang="en-US" sz="3600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Does a diary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Approves estimate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Submits to Finance</a:t>
            </a:r>
          </a:p>
        </p:txBody>
      </p:sp>
    </p:spTree>
    <p:extLst>
      <p:ext uri="{BB962C8B-B14F-4D97-AF65-F5344CB8AC3E}">
        <p14:creationId xmlns:p14="http://schemas.microsoft.com/office/powerpoint/2010/main" val="1129709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for Counties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Change Orders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Areas also process and enter all changes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Supplemental Agreements, force accounts, time extensions, etc.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Would still do this like we always have</a:t>
            </a:r>
          </a:p>
        </p:txBody>
      </p:sp>
    </p:spTree>
    <p:extLst>
      <p:ext uri="{BB962C8B-B14F-4D97-AF65-F5344CB8AC3E}">
        <p14:creationId xmlns:p14="http://schemas.microsoft.com/office/powerpoint/2010/main" val="3831666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for Counties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Concrete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Cylinders / placement info entered into CAMMS by counties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M &amp; T uses info for breaks and reporting</a:t>
            </a:r>
          </a:p>
        </p:txBody>
      </p:sp>
    </p:spTree>
    <p:extLst>
      <p:ext uri="{BB962C8B-B14F-4D97-AF65-F5344CB8AC3E}">
        <p14:creationId xmlns:p14="http://schemas.microsoft.com/office/powerpoint/2010/main" val="75595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for Counties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Goal: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Counties use CAMMS just like us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DWR, Diary, DIQ, Field Books, Estimates, Samples, Test Reports, Reports, etc.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ALDOT implementing e-Construction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Trying to minimize paper </a:t>
            </a:r>
            <a:r>
              <a:rPr lang="en-US" sz="3600" b="1" i="1" u="sng" dirty="0">
                <a:solidFill>
                  <a:schemeClr val="bg1"/>
                </a:solidFill>
              </a:rPr>
              <a:t>(which is difficult for engineers)</a:t>
            </a:r>
          </a:p>
        </p:txBody>
      </p:sp>
    </p:spTree>
    <p:extLst>
      <p:ext uri="{BB962C8B-B14F-4D97-AF65-F5344CB8AC3E}">
        <p14:creationId xmlns:p14="http://schemas.microsoft.com/office/powerpoint/2010/main" val="295672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chemeClr val="bg1"/>
                </a:solidFill>
              </a:rPr>
              <a:t>ALDOT’s comprehensive software system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Developed internally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Documents our construction and materials/testing records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Reduces/minimizes paper records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Replaces </a:t>
            </a:r>
            <a:r>
              <a:rPr lang="en-US" sz="4000" dirty="0" err="1">
                <a:solidFill>
                  <a:schemeClr val="bg1"/>
                </a:solidFill>
              </a:rPr>
              <a:t>SiteManager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80" y="5500468"/>
            <a:ext cx="4323920" cy="13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for Counties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Goal: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Mobile devices – saves you time and money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Saves Areas people, time and money for estimates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We all can do more with less </a:t>
            </a:r>
          </a:p>
          <a:p>
            <a:pPr lvl="1">
              <a:spcAft>
                <a:spcPts val="1200"/>
              </a:spcAft>
            </a:pPr>
            <a:r>
              <a:rPr lang="en-US" sz="3600" b="1" i="1" u="sng" dirty="0">
                <a:solidFill>
                  <a:schemeClr val="bg1"/>
                </a:solidFill>
              </a:rPr>
              <a:t>And do it ONCE!</a:t>
            </a:r>
          </a:p>
        </p:txBody>
      </p:sp>
    </p:spTree>
    <p:extLst>
      <p:ext uri="{BB962C8B-B14F-4D97-AF65-F5344CB8AC3E}">
        <p14:creationId xmlns:p14="http://schemas.microsoft.com/office/powerpoint/2010/main" val="3825228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for Counties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Next Step: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Need some guinea pigs (aka volunteers)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Elmore County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Shelby County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Morell Engineering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After, case-by-case</a:t>
            </a:r>
          </a:p>
        </p:txBody>
      </p:sp>
    </p:spTree>
    <p:extLst>
      <p:ext uri="{BB962C8B-B14F-4D97-AF65-F5344CB8AC3E}">
        <p14:creationId xmlns:p14="http://schemas.microsoft.com/office/powerpoint/2010/main" val="3689319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for Counties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Next Step: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Always begin at project start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No conversions in mid-stream</a:t>
            </a:r>
          </a:p>
        </p:txBody>
      </p:sp>
    </p:spTree>
    <p:extLst>
      <p:ext uri="{BB962C8B-B14F-4D97-AF65-F5344CB8AC3E}">
        <p14:creationId xmlns:p14="http://schemas.microsoft.com/office/powerpoint/2010/main" val="2699657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9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Computers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Office and Mobile Devices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Internet Access (doubtful an issue in office)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Training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Using Area Coordinators (instead of Help Desk)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68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26" y="2637617"/>
            <a:ext cx="12192000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0800000"/>
            </a:lightRig>
          </a:scene3d>
          <a:sp3d prstMaterial="plastic">
            <a:contourClr>
              <a:schemeClr val="tx1">
                <a:lumMod val="50000"/>
              </a:schemeClr>
            </a:contourClr>
          </a:sp3d>
        </p:spPr>
        <p:txBody>
          <a:bodyPr wrap="square" lIns="91440" tIns="45720" rIns="91440" bIns="45720" anchor="ctr">
            <a:spAutoFit/>
            <a:sp3d contourW="12700">
              <a:bevelT w="63500" h="31750"/>
              <a:contourClr>
                <a:schemeClr val="bg1">
                  <a:lumMod val="65000"/>
                  <a:lumOff val="3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9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jan Pro 3" panose="02020502050503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6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Pilot project for </a:t>
            </a:r>
            <a:r>
              <a:rPr lang="en-US" sz="4000" dirty="0" err="1">
                <a:solidFill>
                  <a:schemeClr val="bg1"/>
                </a:solidFill>
              </a:rPr>
              <a:t>SiteManager</a:t>
            </a:r>
            <a:r>
              <a:rPr lang="en-US" sz="4000" dirty="0">
                <a:solidFill>
                  <a:schemeClr val="bg1"/>
                </a:solidFill>
              </a:rPr>
              <a:t> in 1998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Test/modify/develop P&amp;P/train for 2-3 years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Additional Pilots in 4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Division in 2001-2002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Statewide in 2003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9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Annual Licensing fees $$$$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System very generic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Modifications were time consuming / expensive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Database was a pain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System was client server and not web-based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2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We needed a change!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Started with system development in 2011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Rolled out pieces over next few years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May 2016, Construction went live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Most field records including estimates 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3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Currently, making adjustments/upgrades to CN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Developing Materials in pieces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Using Concrete Module now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Each person has account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Includes certain info to uniquely identify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Driver’s License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Also, all testing certifications</a:t>
            </a:r>
          </a:p>
          <a:p>
            <a:pPr lvl="1"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Links to samples and testing records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7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83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0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403</Words>
  <Application>Microsoft Office PowerPoint</Application>
  <PresentationFormat>Widescreen</PresentationFormat>
  <Paragraphs>112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Trajan Pro 3</vt:lpstr>
      <vt:lpstr>Office Theme</vt:lpstr>
      <vt:lpstr>CAMMS: Construction and Materials Management System</vt:lpstr>
      <vt:lpstr>Overview</vt:lpstr>
      <vt:lpstr>What is it?</vt:lpstr>
      <vt:lpstr>Background</vt:lpstr>
      <vt:lpstr>Background</vt:lpstr>
      <vt:lpstr>Background</vt:lpstr>
      <vt:lpstr>Background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for Counties</vt:lpstr>
      <vt:lpstr>Implementation for Counties</vt:lpstr>
      <vt:lpstr>Implementation for Counties</vt:lpstr>
      <vt:lpstr>Implementation for Counties</vt:lpstr>
      <vt:lpstr>Implementation for Counties</vt:lpstr>
      <vt:lpstr>Implementation for Counties</vt:lpstr>
      <vt:lpstr>Implementation for Counties</vt:lpstr>
      <vt:lpstr>Implementation for Counties</vt:lpstr>
      <vt:lpstr>Implementation Issues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Maqueshia</dc:creator>
  <cp:lastModifiedBy>ACCA</cp:lastModifiedBy>
  <cp:revision>121</cp:revision>
  <cp:lastPrinted>2016-10-12T16:15:19Z</cp:lastPrinted>
  <dcterms:created xsi:type="dcterms:W3CDTF">2016-10-06T21:11:37Z</dcterms:created>
  <dcterms:modified xsi:type="dcterms:W3CDTF">2017-05-10T20:03:36Z</dcterms:modified>
</cp:coreProperties>
</file>