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ppt/notesSlides/notesSlide24.xml" ContentType="application/vnd.openxmlformats-officedocument.presentationml.notesSlide+xml"/>
  <Override PartName="/ppt/tags/tag24.xml" ContentType="application/vnd.openxmlformats-officedocument.presentationml.tags+xml"/>
  <Override PartName="/ppt/notesSlides/notesSlide25.xml" ContentType="application/vnd.openxmlformats-officedocument.presentationml.notesSlide+xml"/>
  <Override PartName="/ppt/tags/tag25.xml" ContentType="application/vnd.openxmlformats-officedocument.presentationml.tags+xml"/>
  <Override PartName="/ppt/notesSlides/notesSlide26.xml" ContentType="application/vnd.openxmlformats-officedocument.presentationml.notesSlide+xml"/>
  <Override PartName="/ppt/tags/tag26.xml" ContentType="application/vnd.openxmlformats-officedocument.presentationml.tags+xml"/>
  <Override PartName="/ppt/notesSlides/notesSlide27.xml" ContentType="application/vnd.openxmlformats-officedocument.presentationml.notesSlide+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3" r:id="rId2"/>
    <p:sldId id="258" r:id="rId3"/>
    <p:sldId id="282" r:id="rId4"/>
    <p:sldId id="281" r:id="rId5"/>
    <p:sldId id="283" r:id="rId6"/>
    <p:sldId id="284" r:id="rId7"/>
    <p:sldId id="286" r:id="rId8"/>
    <p:sldId id="322" r:id="rId9"/>
    <p:sldId id="288" r:id="rId10"/>
    <p:sldId id="299" r:id="rId11"/>
    <p:sldId id="300" r:id="rId12"/>
    <p:sldId id="289" r:id="rId13"/>
    <p:sldId id="290" r:id="rId14"/>
    <p:sldId id="291" r:id="rId15"/>
    <p:sldId id="292" r:id="rId16"/>
    <p:sldId id="305" r:id="rId17"/>
    <p:sldId id="306" r:id="rId18"/>
    <p:sldId id="293" r:id="rId19"/>
    <p:sldId id="307" r:id="rId20"/>
    <p:sldId id="308" r:id="rId21"/>
    <p:sldId id="310" r:id="rId22"/>
    <p:sldId id="311" r:id="rId23"/>
    <p:sldId id="318" r:id="rId24"/>
    <p:sldId id="312" r:id="rId25"/>
    <p:sldId id="319" r:id="rId26"/>
    <p:sldId id="320" r:id="rId27"/>
    <p:sldId id="270" r:id="rId2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Narrow" panose="020B0606020202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Narrow" panose="020B0606020202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 Reynolds" initials="TR"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99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p:cViewPr varScale="1">
        <p:scale>
          <a:sx n="112" d="100"/>
          <a:sy n="112" d="100"/>
        </p:scale>
        <p:origin x="8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BA676A28-F3F8-4A9A-BED7-8D34450D389F}" type="datetimeFigureOut">
              <a:rPr lang="en-US" smtClean="0"/>
              <a:t>7/19/2018</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A4EC467-798D-4AC7-890E-E3561829D3F9}" type="slidenum">
              <a:rPr lang="en-US" smtClean="0"/>
              <a:t>‹#›</a:t>
            </a:fld>
            <a:endParaRPr lang="en-US"/>
          </a:p>
        </p:txBody>
      </p:sp>
    </p:spTree>
    <p:extLst>
      <p:ext uri="{BB962C8B-B14F-4D97-AF65-F5344CB8AC3E}">
        <p14:creationId xmlns:p14="http://schemas.microsoft.com/office/powerpoint/2010/main" val="195892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defRPr sz="1300">
                <a:latin typeface="Arial" panose="020B0604020202020204" pitchFamily="34" charset="0"/>
              </a:defRPr>
            </a:lvl1pPr>
          </a:lstStyle>
          <a:p>
            <a:endParaRPr lang="en-US"/>
          </a:p>
        </p:txBody>
      </p:sp>
      <p:sp>
        <p:nvSpPr>
          <p:cNvPr id="3075" name="Rectangle 3"/>
          <p:cNvSpPr>
            <a:spLocks noGrp="1" noChangeArrowheads="1"/>
          </p:cNvSpPr>
          <p:nvPr>
            <p:ph type="dt" idx="1"/>
          </p:nvPr>
        </p:nvSpPr>
        <p:spPr bwMode="auto">
          <a:xfrm>
            <a:off x="4143587" y="0"/>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a:defRPr sz="1300">
                <a:latin typeface="Arial" panose="020B0604020202020204" pitchFamily="34" charset="0"/>
              </a:defRPr>
            </a:lvl1pPr>
          </a:lstStyle>
          <a:p>
            <a:endParaRPr 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31520" y="4560570"/>
            <a:ext cx="5852160" cy="4320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defRPr sz="1300">
                <a:latin typeface="Arial" panose="020B0604020202020204" pitchFamily="34" charset="0"/>
              </a:defRPr>
            </a:lvl1pPr>
          </a:lstStyle>
          <a:p>
            <a:endParaRPr lang="en-US"/>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a:defRPr sz="1300">
                <a:latin typeface="Arial" panose="020B0604020202020204" pitchFamily="34" charset="0"/>
              </a:defRPr>
            </a:lvl1pPr>
          </a:lstStyle>
          <a:p>
            <a:fld id="{A407D8C4-F5AA-4619-AF5A-011002F52312}" type="slidenum">
              <a:rPr lang="en-US"/>
              <a:pPr/>
              <a:t>‹#›</a:t>
            </a:fld>
            <a:endParaRPr lang="en-US"/>
          </a:p>
        </p:txBody>
      </p:sp>
    </p:spTree>
    <p:extLst>
      <p:ext uri="{BB962C8B-B14F-4D97-AF65-F5344CB8AC3E}">
        <p14:creationId xmlns:p14="http://schemas.microsoft.com/office/powerpoint/2010/main" val="20361550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24.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26.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a:t>
            </a:fld>
            <a:endParaRPr lang="en-US"/>
          </a:p>
        </p:txBody>
      </p:sp>
    </p:spTree>
    <p:extLst>
      <p:ext uri="{BB962C8B-B14F-4D97-AF65-F5344CB8AC3E}">
        <p14:creationId xmlns:p14="http://schemas.microsoft.com/office/powerpoint/2010/main" val="22176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10</a:t>
            </a:fld>
            <a:endParaRPr lang="en-US"/>
          </a:p>
        </p:txBody>
      </p:sp>
    </p:spTree>
    <p:extLst>
      <p:ext uri="{BB962C8B-B14F-4D97-AF65-F5344CB8AC3E}">
        <p14:creationId xmlns:p14="http://schemas.microsoft.com/office/powerpoint/2010/main" val="364557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11</a:t>
            </a:fld>
            <a:endParaRPr lang="en-US"/>
          </a:p>
        </p:txBody>
      </p:sp>
    </p:spTree>
    <p:extLst>
      <p:ext uri="{BB962C8B-B14F-4D97-AF65-F5344CB8AC3E}">
        <p14:creationId xmlns:p14="http://schemas.microsoft.com/office/powerpoint/2010/main" val="2658006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12</a:t>
            </a:fld>
            <a:endParaRPr lang="en-US"/>
          </a:p>
        </p:txBody>
      </p:sp>
    </p:spTree>
    <p:extLst>
      <p:ext uri="{BB962C8B-B14F-4D97-AF65-F5344CB8AC3E}">
        <p14:creationId xmlns:p14="http://schemas.microsoft.com/office/powerpoint/2010/main" val="1359230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13</a:t>
            </a:fld>
            <a:endParaRPr lang="en-US"/>
          </a:p>
        </p:txBody>
      </p:sp>
    </p:spTree>
    <p:extLst>
      <p:ext uri="{BB962C8B-B14F-4D97-AF65-F5344CB8AC3E}">
        <p14:creationId xmlns:p14="http://schemas.microsoft.com/office/powerpoint/2010/main" val="4028963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14</a:t>
            </a:fld>
            <a:endParaRPr lang="en-US"/>
          </a:p>
        </p:txBody>
      </p:sp>
    </p:spTree>
    <p:extLst>
      <p:ext uri="{BB962C8B-B14F-4D97-AF65-F5344CB8AC3E}">
        <p14:creationId xmlns:p14="http://schemas.microsoft.com/office/powerpoint/2010/main" val="31541894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15</a:t>
            </a:fld>
            <a:endParaRPr lang="en-US"/>
          </a:p>
        </p:txBody>
      </p:sp>
    </p:spTree>
    <p:extLst>
      <p:ext uri="{BB962C8B-B14F-4D97-AF65-F5344CB8AC3E}">
        <p14:creationId xmlns:p14="http://schemas.microsoft.com/office/powerpoint/2010/main" val="18982429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16</a:t>
            </a:fld>
            <a:endParaRPr lang="en-US"/>
          </a:p>
        </p:txBody>
      </p:sp>
    </p:spTree>
    <p:extLst>
      <p:ext uri="{BB962C8B-B14F-4D97-AF65-F5344CB8AC3E}">
        <p14:creationId xmlns:p14="http://schemas.microsoft.com/office/powerpoint/2010/main" val="1235343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17</a:t>
            </a:fld>
            <a:endParaRPr lang="en-US"/>
          </a:p>
        </p:txBody>
      </p:sp>
    </p:spTree>
    <p:extLst>
      <p:ext uri="{BB962C8B-B14F-4D97-AF65-F5344CB8AC3E}">
        <p14:creationId xmlns:p14="http://schemas.microsoft.com/office/powerpoint/2010/main" val="2934506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18</a:t>
            </a:fld>
            <a:endParaRPr lang="en-US"/>
          </a:p>
        </p:txBody>
      </p:sp>
    </p:spTree>
    <p:extLst>
      <p:ext uri="{BB962C8B-B14F-4D97-AF65-F5344CB8AC3E}">
        <p14:creationId xmlns:p14="http://schemas.microsoft.com/office/powerpoint/2010/main" val="3455452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19</a:t>
            </a:fld>
            <a:endParaRPr lang="en-US"/>
          </a:p>
        </p:txBody>
      </p:sp>
    </p:spTree>
    <p:extLst>
      <p:ext uri="{BB962C8B-B14F-4D97-AF65-F5344CB8AC3E}">
        <p14:creationId xmlns:p14="http://schemas.microsoft.com/office/powerpoint/2010/main" val="272702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a:t>
            </a:fld>
            <a:endParaRPr lang="en-US"/>
          </a:p>
        </p:txBody>
      </p:sp>
    </p:spTree>
    <p:extLst>
      <p:ext uri="{BB962C8B-B14F-4D97-AF65-F5344CB8AC3E}">
        <p14:creationId xmlns:p14="http://schemas.microsoft.com/office/powerpoint/2010/main" val="2566605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20</a:t>
            </a:fld>
            <a:endParaRPr lang="en-US"/>
          </a:p>
        </p:txBody>
      </p:sp>
    </p:spTree>
    <p:extLst>
      <p:ext uri="{BB962C8B-B14F-4D97-AF65-F5344CB8AC3E}">
        <p14:creationId xmlns:p14="http://schemas.microsoft.com/office/powerpoint/2010/main" val="3696824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21</a:t>
            </a:fld>
            <a:endParaRPr lang="en-US"/>
          </a:p>
        </p:txBody>
      </p:sp>
    </p:spTree>
    <p:extLst>
      <p:ext uri="{BB962C8B-B14F-4D97-AF65-F5344CB8AC3E}">
        <p14:creationId xmlns:p14="http://schemas.microsoft.com/office/powerpoint/2010/main" val="3647810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22</a:t>
            </a:fld>
            <a:endParaRPr lang="en-US"/>
          </a:p>
        </p:txBody>
      </p:sp>
    </p:spTree>
    <p:extLst>
      <p:ext uri="{BB962C8B-B14F-4D97-AF65-F5344CB8AC3E}">
        <p14:creationId xmlns:p14="http://schemas.microsoft.com/office/powerpoint/2010/main" val="2644033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23</a:t>
            </a:fld>
            <a:endParaRPr lang="en-US"/>
          </a:p>
        </p:txBody>
      </p:sp>
    </p:spTree>
    <p:extLst>
      <p:ext uri="{BB962C8B-B14F-4D97-AF65-F5344CB8AC3E}">
        <p14:creationId xmlns:p14="http://schemas.microsoft.com/office/powerpoint/2010/main" val="5542354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24</a:t>
            </a:fld>
            <a:endParaRPr lang="en-US"/>
          </a:p>
        </p:txBody>
      </p:sp>
    </p:spTree>
    <p:extLst>
      <p:ext uri="{BB962C8B-B14F-4D97-AF65-F5344CB8AC3E}">
        <p14:creationId xmlns:p14="http://schemas.microsoft.com/office/powerpoint/2010/main" val="16227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25</a:t>
            </a:fld>
            <a:endParaRPr lang="en-US"/>
          </a:p>
        </p:txBody>
      </p:sp>
    </p:spTree>
    <p:extLst>
      <p:ext uri="{BB962C8B-B14F-4D97-AF65-F5344CB8AC3E}">
        <p14:creationId xmlns:p14="http://schemas.microsoft.com/office/powerpoint/2010/main" val="37531313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26</a:t>
            </a:fld>
            <a:endParaRPr lang="en-US"/>
          </a:p>
        </p:txBody>
      </p:sp>
    </p:spTree>
    <p:extLst>
      <p:ext uri="{BB962C8B-B14F-4D97-AF65-F5344CB8AC3E}">
        <p14:creationId xmlns:p14="http://schemas.microsoft.com/office/powerpoint/2010/main" val="36191134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27</a:t>
            </a:fld>
            <a:endParaRPr lang="en-US"/>
          </a:p>
        </p:txBody>
      </p:sp>
    </p:spTree>
    <p:extLst>
      <p:ext uri="{BB962C8B-B14F-4D97-AF65-F5344CB8AC3E}">
        <p14:creationId xmlns:p14="http://schemas.microsoft.com/office/powerpoint/2010/main" val="3947907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3</a:t>
            </a:fld>
            <a:endParaRPr lang="en-US"/>
          </a:p>
        </p:txBody>
      </p:sp>
    </p:spTree>
    <p:extLst>
      <p:ext uri="{BB962C8B-B14F-4D97-AF65-F5344CB8AC3E}">
        <p14:creationId xmlns:p14="http://schemas.microsoft.com/office/powerpoint/2010/main" val="634399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4</a:t>
            </a:fld>
            <a:endParaRPr lang="en-US"/>
          </a:p>
        </p:txBody>
      </p:sp>
    </p:spTree>
    <p:extLst>
      <p:ext uri="{BB962C8B-B14F-4D97-AF65-F5344CB8AC3E}">
        <p14:creationId xmlns:p14="http://schemas.microsoft.com/office/powerpoint/2010/main" val="3824723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5</a:t>
            </a:fld>
            <a:endParaRPr lang="en-US"/>
          </a:p>
        </p:txBody>
      </p:sp>
    </p:spTree>
    <p:extLst>
      <p:ext uri="{BB962C8B-B14F-4D97-AF65-F5344CB8AC3E}">
        <p14:creationId xmlns:p14="http://schemas.microsoft.com/office/powerpoint/2010/main" val="2155211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6</a:t>
            </a:fld>
            <a:endParaRPr lang="en-US"/>
          </a:p>
        </p:txBody>
      </p:sp>
    </p:spTree>
    <p:extLst>
      <p:ext uri="{BB962C8B-B14F-4D97-AF65-F5344CB8AC3E}">
        <p14:creationId xmlns:p14="http://schemas.microsoft.com/office/powerpoint/2010/main" val="1878950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7</a:t>
            </a:fld>
            <a:endParaRPr lang="en-US"/>
          </a:p>
        </p:txBody>
      </p:sp>
    </p:spTree>
    <p:extLst>
      <p:ext uri="{BB962C8B-B14F-4D97-AF65-F5344CB8AC3E}">
        <p14:creationId xmlns:p14="http://schemas.microsoft.com/office/powerpoint/2010/main" val="305912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8</a:t>
            </a:fld>
            <a:endParaRPr lang="en-US"/>
          </a:p>
        </p:txBody>
      </p:sp>
    </p:spTree>
    <p:extLst>
      <p:ext uri="{BB962C8B-B14F-4D97-AF65-F5344CB8AC3E}">
        <p14:creationId xmlns:p14="http://schemas.microsoft.com/office/powerpoint/2010/main" val="751444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A407D8C4-F5AA-4619-AF5A-011002F52312}" type="slidenum">
              <a:rPr lang="en-US" smtClean="0"/>
              <a:pPr/>
              <a:t>9</a:t>
            </a:fld>
            <a:endParaRPr lang="en-US"/>
          </a:p>
        </p:txBody>
      </p:sp>
    </p:spTree>
    <p:extLst>
      <p:ext uri="{BB962C8B-B14F-4D97-AF65-F5344CB8AC3E}">
        <p14:creationId xmlns:p14="http://schemas.microsoft.com/office/powerpoint/2010/main" val="274428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B4289DDA-9503-4729-A23C-EAA2A423F99F}" type="slidenum">
              <a:rPr lang="en-US"/>
              <a:pPr/>
              <a:t>‹#›</a:t>
            </a:fld>
            <a:endParaRPr lang="en-US"/>
          </a:p>
        </p:txBody>
      </p:sp>
    </p:spTree>
    <p:extLst>
      <p:ext uri="{BB962C8B-B14F-4D97-AF65-F5344CB8AC3E}">
        <p14:creationId xmlns:p14="http://schemas.microsoft.com/office/powerpoint/2010/main" val="2381377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05C1B690-CF47-477E-AF75-F20D2C7D76F5}" type="slidenum">
              <a:rPr lang="en-US"/>
              <a:pPr/>
              <a:t>‹#›</a:t>
            </a:fld>
            <a:endParaRPr lang="en-US"/>
          </a:p>
        </p:txBody>
      </p:sp>
    </p:spTree>
    <p:extLst>
      <p:ext uri="{BB962C8B-B14F-4D97-AF65-F5344CB8AC3E}">
        <p14:creationId xmlns:p14="http://schemas.microsoft.com/office/powerpoint/2010/main" val="124443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6689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668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D56B5C77-EF11-4891-807F-66324053B756}" type="slidenum">
              <a:rPr lang="en-US"/>
              <a:pPr/>
              <a:t>‹#›</a:t>
            </a:fld>
            <a:endParaRPr lang="en-US"/>
          </a:p>
        </p:txBody>
      </p:sp>
    </p:spTree>
    <p:extLst>
      <p:ext uri="{BB962C8B-B14F-4D97-AF65-F5344CB8AC3E}">
        <p14:creationId xmlns:p14="http://schemas.microsoft.com/office/powerpoint/2010/main" val="311094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51DB8622-9823-43C2-A563-8AEBBE1DAC3F}" type="slidenum">
              <a:rPr lang="en-US"/>
              <a:pPr/>
              <a:t>‹#›</a:t>
            </a:fld>
            <a:endParaRPr lang="en-US"/>
          </a:p>
        </p:txBody>
      </p:sp>
    </p:spTree>
    <p:extLst>
      <p:ext uri="{BB962C8B-B14F-4D97-AF65-F5344CB8AC3E}">
        <p14:creationId xmlns:p14="http://schemas.microsoft.com/office/powerpoint/2010/main" val="145287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5" name="Slide Number Placeholder 4"/>
          <p:cNvSpPr>
            <a:spLocks noGrp="1"/>
          </p:cNvSpPr>
          <p:nvPr>
            <p:ph type="sldNum" sz="quarter" idx="11"/>
          </p:nvPr>
        </p:nvSpPr>
        <p:spPr/>
        <p:txBody>
          <a:bodyPr/>
          <a:lstStyle>
            <a:lvl1pPr>
              <a:defRPr/>
            </a:lvl1pPr>
          </a:lstStyle>
          <a:p>
            <a:fld id="{39B08F17-C622-46EF-98CC-D990EAE352A4}" type="slidenum">
              <a:rPr lang="en-US"/>
              <a:pPr/>
              <a:t>‹#›</a:t>
            </a:fld>
            <a:endParaRPr lang="en-US"/>
          </a:p>
        </p:txBody>
      </p:sp>
    </p:spTree>
    <p:extLst>
      <p:ext uri="{BB962C8B-B14F-4D97-AF65-F5344CB8AC3E}">
        <p14:creationId xmlns:p14="http://schemas.microsoft.com/office/powerpoint/2010/main" val="35145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87F4952F-D76D-47AD-901F-922880CB0908}" type="slidenum">
              <a:rPr lang="en-US"/>
              <a:pPr/>
              <a:t>‹#›</a:t>
            </a:fld>
            <a:endParaRPr lang="en-US"/>
          </a:p>
        </p:txBody>
      </p:sp>
    </p:spTree>
    <p:extLst>
      <p:ext uri="{BB962C8B-B14F-4D97-AF65-F5344CB8AC3E}">
        <p14:creationId xmlns:p14="http://schemas.microsoft.com/office/powerpoint/2010/main" val="4252219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8" name="Slide Number Placeholder 7"/>
          <p:cNvSpPr>
            <a:spLocks noGrp="1"/>
          </p:cNvSpPr>
          <p:nvPr>
            <p:ph type="sldNum" sz="quarter" idx="11"/>
          </p:nvPr>
        </p:nvSpPr>
        <p:spPr/>
        <p:txBody>
          <a:bodyPr/>
          <a:lstStyle>
            <a:lvl1pPr>
              <a:defRPr/>
            </a:lvl1pPr>
          </a:lstStyle>
          <a:p>
            <a:fld id="{342AF1C3-8610-4AC1-B027-60DC9E3C1B5E}" type="slidenum">
              <a:rPr lang="en-US"/>
              <a:pPr/>
              <a:t>‹#›</a:t>
            </a:fld>
            <a:endParaRPr lang="en-US"/>
          </a:p>
        </p:txBody>
      </p:sp>
    </p:spTree>
    <p:extLst>
      <p:ext uri="{BB962C8B-B14F-4D97-AF65-F5344CB8AC3E}">
        <p14:creationId xmlns:p14="http://schemas.microsoft.com/office/powerpoint/2010/main" val="185818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4" name="Slide Number Placeholder 3"/>
          <p:cNvSpPr>
            <a:spLocks noGrp="1"/>
          </p:cNvSpPr>
          <p:nvPr>
            <p:ph type="sldNum" sz="quarter" idx="11"/>
          </p:nvPr>
        </p:nvSpPr>
        <p:spPr/>
        <p:txBody>
          <a:bodyPr/>
          <a:lstStyle>
            <a:lvl1pPr>
              <a:defRPr/>
            </a:lvl1pPr>
          </a:lstStyle>
          <a:p>
            <a:fld id="{7F98B9A1-1C77-467C-92B8-D5E29D7EB050}" type="slidenum">
              <a:rPr lang="en-US"/>
              <a:pPr/>
              <a:t>‹#›</a:t>
            </a:fld>
            <a:endParaRPr lang="en-US"/>
          </a:p>
        </p:txBody>
      </p:sp>
    </p:spTree>
    <p:extLst>
      <p:ext uri="{BB962C8B-B14F-4D97-AF65-F5344CB8AC3E}">
        <p14:creationId xmlns:p14="http://schemas.microsoft.com/office/powerpoint/2010/main" val="314328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3" name="Slide Number Placeholder 2"/>
          <p:cNvSpPr>
            <a:spLocks noGrp="1"/>
          </p:cNvSpPr>
          <p:nvPr>
            <p:ph type="sldNum" sz="quarter" idx="11"/>
          </p:nvPr>
        </p:nvSpPr>
        <p:spPr/>
        <p:txBody>
          <a:bodyPr/>
          <a:lstStyle>
            <a:lvl1pPr>
              <a:defRPr/>
            </a:lvl1pPr>
          </a:lstStyle>
          <a:p>
            <a:fld id="{C04DF54F-24DA-439D-A3F5-8905019E70D7}" type="slidenum">
              <a:rPr lang="en-US"/>
              <a:pPr/>
              <a:t>‹#›</a:t>
            </a:fld>
            <a:endParaRPr lang="en-US"/>
          </a:p>
        </p:txBody>
      </p:sp>
    </p:spTree>
    <p:extLst>
      <p:ext uri="{BB962C8B-B14F-4D97-AF65-F5344CB8AC3E}">
        <p14:creationId xmlns:p14="http://schemas.microsoft.com/office/powerpoint/2010/main" val="2165503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CA3436D6-1261-42CD-86DA-37A3C0ABD9BD}" type="slidenum">
              <a:rPr lang="en-US"/>
              <a:pPr/>
              <a:t>‹#›</a:t>
            </a:fld>
            <a:endParaRPr lang="en-US"/>
          </a:p>
        </p:txBody>
      </p:sp>
    </p:spTree>
    <p:extLst>
      <p:ext uri="{BB962C8B-B14F-4D97-AF65-F5344CB8AC3E}">
        <p14:creationId xmlns:p14="http://schemas.microsoft.com/office/powerpoint/2010/main" val="182445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p:cNvSpPr>
            <a:spLocks noGrp="1"/>
          </p:cNvSpPr>
          <p:nvPr>
            <p:ph type="ftr" sz="quarter" idx="10"/>
          </p:nvPr>
        </p:nvSpPr>
        <p:spPr/>
        <p:txBody>
          <a:bodyPr/>
          <a:lstStyle>
            <a:lvl1pPr algn="l">
              <a:defRPr/>
            </a:lvl1pPr>
          </a:lstStyle>
          <a:p>
            <a:r>
              <a:rPr lang="en-US"/>
              <a:t>www.alabamacounties.org</a:t>
            </a:r>
          </a:p>
          <a:p>
            <a:pPr algn="ctr"/>
            <a:endParaRPr lang="en-US"/>
          </a:p>
        </p:txBody>
      </p:sp>
      <p:sp>
        <p:nvSpPr>
          <p:cNvPr id="6" name="Slide Number Placeholder 5"/>
          <p:cNvSpPr>
            <a:spLocks noGrp="1"/>
          </p:cNvSpPr>
          <p:nvPr>
            <p:ph type="sldNum" sz="quarter" idx="11"/>
          </p:nvPr>
        </p:nvSpPr>
        <p:spPr/>
        <p:txBody>
          <a:bodyPr/>
          <a:lstStyle>
            <a:lvl1pPr>
              <a:defRPr/>
            </a:lvl1pPr>
          </a:lstStyle>
          <a:p>
            <a:fld id="{9257BC7A-F945-4019-8135-ED3296837134}" type="slidenum">
              <a:rPr lang="en-US"/>
              <a:pPr/>
              <a:t>‹#›</a:t>
            </a:fld>
            <a:endParaRPr lang="en-US"/>
          </a:p>
        </p:txBody>
      </p:sp>
    </p:spTree>
    <p:extLst>
      <p:ext uri="{BB962C8B-B14F-4D97-AF65-F5344CB8AC3E}">
        <p14:creationId xmlns:p14="http://schemas.microsoft.com/office/powerpoint/2010/main" val="2809662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457200" y="61531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vl1pPr>
          </a:lstStyle>
          <a:p>
            <a:pPr algn="l"/>
            <a:r>
              <a:rPr lang="en-US"/>
              <a:t>www.alabamacounties.org</a:t>
            </a:r>
          </a:p>
          <a:p>
            <a:endParaRPr lang="en-US"/>
          </a:p>
        </p:txBody>
      </p:sp>
      <p:sp>
        <p:nvSpPr>
          <p:cNvPr id="1030" name="Rectangle 6"/>
          <p:cNvSpPr>
            <a:spLocks noGrp="1" noChangeArrowheads="1"/>
          </p:cNvSpPr>
          <p:nvPr>
            <p:ph type="sldNum" sz="quarter" idx="4"/>
          </p:nvPr>
        </p:nvSpPr>
        <p:spPr bwMode="auto">
          <a:xfrm>
            <a:off x="3505200" y="61531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1"/>
            </a:lvl1pPr>
          </a:lstStyle>
          <a:p>
            <a:fld id="{ABCD130B-4F08-4714-AE0C-805117DB0942}" type="slidenum">
              <a:rPr lang="en-US"/>
              <a:pPr/>
              <a:t>‹#›</a:t>
            </a:fld>
            <a:endParaRPr lang="en-US"/>
          </a:p>
        </p:txBody>
      </p:sp>
      <p:pic>
        <p:nvPicPr>
          <p:cNvPr id="1032" name="Picture 8" descr="ACCA acca_dome 4c"/>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086600" y="5649913"/>
            <a:ext cx="1828800" cy="10556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1" fontAlgn="base" hangingPunct="1">
        <a:spcBef>
          <a:spcPct val="0"/>
        </a:spcBef>
        <a:spcAft>
          <a:spcPct val="0"/>
        </a:spcAft>
        <a:defRPr sz="4400" b="1" kern="1200">
          <a:solidFill>
            <a:schemeClr val="tx1"/>
          </a:solidFill>
          <a:latin typeface="+mj-lt"/>
          <a:ea typeface="+mj-ea"/>
          <a:cs typeface="+mj-cs"/>
        </a:defRPr>
      </a:lvl1pPr>
      <a:lvl2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2pPr>
      <a:lvl3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3pPr>
      <a:lvl4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4pPr>
      <a:lvl5pPr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5pPr>
      <a:lvl6pPr marL="4572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6pPr>
      <a:lvl7pPr marL="9144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7pPr>
      <a:lvl8pPr marL="13716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8pPr>
      <a:lvl9pPr marL="1828800" algn="ctr" rtl="0" eaLnBrk="1" fontAlgn="base" hangingPunct="1">
        <a:spcBef>
          <a:spcPct val="0"/>
        </a:spcBef>
        <a:spcAft>
          <a:spcPct val="0"/>
        </a:spcAft>
        <a:defRPr sz="4400" b="1">
          <a:solidFill>
            <a:schemeClr val="tx1"/>
          </a:solidFill>
          <a:latin typeface="Arial Narrow" panose="020B060602020203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tretch>
            <a:fillRect/>
          </a:stretch>
        </p:blipFill>
        <p:spPr>
          <a:xfrm>
            <a:off x="5722620" y="457200"/>
            <a:ext cx="2754629" cy="5105400"/>
          </a:xfrm>
          <a:prstGeom prst="rect">
            <a:avLst/>
          </a:prstGeom>
        </p:spPr>
      </p:pic>
      <p:sp>
        <p:nvSpPr>
          <p:cNvPr id="2" name="Title 1"/>
          <p:cNvSpPr>
            <a:spLocks noGrp="1"/>
          </p:cNvSpPr>
          <p:nvPr>
            <p:ph type="ctrTitle"/>
          </p:nvPr>
        </p:nvSpPr>
        <p:spPr>
          <a:xfrm>
            <a:off x="1143000" y="990600"/>
            <a:ext cx="6858000" cy="2560045"/>
          </a:xfrm>
        </p:spPr>
        <p:txBody>
          <a:bodyPr/>
          <a:lstStyle/>
          <a:p>
            <a:r>
              <a:rPr lang="en-US" sz="2800" dirty="0"/>
              <a:t>Alabama Data Breach Notification Act: </a:t>
            </a:r>
            <a:r>
              <a:rPr lang="en-US" sz="4400" dirty="0"/>
              <a:t/>
            </a:r>
            <a:br>
              <a:rPr lang="en-US" sz="4400" dirty="0"/>
            </a:br>
            <a:r>
              <a:rPr lang="en-US" sz="4400" dirty="0"/>
              <a:t>What 911 Districts Need to Know</a:t>
            </a:r>
          </a:p>
        </p:txBody>
      </p:sp>
      <p:sp>
        <p:nvSpPr>
          <p:cNvPr id="3" name="Subtitle 2"/>
          <p:cNvSpPr>
            <a:spLocks noGrp="1"/>
          </p:cNvSpPr>
          <p:nvPr>
            <p:ph type="subTitle" idx="1"/>
          </p:nvPr>
        </p:nvSpPr>
        <p:spPr>
          <a:xfrm>
            <a:off x="1143000" y="3733800"/>
            <a:ext cx="6858000" cy="1655762"/>
          </a:xfrm>
        </p:spPr>
        <p:txBody>
          <a:bodyPr/>
          <a:lstStyle/>
          <a:p>
            <a:r>
              <a:rPr lang="en-US" dirty="0"/>
              <a:t>Terri Reynolds, Legislative Counsel</a:t>
            </a:r>
            <a:br>
              <a:rPr lang="en-US" dirty="0"/>
            </a:br>
            <a:r>
              <a:rPr lang="en-US" dirty="0"/>
              <a:t>Association of County Commissions of Alabama</a:t>
            </a:r>
            <a:br>
              <a:rPr lang="en-US" dirty="0"/>
            </a:br>
            <a:r>
              <a:rPr lang="en-US" dirty="0"/>
              <a:t/>
            </a:r>
            <a:br>
              <a:rPr lang="en-US" dirty="0"/>
            </a:br>
            <a:r>
              <a:rPr lang="en-US" dirty="0"/>
              <a:t>     </a:t>
            </a:r>
            <a:br>
              <a:rPr lang="en-US" dirty="0"/>
            </a:br>
            <a:r>
              <a:rPr lang="en-US" dirty="0"/>
              <a:t> </a:t>
            </a: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cxnSp>
        <p:nvCxnSpPr>
          <p:cNvPr id="6" name="Straight Connector 5"/>
          <p:cNvCxnSpPr/>
          <p:nvPr/>
        </p:nvCxnSpPr>
        <p:spPr>
          <a:xfrm>
            <a:off x="2286000" y="3581400"/>
            <a:ext cx="4419600" cy="0"/>
          </a:xfrm>
          <a:prstGeom prst="line">
            <a:avLst/>
          </a:prstGeom>
          <a:ln w="38100"/>
        </p:spPr>
        <p:style>
          <a:lnRef idx="3">
            <a:schemeClr val="accent6"/>
          </a:lnRef>
          <a:fillRef idx="0">
            <a:schemeClr val="accent6"/>
          </a:fillRef>
          <a:effectRef idx="2">
            <a:schemeClr val="accent6"/>
          </a:effectRef>
          <a:fontRef idx="minor">
            <a:schemeClr val="tx1"/>
          </a:fontRef>
        </p:style>
      </p:cxn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3612" y="4810167"/>
            <a:ext cx="548640" cy="548640"/>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38924" y="4810167"/>
            <a:ext cx="548640" cy="548640"/>
          </a:xfrm>
          <a:prstGeom prst="rect">
            <a:avLst/>
          </a:prstGeom>
        </p:spPr>
      </p:pic>
    </p:spTree>
    <p:extLst>
      <p:ext uri="{BB962C8B-B14F-4D97-AF65-F5344CB8AC3E}">
        <p14:creationId xmlns:p14="http://schemas.microsoft.com/office/powerpoint/2010/main" val="346408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“Reasonable Security Measures”</a:t>
            </a:r>
          </a:p>
        </p:txBody>
      </p:sp>
      <p:sp>
        <p:nvSpPr>
          <p:cNvPr id="2053" name="Rectangle 5"/>
          <p:cNvSpPr>
            <a:spLocks noGrp="1" noChangeArrowheads="1"/>
          </p:cNvSpPr>
          <p:nvPr>
            <p:ph idx="1"/>
          </p:nvPr>
        </p:nvSpPr>
        <p:spPr/>
        <p:txBody>
          <a:bodyPr/>
          <a:lstStyle/>
          <a:p>
            <a:pPr marL="0" indent="0">
              <a:spcAft>
                <a:spcPts val="1200"/>
              </a:spcAft>
              <a:buNone/>
            </a:pPr>
            <a:r>
              <a:rPr lang="en-US" dirty="0"/>
              <a:t>Covered entities must consider taking the following actions to ensure their security measures meet the “reasonable” standard in the law: </a:t>
            </a:r>
          </a:p>
          <a:p>
            <a:pPr marL="457200" lvl="0" indent="-457200">
              <a:buFont typeface="+mj-lt"/>
              <a:buAutoNum type="arabicPeriod"/>
            </a:pPr>
            <a:r>
              <a:rPr lang="en-US" sz="2800" dirty="0"/>
              <a:t>Designating an employee(s) to coordinate security measures to protect against a potential breach</a:t>
            </a:r>
          </a:p>
          <a:p>
            <a:pPr marL="457200" lvl="0" indent="-457200">
              <a:buFont typeface="+mj-lt"/>
              <a:buAutoNum type="arabicPeriod"/>
            </a:pPr>
            <a:r>
              <a:rPr lang="en-US" sz="2800" dirty="0"/>
              <a:t>Identifying internal and external risks of security breach</a:t>
            </a:r>
          </a:p>
          <a:p>
            <a:pPr marL="457200" lvl="0" indent="-457200">
              <a:buFont typeface="+mj-lt"/>
              <a:buAutoNum type="arabicPeriod"/>
            </a:pPr>
            <a:r>
              <a:rPr lang="en-US" sz="2800" dirty="0"/>
              <a:t>Adopting and regularly assessing information safeguards to address identified risks of security breach</a:t>
            </a:r>
          </a:p>
          <a:p>
            <a:pPr marL="0"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389716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sz="4000" dirty="0">
                <a:solidFill>
                  <a:srgbClr val="002060"/>
                </a:solidFill>
              </a:rPr>
              <a:t>“Reasonable Security Measures”</a:t>
            </a:r>
          </a:p>
        </p:txBody>
      </p:sp>
      <p:sp>
        <p:nvSpPr>
          <p:cNvPr id="2053" name="Rectangle 5"/>
          <p:cNvSpPr>
            <a:spLocks noGrp="1" noChangeArrowheads="1"/>
          </p:cNvSpPr>
          <p:nvPr>
            <p:ph idx="1"/>
          </p:nvPr>
        </p:nvSpPr>
        <p:spPr/>
        <p:txBody>
          <a:bodyPr/>
          <a:lstStyle/>
          <a:p>
            <a:pPr marL="0" indent="0">
              <a:buNone/>
            </a:pPr>
            <a:r>
              <a:rPr lang="en-US" b="1" dirty="0"/>
              <a:t>Continued:</a:t>
            </a:r>
          </a:p>
          <a:p>
            <a:pPr marL="457200" lvl="0" indent="-457200">
              <a:buAutoNum type="arabicPeriod" startAt="4"/>
            </a:pPr>
            <a:r>
              <a:rPr lang="en-US" sz="2400" dirty="0"/>
              <a:t>Retaining any service providers that are contractually obligated to    maintain appropriate safeguards for sensitive information</a:t>
            </a:r>
          </a:p>
          <a:p>
            <a:pPr marL="457200" lvl="0" indent="-457200">
              <a:buAutoNum type="arabicPeriod" startAt="4"/>
            </a:pPr>
            <a:r>
              <a:rPr lang="en-US" sz="2400" dirty="0"/>
              <a:t>Evaluating and adjusting security measures to account for changes that could affect the security of sensitive information</a:t>
            </a:r>
          </a:p>
          <a:p>
            <a:pPr marL="457200" lvl="0" indent="-457200">
              <a:spcAft>
                <a:spcPts val="1200"/>
              </a:spcAft>
              <a:buAutoNum type="arabicPeriod" startAt="4"/>
            </a:pPr>
            <a:r>
              <a:rPr lang="en-US" sz="2400" dirty="0"/>
              <a:t>Keeping management informed on the overall status of the entities security measures.</a:t>
            </a:r>
            <a:endParaRPr lang="en-US" sz="3600" dirty="0"/>
          </a:p>
          <a:p>
            <a:pPr marL="0" indent="0">
              <a:buNone/>
            </a:pPr>
            <a:r>
              <a:rPr lang="en-US" sz="2300" dirty="0">
                <a:solidFill>
                  <a:schemeClr val="accent2"/>
                </a:solidFill>
              </a:rPr>
              <a:t>However, even with consideration of these factors, what actually constitutes “reasonable” security measures will vary from county to county.</a:t>
            </a: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225722209"/>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sz="4000" dirty="0">
                <a:solidFill>
                  <a:srgbClr val="002060"/>
                </a:solidFill>
              </a:rPr>
              <a:t>“Reasonable Security Measures”</a:t>
            </a:r>
          </a:p>
        </p:txBody>
      </p:sp>
      <p:sp>
        <p:nvSpPr>
          <p:cNvPr id="2053" name="Rectangle 5"/>
          <p:cNvSpPr>
            <a:spLocks noGrp="1" noChangeArrowheads="1"/>
          </p:cNvSpPr>
          <p:nvPr>
            <p:ph idx="1"/>
          </p:nvPr>
        </p:nvSpPr>
        <p:spPr/>
        <p:txBody>
          <a:bodyPr/>
          <a:lstStyle/>
          <a:p>
            <a:pPr marL="57150" indent="0">
              <a:spcAft>
                <a:spcPts val="1200"/>
              </a:spcAft>
              <a:buNone/>
            </a:pPr>
            <a:r>
              <a:rPr lang="en-US" sz="2200" b="1" dirty="0"/>
              <a:t>Whether a covered entity has instituted “reasonable security measures” will be assessed as follows:</a:t>
            </a:r>
          </a:p>
          <a:p>
            <a:pPr marL="971550" lvl="1" indent="-514350">
              <a:buAutoNum type="arabicParenR"/>
            </a:pPr>
            <a:r>
              <a:rPr lang="en-US" sz="2400" dirty="0"/>
              <a:t>the size of the county, </a:t>
            </a:r>
          </a:p>
          <a:p>
            <a:pPr marL="971550" lvl="1" indent="-514350">
              <a:buAutoNum type="arabicParenR"/>
            </a:pPr>
            <a:r>
              <a:rPr lang="en-US" sz="2400" dirty="0"/>
              <a:t>the amount of sensitive personally identifying information on file with the county, and the county’s use of the information, and </a:t>
            </a:r>
          </a:p>
          <a:p>
            <a:pPr marL="971550" lvl="1" indent="-514350">
              <a:buAutoNum type="arabicParenR"/>
            </a:pPr>
            <a:r>
              <a:rPr lang="en-US" sz="2400" dirty="0"/>
              <a:t>the cost of implementing and maintaining reasonable security measures relative to the county’s available resources</a:t>
            </a:r>
            <a:r>
              <a:rPr lang="en-US" sz="2200" dirty="0"/>
              <a:t>.</a:t>
            </a:r>
            <a:br>
              <a:rPr lang="en-US" sz="2200" dirty="0"/>
            </a:br>
            <a:endParaRPr lang="en-US" sz="2200" dirty="0"/>
          </a:p>
          <a:p>
            <a:pPr marL="457200" lvl="1" indent="0">
              <a:buNone/>
            </a:pPr>
            <a:r>
              <a:rPr lang="en-US" sz="2200" b="1" dirty="0"/>
              <a:t>“as a whole” with an emphasis on data security failures that are “multiple or systemic” </a:t>
            </a:r>
          </a:p>
          <a:p>
            <a:pPr marL="457200" lvl="1" indent="0">
              <a:buNone/>
            </a:pPr>
            <a:endParaRPr lang="en-US" sz="2200"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166479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Conducting a Prompt Investigation</a:t>
            </a:r>
          </a:p>
        </p:txBody>
      </p:sp>
      <p:sp>
        <p:nvSpPr>
          <p:cNvPr id="2053" name="Rectangle 5"/>
          <p:cNvSpPr>
            <a:spLocks noGrp="1" noChangeArrowheads="1"/>
          </p:cNvSpPr>
          <p:nvPr>
            <p:ph idx="1"/>
          </p:nvPr>
        </p:nvSpPr>
        <p:spPr/>
        <p:txBody>
          <a:bodyPr/>
          <a:lstStyle/>
          <a:p>
            <a:r>
              <a:rPr lang="en-US" sz="2800" dirty="0"/>
              <a:t>Even a county with the best-laid security plan could find itself at the center of a data breach. </a:t>
            </a:r>
          </a:p>
          <a:p>
            <a:r>
              <a:rPr lang="en-US" sz="2800" dirty="0"/>
              <a:t>If a county determines that a breach of sensitive information has occurred, or is even likely to occur, the law requires it to conduct a </a:t>
            </a:r>
            <a:r>
              <a:rPr lang="en-US" sz="2800" b="1" dirty="0"/>
              <a:t>“good faith and prompt investigation” </a:t>
            </a:r>
            <a:r>
              <a:rPr lang="en-US" sz="2800" dirty="0"/>
              <a:t>of the matter.</a:t>
            </a:r>
            <a:r>
              <a:rPr lang="en-US" dirty="0"/>
              <a:t/>
            </a:r>
            <a:br>
              <a:rPr lang="en-US" dirty="0"/>
            </a:b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613289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Conducting a Prompt Investigation</a:t>
            </a:r>
          </a:p>
        </p:txBody>
      </p:sp>
      <p:sp>
        <p:nvSpPr>
          <p:cNvPr id="2053" name="Rectangle 5"/>
          <p:cNvSpPr>
            <a:spLocks noGrp="1" noChangeArrowheads="1"/>
          </p:cNvSpPr>
          <p:nvPr>
            <p:ph idx="1"/>
          </p:nvPr>
        </p:nvSpPr>
        <p:spPr/>
        <p:txBody>
          <a:bodyPr/>
          <a:lstStyle/>
          <a:p>
            <a:pPr marL="0" indent="0">
              <a:spcAft>
                <a:spcPts val="1200"/>
              </a:spcAft>
              <a:buNone/>
            </a:pPr>
            <a:r>
              <a:rPr lang="en-US" sz="2800" b="1" dirty="0"/>
              <a:t>The investigation should include the following actions:</a:t>
            </a:r>
          </a:p>
          <a:p>
            <a:pPr lvl="0"/>
            <a:r>
              <a:rPr lang="en-US" sz="2200" dirty="0"/>
              <a:t>An assessment of the nature and scope of the breach</a:t>
            </a:r>
          </a:p>
          <a:p>
            <a:pPr lvl="0"/>
            <a:r>
              <a:rPr lang="en-US" sz="2200" dirty="0"/>
              <a:t>Identification of any sensitive information that may have been involved in the breach, and the identity of the persons to whom it relates</a:t>
            </a:r>
          </a:p>
          <a:p>
            <a:pPr lvl="0"/>
            <a:r>
              <a:rPr lang="en-US" sz="2200" dirty="0"/>
              <a:t>A determination of whether the sensitive information has been, or is believed to have been, acquired by an unauthorized person,  and is likely to cause harm to the individual to whom it relates</a:t>
            </a:r>
          </a:p>
          <a:p>
            <a:pPr lvl="0"/>
            <a:r>
              <a:rPr lang="en-US" sz="2200" dirty="0"/>
              <a:t>Identification and implementation of measure to restore the security and confidentiality of the compromised systems.</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4050538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Requirements</a:t>
            </a:r>
          </a:p>
        </p:txBody>
      </p:sp>
      <p:sp>
        <p:nvSpPr>
          <p:cNvPr id="2053" name="Rectangle 5"/>
          <p:cNvSpPr>
            <a:spLocks noGrp="1" noChangeArrowheads="1"/>
          </p:cNvSpPr>
          <p:nvPr>
            <p:ph idx="1"/>
          </p:nvPr>
        </p:nvSpPr>
        <p:spPr/>
        <p:txBody>
          <a:bodyPr/>
          <a:lstStyle/>
          <a:p>
            <a:pPr>
              <a:spcAft>
                <a:spcPts val="1200"/>
              </a:spcAft>
            </a:pPr>
            <a:r>
              <a:rPr lang="en-US" sz="2800" dirty="0"/>
              <a:t>The notification component of the law is arguably the most important, and most cumbersome part of the law.</a:t>
            </a:r>
          </a:p>
          <a:p>
            <a:r>
              <a:rPr lang="en-US" sz="2800" dirty="0"/>
              <a:t>The notification obligations under the law are triggered only when the investigation indicates that sensitive information has been (or is believed to have been) acquired by an unauthorized person and is </a:t>
            </a:r>
            <a:r>
              <a:rPr lang="en-US" sz="2800" b="1" i="1" dirty="0"/>
              <a:t>likely to cause substantial harm to the individuals who the subject of the information.</a:t>
            </a:r>
            <a:r>
              <a:rPr lang="en-US" b="1" i="1" dirty="0"/>
              <a:t> </a:t>
            </a:r>
            <a:r>
              <a:rPr lang="en-US" dirty="0"/>
              <a:t>  </a:t>
            </a:r>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784317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Requirements</a:t>
            </a:r>
          </a:p>
        </p:txBody>
      </p:sp>
      <p:sp>
        <p:nvSpPr>
          <p:cNvPr id="2053" name="Rectangle 5"/>
          <p:cNvSpPr>
            <a:spLocks noGrp="1" noChangeArrowheads="1"/>
          </p:cNvSpPr>
          <p:nvPr>
            <p:ph idx="1"/>
          </p:nvPr>
        </p:nvSpPr>
        <p:spPr/>
        <p:txBody>
          <a:bodyPr/>
          <a:lstStyle/>
          <a:p>
            <a:pPr marL="57150" indent="0">
              <a:buNone/>
            </a:pPr>
            <a:r>
              <a:rPr lang="en-US" sz="2800" dirty="0"/>
              <a:t>There is no standard in the law for determining if a breach is </a:t>
            </a:r>
            <a:r>
              <a:rPr lang="en-US" sz="2800" b="1" i="1" dirty="0"/>
              <a:t>likely to cause substantial harm to the individuals who are the subject of the information. </a:t>
            </a:r>
            <a:r>
              <a:rPr lang="en-US" dirty="0"/>
              <a:t>  </a:t>
            </a:r>
          </a:p>
          <a:p>
            <a:pPr lvl="1"/>
            <a:r>
              <a:rPr lang="en-US" dirty="0"/>
              <a:t>The law leaves it up to the covered entity to make a determination of whether notice is required. </a:t>
            </a:r>
          </a:p>
          <a:p>
            <a:pPr lvl="1"/>
            <a:r>
              <a:rPr lang="en-US" dirty="0"/>
              <a:t>If a county determines that the notice requirement is </a:t>
            </a:r>
            <a:r>
              <a:rPr lang="en-US" b="1" u="sng" dirty="0">
                <a:solidFill>
                  <a:srgbClr val="FF0000"/>
                </a:solidFill>
              </a:rPr>
              <a:t>not</a:t>
            </a:r>
            <a:r>
              <a:rPr lang="en-US" dirty="0"/>
              <a:t> triggered, then it must document that determination in writing and maintain records related to the decision for </a:t>
            </a:r>
            <a:r>
              <a:rPr lang="en-US" b="1" u="sng" dirty="0"/>
              <a:t>at least five years</a:t>
            </a:r>
            <a:r>
              <a:rPr lang="en-US" dirty="0"/>
              <a:t>.</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980084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Requirements</a:t>
            </a:r>
          </a:p>
        </p:txBody>
      </p:sp>
      <p:sp>
        <p:nvSpPr>
          <p:cNvPr id="2053" name="Rectangle 5"/>
          <p:cNvSpPr>
            <a:spLocks noGrp="1" noChangeArrowheads="1"/>
          </p:cNvSpPr>
          <p:nvPr>
            <p:ph idx="1"/>
          </p:nvPr>
        </p:nvSpPr>
        <p:spPr/>
        <p:txBody>
          <a:bodyPr/>
          <a:lstStyle/>
          <a:p>
            <a:r>
              <a:rPr lang="en-US" sz="2800" dirty="0"/>
              <a:t>If the county’s investigation indicates that the notice requirements have been met, then all individuals affected by a data breach must be </a:t>
            </a:r>
            <a:r>
              <a:rPr lang="en-US" sz="2800" b="1" u="sng" dirty="0"/>
              <a:t>directly notified in writing as quickly as possible – but no later than 45 days after making the determination</a:t>
            </a:r>
            <a:r>
              <a:rPr lang="en-US" sz="2800" dirty="0"/>
              <a:t> that notice is required or receiving notice of from a third-party agent that a breach has occurred. </a:t>
            </a:r>
          </a:p>
          <a:p>
            <a:pPr marL="457200" lvl="1" indent="0">
              <a:buNone/>
            </a:pP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711622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marL="0" indent="0">
              <a:buNone/>
            </a:pPr>
            <a:r>
              <a:rPr lang="en-US" sz="2800" dirty="0"/>
              <a:t>The law requires the notification be sent to the </a:t>
            </a:r>
            <a:r>
              <a:rPr lang="en-US" sz="2800" b="1" u="sng" dirty="0"/>
              <a:t>mailing address or email address</a:t>
            </a:r>
            <a:r>
              <a:rPr lang="en-US" sz="2800" dirty="0"/>
              <a:t> the county has on file for the individual, and to include the following information:</a:t>
            </a:r>
          </a:p>
          <a:p>
            <a:pPr lvl="0"/>
            <a:r>
              <a:rPr lang="en-US" sz="2200" dirty="0"/>
              <a:t>The date, or estimated date of the breach</a:t>
            </a:r>
          </a:p>
          <a:p>
            <a:pPr lvl="0"/>
            <a:r>
              <a:rPr lang="en-US" sz="2200" dirty="0"/>
              <a:t>A description of the sensitive information that was acquired from the breach</a:t>
            </a:r>
          </a:p>
          <a:p>
            <a:pPr lvl="0"/>
            <a:r>
              <a:rPr lang="en-US" sz="2200" dirty="0"/>
              <a:t>A general description of the actions taken by the county to restore the security and confidentiality of the personal information subject to the breach</a:t>
            </a:r>
          </a:p>
          <a:p>
            <a:pPr lvl="0"/>
            <a:r>
              <a:rPr lang="en-US" sz="2200" dirty="0"/>
              <a:t>A general description of the steps affected individuals can take to protect themselves from identity theft</a:t>
            </a:r>
          </a:p>
          <a:p>
            <a:pPr lvl="0"/>
            <a:r>
              <a:rPr lang="en-US" sz="2200" dirty="0"/>
              <a:t>Contact information for the county’s point of contact related to the breach</a:t>
            </a:r>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33345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marL="0" indent="0">
              <a:buNone/>
            </a:pPr>
            <a:r>
              <a:rPr lang="en-US" sz="2800" dirty="0"/>
              <a:t>The law permits covered entities to give </a:t>
            </a:r>
            <a:r>
              <a:rPr lang="en-US" sz="2800" b="1" dirty="0"/>
              <a:t>substitute notice </a:t>
            </a:r>
            <a:r>
              <a:rPr lang="en-US" sz="2800" dirty="0"/>
              <a:t>in lieu of direct notice </a:t>
            </a:r>
            <a:r>
              <a:rPr lang="en-US" sz="2800" b="1" dirty="0"/>
              <a:t>if at least one of the following circumstances are met: </a:t>
            </a:r>
          </a:p>
          <a:p>
            <a:pPr lvl="0"/>
            <a:r>
              <a:rPr lang="en-US" sz="2800" dirty="0"/>
              <a:t>The cost of providing direct notice would exceed $500,000 or is an excessive amount relative to the resources of the covered entity;</a:t>
            </a:r>
          </a:p>
          <a:p>
            <a:pPr lvl="0"/>
            <a:r>
              <a:rPr lang="en-US" sz="2800" dirty="0"/>
              <a:t>There is insufficient contact information for the individuals requiring notification; or</a:t>
            </a:r>
          </a:p>
          <a:p>
            <a:pPr lvl="0"/>
            <a:r>
              <a:rPr lang="en-US" sz="2800" dirty="0"/>
              <a:t>Over 100,000 people were affected by the data breach.</a:t>
            </a:r>
          </a:p>
          <a:p>
            <a:pPr marL="0" indent="0">
              <a:buNone/>
            </a:pPr>
            <a:r>
              <a:rPr lang="en-US" sz="2800" dirty="0"/>
              <a:t/>
            </a:r>
            <a:br>
              <a:rPr lang="en-US" sz="2800" dirty="0"/>
            </a:br>
            <a:r>
              <a:rPr lang="en-US" sz="2800" dirty="0"/>
              <a:t/>
            </a:r>
            <a:br>
              <a:rPr lang="en-US" sz="2800" dirty="0"/>
            </a:b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1807121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a:xfrm>
            <a:off x="838200" y="1600200"/>
            <a:ext cx="7315200" cy="4343400"/>
          </a:xfrm>
        </p:spPr>
        <p:txBody>
          <a:bodyPr/>
          <a:lstStyle/>
          <a:p>
            <a:pPr marL="0" indent="0">
              <a:spcAft>
                <a:spcPts val="1200"/>
              </a:spcAft>
              <a:buNone/>
            </a:pPr>
            <a:r>
              <a:rPr lang="en-US" b="1" dirty="0"/>
              <a:t>Alabama recently became the 50</a:t>
            </a:r>
            <a:r>
              <a:rPr lang="en-US" b="1" baseline="30000" dirty="0"/>
              <a:t>th</a:t>
            </a:r>
            <a:r>
              <a:rPr lang="en-US" b="1" dirty="0"/>
              <a:t> state to enact a data breach notification law. </a:t>
            </a:r>
          </a:p>
          <a:p>
            <a:r>
              <a:rPr lang="en-US" sz="2800" dirty="0"/>
              <a:t>Act 2018-396 went into effect on </a:t>
            </a:r>
            <a:r>
              <a:rPr lang="en-US" sz="2800" b="1" dirty="0"/>
              <a:t>June 1, 2018</a:t>
            </a:r>
            <a:endParaRPr lang="en-US" sz="2800" dirty="0"/>
          </a:p>
          <a:p>
            <a:r>
              <a:rPr lang="en-US" sz="2800" dirty="0"/>
              <a:t>Includes several requirements that covered entities are expected to assess and implement in a very short time frame. </a:t>
            </a:r>
            <a:endParaRPr lang="en-US" sz="2800" b="1" dirty="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332531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marL="514350" indent="-457200"/>
            <a:r>
              <a:rPr lang="en-US" sz="2800" b="1" dirty="0"/>
              <a:t>Substitute notice, </a:t>
            </a:r>
            <a:r>
              <a:rPr lang="en-US" sz="2800" dirty="0"/>
              <a:t>when allowable,</a:t>
            </a:r>
            <a:r>
              <a:rPr lang="en-US" sz="2800" b="1" dirty="0"/>
              <a:t> </a:t>
            </a:r>
            <a:r>
              <a:rPr lang="en-US" sz="2800" dirty="0"/>
              <a:t>can be satisfied by placing it in a conspicuous location on county’s website, if available, for 30 days or through print and broadcast media outlets. </a:t>
            </a:r>
          </a:p>
          <a:p>
            <a:pPr marL="514350" indent="-457200"/>
            <a:r>
              <a:rPr lang="en-US" sz="2800" dirty="0"/>
              <a:t>The law also provides that, with approval from the Attorney General’s Office, alternative forms of substitute notice may be permitted.</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991400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marL="514350" indent="-457200"/>
            <a:r>
              <a:rPr lang="en-US" sz="2800" dirty="0"/>
              <a:t>If a data breach impacts more than 1,000 people, the law requires the county to notify the Attorney General </a:t>
            </a:r>
            <a:r>
              <a:rPr lang="en-US" sz="2800" b="1" dirty="0"/>
              <a:t>no later than 45 days</a:t>
            </a:r>
            <a:r>
              <a:rPr lang="en-US" sz="2800" dirty="0"/>
              <a:t> after making the determination that notice is required or receiving notice of from a third-party agent that a breach has occurred.</a:t>
            </a:r>
          </a:p>
          <a:p>
            <a:pPr marL="514350" indent="-457200"/>
            <a:r>
              <a:rPr lang="en-US" sz="2800" dirty="0"/>
              <a:t>Any information provided to the Attorney General that is marked as being confidential will not be subject to any requests under the open records or freedom of information laws.</a:t>
            </a:r>
          </a:p>
          <a:p>
            <a:pPr marL="57150" indent="0">
              <a:buNone/>
            </a:pPr>
            <a:r>
              <a:rPr lang="en-US" sz="2800" dirty="0"/>
              <a:t/>
            </a:r>
            <a:br>
              <a:rPr lang="en-US" sz="2800" dirty="0"/>
            </a:br>
            <a:r>
              <a:rPr lang="en-US" sz="2800" dirty="0"/>
              <a:t/>
            </a:r>
            <a:br>
              <a:rPr lang="en-US" sz="2800" dirty="0"/>
            </a:br>
            <a:endParaRPr lang="en-US" sz="2800"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506343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marL="57150" indent="0">
              <a:spcAft>
                <a:spcPts val="1200"/>
              </a:spcAft>
              <a:buNone/>
            </a:pPr>
            <a:r>
              <a:rPr lang="en-US" b="1" dirty="0"/>
              <a:t>The law requires covered entities to provide the Attorney General with:</a:t>
            </a:r>
          </a:p>
          <a:p>
            <a:pPr marL="914400" lvl="1" indent="-457200"/>
            <a:r>
              <a:rPr lang="en-US" sz="2200" dirty="0"/>
              <a:t>A summary of the events surrounding the breach;</a:t>
            </a:r>
          </a:p>
          <a:p>
            <a:pPr marL="914400" lvl="1" indent="-457200"/>
            <a:r>
              <a:rPr lang="en-US" sz="2200" dirty="0"/>
              <a:t>The estimated number of Alabama residents impacted by the breach;</a:t>
            </a:r>
          </a:p>
          <a:p>
            <a:pPr marL="914400" lvl="1" indent="-457200"/>
            <a:r>
              <a:rPr lang="en-US" sz="2200" dirty="0"/>
              <a:t>A list of any free services the entity is offering to individuals affected by the breach along with instructions on how to use the services; and</a:t>
            </a:r>
          </a:p>
          <a:p>
            <a:pPr marL="914400" lvl="1" indent="-457200"/>
            <a:r>
              <a:rPr lang="en-US" sz="2200" dirty="0"/>
              <a:t>The contact information of the designated employee from whom additional information may be obtained about the breach. </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028331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Notification Requirement</a:t>
            </a:r>
          </a:p>
        </p:txBody>
      </p:sp>
      <p:sp>
        <p:nvSpPr>
          <p:cNvPr id="2053" name="Rectangle 5"/>
          <p:cNvSpPr>
            <a:spLocks noGrp="1" noChangeArrowheads="1"/>
          </p:cNvSpPr>
          <p:nvPr>
            <p:ph idx="1"/>
          </p:nvPr>
        </p:nvSpPr>
        <p:spPr/>
        <p:txBody>
          <a:bodyPr/>
          <a:lstStyle/>
          <a:p>
            <a:pPr>
              <a:spcAft>
                <a:spcPts val="1200"/>
              </a:spcAft>
            </a:pPr>
            <a:r>
              <a:rPr lang="en-US" sz="2800" dirty="0"/>
              <a:t>If a third-party agent experiences a security breach in its system, the agent must notify the county about the breach </a:t>
            </a:r>
            <a:r>
              <a:rPr lang="en-US" sz="2800" b="1" dirty="0"/>
              <a:t>no later than 10 days </a:t>
            </a:r>
            <a:r>
              <a:rPr lang="en-US" sz="2800" dirty="0"/>
              <a:t>following the determination or reasonable belief that a security breach has occurred.</a:t>
            </a:r>
          </a:p>
          <a:p>
            <a:r>
              <a:rPr lang="en-US" sz="2800" dirty="0"/>
              <a:t>After receiving such notice from the third-party, </a:t>
            </a:r>
            <a:r>
              <a:rPr lang="en-US" sz="2800" b="1" dirty="0"/>
              <a:t>the county (not the agent) </a:t>
            </a:r>
            <a:r>
              <a:rPr lang="en-US" sz="2800" dirty="0"/>
              <a:t>is required to meet all of the notice requirements under the law; </a:t>
            </a:r>
          </a:p>
          <a:p>
            <a:pPr lvl="1"/>
            <a:r>
              <a:rPr lang="en-US" sz="2200" dirty="0"/>
              <a:t>The agent must provide any information in its possession that will aid the county in meeting the notice requirements.</a:t>
            </a:r>
          </a:p>
          <a:p>
            <a:pPr marL="0" indent="0">
              <a:buNone/>
            </a:pPr>
            <a:endParaRPr lang="en-US" sz="2200" dirty="0">
              <a:solidFill>
                <a:srgbClr val="FF0000"/>
              </a:solidFill>
            </a:endParaRP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9513143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Violation of Notice Requirements</a:t>
            </a:r>
          </a:p>
        </p:txBody>
      </p:sp>
      <p:sp>
        <p:nvSpPr>
          <p:cNvPr id="2053" name="Rectangle 5"/>
          <p:cNvSpPr>
            <a:spLocks noGrp="1" noChangeArrowheads="1"/>
          </p:cNvSpPr>
          <p:nvPr>
            <p:ph idx="1"/>
          </p:nvPr>
        </p:nvSpPr>
        <p:spPr/>
        <p:txBody>
          <a:bodyPr/>
          <a:lstStyle/>
          <a:p>
            <a:pPr marL="0" indent="0">
              <a:buNone/>
            </a:pPr>
            <a:r>
              <a:rPr lang="en-US" sz="2800" dirty="0"/>
              <a:t>The Act prohibits the Attorney General from bringing civil penalties against government entities for violations of the notification provisions of this law.</a:t>
            </a:r>
          </a:p>
          <a:p>
            <a:pPr marL="0" indent="0">
              <a:buNone/>
            </a:pPr>
            <a:r>
              <a:rPr lang="en-US" sz="2800" dirty="0"/>
              <a:t>The law does authorize the Attorney General to bring an action against any state, county or city official or employee </a:t>
            </a:r>
            <a:r>
              <a:rPr lang="en-US" sz="2800" b="1" dirty="0"/>
              <a:t>in his or her official capacity</a:t>
            </a:r>
            <a:r>
              <a:rPr lang="en-US" sz="2800" dirty="0"/>
              <a:t> to accomplish any of the following:</a:t>
            </a:r>
          </a:p>
          <a:p>
            <a:pPr lvl="0"/>
            <a:r>
              <a:rPr lang="en-US" sz="2200" dirty="0">
                <a:solidFill>
                  <a:srgbClr val="FF0000"/>
                </a:solidFill>
              </a:rPr>
              <a:t>Compel performance of his or her duties or ministerial acts under the law; or</a:t>
            </a:r>
          </a:p>
          <a:p>
            <a:pPr lvl="0"/>
            <a:r>
              <a:rPr lang="en-US" sz="2200" dirty="0">
                <a:solidFill>
                  <a:srgbClr val="FF0000"/>
                </a:solidFill>
              </a:rPr>
              <a:t>Enjoin him or her from acting in bad faith or beyond his or her authority under the law.</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1246559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Violation of Notice Requirements</a:t>
            </a:r>
          </a:p>
        </p:txBody>
      </p:sp>
      <p:sp>
        <p:nvSpPr>
          <p:cNvPr id="2053" name="Rectangle 5"/>
          <p:cNvSpPr>
            <a:spLocks noGrp="1" noChangeArrowheads="1"/>
          </p:cNvSpPr>
          <p:nvPr>
            <p:ph idx="1"/>
          </p:nvPr>
        </p:nvSpPr>
        <p:spPr/>
        <p:txBody>
          <a:bodyPr/>
          <a:lstStyle/>
          <a:p>
            <a:pPr>
              <a:spcAft>
                <a:spcPts val="1200"/>
              </a:spcAft>
            </a:pPr>
            <a:r>
              <a:rPr lang="en-US" sz="2800" dirty="0"/>
              <a:t>The law requires the Attorney General to submit an annual report to the Governor, Senate Pro Tem, and Speaker of the House describing any reported security breaches of governmental entities or their third-party agents.</a:t>
            </a:r>
          </a:p>
          <a:p>
            <a:r>
              <a:rPr lang="en-US" sz="2800" dirty="0"/>
              <a:t>The report must identify any government entity that violated </a:t>
            </a:r>
            <a:r>
              <a:rPr lang="en-US" sz="2800" b="1" dirty="0"/>
              <a:t>ANY</a:t>
            </a:r>
            <a:r>
              <a:rPr lang="en-US" sz="2800" dirty="0"/>
              <a:t> of the requirements in this law in the preceding year.</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576036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Violation of Notice Requirements</a:t>
            </a:r>
          </a:p>
        </p:txBody>
      </p:sp>
      <p:sp>
        <p:nvSpPr>
          <p:cNvPr id="2053" name="Rectangle 5"/>
          <p:cNvSpPr>
            <a:spLocks noGrp="1" noChangeArrowheads="1"/>
          </p:cNvSpPr>
          <p:nvPr>
            <p:ph idx="1"/>
          </p:nvPr>
        </p:nvSpPr>
        <p:spPr/>
        <p:txBody>
          <a:bodyPr/>
          <a:lstStyle/>
          <a:p>
            <a:pPr>
              <a:spcAft>
                <a:spcPts val="1200"/>
              </a:spcAft>
            </a:pPr>
            <a:r>
              <a:rPr lang="en-US" sz="2800" dirty="0"/>
              <a:t>Entities that are already subject to federal or state rules, regulations, or guidelines that maintain procedures regarding data breach and notification pursuant to those requirements (i.e., financial institutions and healthcare entities) are exempt from the requirements of this Act. </a:t>
            </a:r>
          </a:p>
          <a:p>
            <a:pPr>
              <a:spcAft>
                <a:spcPts val="1200"/>
              </a:spcAft>
            </a:pPr>
            <a:r>
              <a:rPr lang="en-US" sz="2800" dirty="0"/>
              <a:t>Such entities must still provide timely notice to the Attorney General’s Office when the breach impacts 1,000 people or more.</a:t>
            </a:r>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25870468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t>Alabama Data Breach Notification Act of 2018:</a:t>
            </a:r>
            <a:endParaRPr lang="en-US" dirty="0">
              <a:solidFill>
                <a:schemeClr val="accent6">
                  <a:lumMod val="75000"/>
                </a:schemeClr>
              </a:solidFill>
            </a:endParaRPr>
          </a:p>
        </p:txBody>
      </p:sp>
      <p:pic>
        <p:nvPicPr>
          <p:cNvPr id="2" name="Picture 1"/>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2552700" y="1600200"/>
            <a:ext cx="4038600" cy="4038600"/>
          </a:xfrm>
          <a:prstGeom prst="rect">
            <a:avLst/>
          </a:prstGeom>
        </p:spPr>
      </p:pic>
      <p:sp>
        <p:nvSpPr>
          <p:cNvPr id="2053" name="Rectangle 5"/>
          <p:cNvSpPr>
            <a:spLocks noGrp="1" noChangeArrowheads="1"/>
          </p:cNvSpPr>
          <p:nvPr>
            <p:ph idx="1"/>
          </p:nvPr>
        </p:nvSpPr>
        <p:spPr>
          <a:xfrm>
            <a:off x="1676400" y="2133600"/>
            <a:ext cx="5791200" cy="2819400"/>
          </a:xfrm>
        </p:spPr>
        <p:txBody>
          <a:bodyPr/>
          <a:lstStyle/>
          <a:p>
            <a:pPr marL="0" indent="0" algn="ctr">
              <a:buNone/>
            </a:pPr>
            <a:r>
              <a:rPr lang="en-US" sz="6600" b="1" dirty="0">
                <a:latin typeface="Arial Black" panose="020B0A04020102020204" pitchFamily="34" charset="0"/>
              </a:rPr>
              <a:t/>
            </a:r>
            <a:br>
              <a:rPr lang="en-US" sz="6600" b="1" dirty="0">
                <a:latin typeface="Arial Black" panose="020B0A04020102020204" pitchFamily="34" charset="0"/>
              </a:rPr>
            </a:br>
            <a:r>
              <a:rPr lang="en-US" sz="6600" b="1" dirty="0">
                <a:latin typeface="Arial Black" panose="020B0A04020102020204" pitchFamily="34" charset="0"/>
              </a:rPr>
              <a:t>QUESTIONS</a:t>
            </a:r>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61752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57150" indent="0">
              <a:buNone/>
            </a:pPr>
            <a:r>
              <a:rPr lang="en-US" sz="3600" b="1" u="sng" dirty="0"/>
              <a:t>Who needs to be in compliance with this law?</a:t>
            </a:r>
          </a:p>
          <a:p>
            <a:pPr lvl="1"/>
            <a:r>
              <a:rPr lang="en-US" dirty="0"/>
              <a:t>All county governments;</a:t>
            </a:r>
          </a:p>
          <a:p>
            <a:pPr lvl="1"/>
            <a:r>
              <a:rPr lang="en-US" dirty="0"/>
              <a:t>All departments of county government;</a:t>
            </a:r>
          </a:p>
          <a:p>
            <a:pPr lvl="1"/>
            <a:r>
              <a:rPr lang="en-US" dirty="0"/>
              <a:t>All instrumentalities of the county; and</a:t>
            </a:r>
          </a:p>
          <a:p>
            <a:pPr lvl="1"/>
            <a:r>
              <a:rPr lang="en-US" dirty="0"/>
              <a:t>All third-party agents of the county…</a:t>
            </a:r>
          </a:p>
          <a:p>
            <a:pPr marL="57150" indent="0">
              <a:buNone/>
            </a:pPr>
            <a:r>
              <a:rPr lang="en-US" sz="2800" dirty="0"/>
              <a:t>…that maintain electronic records containing sensitive information about Alabama residents.</a:t>
            </a:r>
          </a:p>
          <a:p>
            <a:pPr marL="457200" lvl="1" indent="0">
              <a:buNone/>
            </a:pPr>
            <a:endParaRPr lang="en-US" dirty="0"/>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www.alabamacounties.org</a:t>
            </a:r>
          </a:p>
          <a:p>
            <a:pPr algn="ctr"/>
            <a:endParaRPr lang="en-US" dirty="0"/>
          </a:p>
        </p:txBody>
      </p:sp>
    </p:spTree>
    <p:extLst>
      <p:ext uri="{BB962C8B-B14F-4D97-AF65-F5344CB8AC3E}">
        <p14:creationId xmlns:p14="http://schemas.microsoft.com/office/powerpoint/2010/main" val="308098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a:xfrm>
            <a:off x="762000" y="1600200"/>
            <a:ext cx="7467600" cy="4343400"/>
          </a:xfrm>
        </p:spPr>
        <p:txBody>
          <a:bodyPr/>
          <a:lstStyle/>
          <a:p>
            <a:pPr marL="0" indent="0">
              <a:spcAft>
                <a:spcPts val="1200"/>
              </a:spcAft>
              <a:buNone/>
            </a:pPr>
            <a:r>
              <a:rPr lang="en-US" sz="2800" dirty="0"/>
              <a:t>While the nuances of the law are extensive, it includes three basic requirements:</a:t>
            </a:r>
          </a:p>
          <a:p>
            <a:pPr marL="457200" lvl="0" indent="-457200">
              <a:buFont typeface="+mj-lt"/>
              <a:buAutoNum type="arabicPeriod"/>
            </a:pPr>
            <a:r>
              <a:rPr lang="en-US" sz="2200" dirty="0"/>
              <a:t>Covered entities and their third-party service providers are required to </a:t>
            </a:r>
            <a:r>
              <a:rPr lang="en-US" sz="2200" b="1" i="1" dirty="0"/>
              <a:t>implement and maintain reasonable security measures</a:t>
            </a:r>
            <a:r>
              <a:rPr lang="en-US" sz="2200" dirty="0"/>
              <a:t> to protect sensitive information</a:t>
            </a:r>
          </a:p>
          <a:p>
            <a:pPr marL="457200" lvl="0" indent="-457200">
              <a:buFont typeface="+mj-lt"/>
              <a:buAutoNum type="arabicPeriod"/>
            </a:pPr>
            <a:r>
              <a:rPr lang="en-US" sz="2200" dirty="0"/>
              <a:t>Covered entities must </a:t>
            </a:r>
            <a:r>
              <a:rPr lang="en-US" sz="2200" b="1" i="1" dirty="0"/>
              <a:t>conduct a prompt investigation</a:t>
            </a:r>
            <a:r>
              <a:rPr lang="en-US" sz="2200" dirty="0"/>
              <a:t> upon the discovery of a </a:t>
            </a:r>
            <a:r>
              <a:rPr lang="en-US" sz="2200" i="1" u="sng" dirty="0"/>
              <a:t>possible</a:t>
            </a:r>
            <a:r>
              <a:rPr lang="en-US" sz="2200" dirty="0"/>
              <a:t> security breach.</a:t>
            </a:r>
          </a:p>
          <a:p>
            <a:pPr marL="457200" lvl="0" indent="-457200">
              <a:buFont typeface="+mj-lt"/>
              <a:buAutoNum type="arabicPeriod"/>
            </a:pPr>
            <a:r>
              <a:rPr lang="en-US" sz="2200" dirty="0"/>
              <a:t>Covered entities must provide </a:t>
            </a:r>
            <a:r>
              <a:rPr lang="en-US" sz="2200" b="1" i="1" dirty="0"/>
              <a:t>proper notification</a:t>
            </a:r>
            <a:r>
              <a:rPr lang="en-US" sz="2200" dirty="0"/>
              <a:t> of a security breach to the following: a) impacted Alabama residents, b) the Alabama Attorney General’s Office, and c) consumer reporting agencies.</a:t>
            </a:r>
          </a:p>
          <a:p>
            <a:pPr marL="457200" lvl="1" indent="0">
              <a:buNone/>
            </a:pPr>
            <a:endParaRPr lang="en-US" b="1" dirty="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693108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57150" indent="0">
              <a:buNone/>
            </a:pPr>
            <a:r>
              <a:rPr lang="en-US" sz="3600" b="1" u="sng" dirty="0"/>
              <a:t>What is a “breach of security”?</a:t>
            </a:r>
          </a:p>
          <a:p>
            <a:pPr lvl="1">
              <a:spcAft>
                <a:spcPts val="1200"/>
              </a:spcAft>
            </a:pPr>
            <a:r>
              <a:rPr lang="en-US" dirty="0"/>
              <a:t> The law defines it as the “unauthorized acquisition of data in </a:t>
            </a:r>
            <a:r>
              <a:rPr lang="en-US" b="1" dirty="0"/>
              <a:t>electronic form </a:t>
            </a:r>
            <a:r>
              <a:rPr lang="en-US" dirty="0"/>
              <a:t>containing </a:t>
            </a:r>
            <a:r>
              <a:rPr lang="en-US" b="1" dirty="0"/>
              <a:t>sensitive personally identifying information</a:t>
            </a:r>
            <a:r>
              <a:rPr lang="en-US" dirty="0"/>
              <a:t>.” </a:t>
            </a:r>
          </a:p>
          <a:p>
            <a:pPr marL="457200" lvl="1" indent="0">
              <a:buNone/>
            </a:pPr>
            <a:r>
              <a:rPr lang="en-US" dirty="0"/>
              <a:t>The Act only applies to incidents involving 1) </a:t>
            </a:r>
            <a:r>
              <a:rPr lang="en-US" b="1" i="1" dirty="0"/>
              <a:t>electronic records</a:t>
            </a:r>
            <a:r>
              <a:rPr lang="en-US" dirty="0"/>
              <a:t> that 2) contain </a:t>
            </a:r>
            <a:r>
              <a:rPr lang="en-US" b="1" i="1" dirty="0"/>
              <a:t>sensitive personally identifying information</a:t>
            </a:r>
            <a:r>
              <a:rPr lang="en-US" dirty="0"/>
              <a:t>. </a:t>
            </a:r>
            <a:br>
              <a:rPr lang="en-US" dirty="0"/>
            </a:br>
            <a:endParaRPr lang="en-US" dirty="0"/>
          </a:p>
          <a:p>
            <a:pPr lvl="1"/>
            <a:endParaRPr lang="en-US" b="1" dirty="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489548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0" indent="0">
              <a:buNone/>
            </a:pPr>
            <a:r>
              <a:rPr lang="en-US" b="1" u="sng" dirty="0"/>
              <a:t>What is considered “sensitive personally identifying information”?</a:t>
            </a:r>
          </a:p>
          <a:p>
            <a:pPr marL="0" indent="0">
              <a:buNone/>
            </a:pPr>
            <a:r>
              <a:rPr lang="en-US" sz="2400" dirty="0"/>
              <a:t>Such sensitive is defined as an </a:t>
            </a:r>
            <a:r>
              <a:rPr lang="en-US" sz="2400" b="1" dirty="0">
                <a:solidFill>
                  <a:srgbClr val="FF0000"/>
                </a:solidFill>
              </a:rPr>
              <a:t>Alabama resident’s first name or first initial and last name, in combination with any one of the following</a:t>
            </a:r>
            <a:r>
              <a:rPr lang="en-US" sz="2400" dirty="0"/>
              <a:t>:</a:t>
            </a:r>
          </a:p>
          <a:p>
            <a:pPr lvl="0"/>
            <a:r>
              <a:rPr lang="en-US" sz="2200" dirty="0"/>
              <a:t>A social security number or tax identification number;</a:t>
            </a:r>
          </a:p>
          <a:p>
            <a:pPr lvl="0"/>
            <a:r>
              <a:rPr lang="en-US" sz="2200" dirty="0"/>
              <a:t>A driver’s license number or any other unique, government-issued identification number used to verify identity;</a:t>
            </a:r>
          </a:p>
          <a:p>
            <a:pPr lvl="0"/>
            <a:r>
              <a:rPr lang="en-US" sz="2200" dirty="0"/>
              <a:t>Any financial account number in combination with access information (i.e. a security code, expiration date, or PIN);</a:t>
            </a:r>
          </a:p>
          <a:p>
            <a:pPr marL="0" indent="0">
              <a:buNone/>
            </a:pPr>
            <a:endParaRPr lang="en-US" dirty="0"/>
          </a:p>
          <a:p>
            <a:pPr lvl="1"/>
            <a:endParaRPr lang="en-US" dirty="0"/>
          </a:p>
          <a:p>
            <a:pPr lvl="1"/>
            <a:endParaRPr lang="en-US" b="1" dirty="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18426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Overview of Law:</a:t>
            </a:r>
          </a:p>
        </p:txBody>
      </p:sp>
      <p:sp>
        <p:nvSpPr>
          <p:cNvPr id="2053" name="Rectangle 5"/>
          <p:cNvSpPr>
            <a:spLocks noGrp="1" noChangeArrowheads="1"/>
          </p:cNvSpPr>
          <p:nvPr>
            <p:ph idx="1"/>
          </p:nvPr>
        </p:nvSpPr>
        <p:spPr/>
        <p:txBody>
          <a:bodyPr/>
          <a:lstStyle/>
          <a:p>
            <a:pPr marL="0" lvl="0" indent="0">
              <a:buNone/>
            </a:pPr>
            <a:r>
              <a:rPr lang="en-US" b="1" dirty="0"/>
              <a:t>“Sensitive personally identifying information”, continued:</a:t>
            </a:r>
          </a:p>
          <a:p>
            <a:pPr lvl="0"/>
            <a:r>
              <a:rPr lang="en-US" sz="2200" dirty="0"/>
              <a:t>Any information regarding a person’s medical, mental or physical history, condition or treatment;</a:t>
            </a:r>
          </a:p>
          <a:p>
            <a:pPr lvl="0"/>
            <a:r>
              <a:rPr lang="en-US" sz="2200" dirty="0"/>
              <a:t>A person’s health insurance policy number or subscriber identification number and unique identifier;</a:t>
            </a:r>
          </a:p>
          <a:p>
            <a:pPr lvl="0"/>
            <a:r>
              <a:rPr lang="en-US" sz="2200" dirty="0"/>
              <a:t>A username or email address, in combination with a password or security question and answer.</a:t>
            </a:r>
          </a:p>
          <a:p>
            <a:pPr lvl="1"/>
            <a:endParaRPr lang="en-US" dirty="0"/>
          </a:p>
          <a:p>
            <a:pPr lvl="1"/>
            <a:endParaRPr lang="en-US" b="1" dirty="0">
              <a:solidFill>
                <a:srgbClr val="FF0000"/>
              </a:solidFill>
            </a:endParaRPr>
          </a:p>
          <a:p>
            <a:pPr marL="457200" lvl="1" indent="0">
              <a:buNone/>
            </a:pPr>
            <a:endParaRPr lang="en-US" dirty="0"/>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3074286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500" y="1600200"/>
            <a:ext cx="5829300" cy="4343400"/>
          </a:xfrm>
        </p:spPr>
        <p:txBody>
          <a:bodyPr/>
          <a:lstStyle/>
          <a:p>
            <a:r>
              <a:rPr lang="en-US" sz="2600" dirty="0"/>
              <a:t>SSN or TIN</a:t>
            </a:r>
          </a:p>
          <a:p>
            <a:r>
              <a:rPr lang="en-US" sz="2600" dirty="0"/>
              <a:t>DL or other gov’t ID #</a:t>
            </a:r>
          </a:p>
          <a:p>
            <a:r>
              <a:rPr lang="en-US" sz="2600" dirty="0"/>
              <a:t>Financial account # + security code, expiration date, PIN, etc.</a:t>
            </a:r>
          </a:p>
          <a:p>
            <a:r>
              <a:rPr lang="en-US" sz="2600" dirty="0"/>
              <a:t>Medical history, mental/physical condition, medical treatment or diagnosis</a:t>
            </a:r>
          </a:p>
          <a:p>
            <a:r>
              <a:rPr lang="en-US" sz="2600" dirty="0"/>
              <a:t>Health insurance policy # or subscriber number + unique identifier</a:t>
            </a:r>
          </a:p>
          <a:p>
            <a:r>
              <a:rPr lang="en-US" sz="2600" dirty="0"/>
              <a:t>User name or email + password or security question/answer</a:t>
            </a:r>
          </a:p>
        </p:txBody>
      </p:sp>
      <p:sp>
        <p:nvSpPr>
          <p:cNvPr id="5" name="Footer Placeholder 4"/>
          <p:cNvSpPr>
            <a:spLocks noGrp="1"/>
          </p:cNvSpPr>
          <p:nvPr>
            <p:ph type="ftr" sz="quarter" idx="10"/>
          </p:nvPr>
        </p:nvSpPr>
        <p:spPr/>
        <p:txBody>
          <a:bodyPr/>
          <a:lstStyle/>
          <a:p>
            <a:r>
              <a:rPr lang="en-US"/>
              <a:t>www.alabamacounties.org</a:t>
            </a:r>
          </a:p>
          <a:p>
            <a:pPr algn="ctr"/>
            <a:endParaRPr lang="en-US"/>
          </a:p>
        </p:txBody>
      </p:sp>
      <p:sp>
        <p:nvSpPr>
          <p:cNvPr id="6" name="Content Placeholder 5"/>
          <p:cNvSpPr>
            <a:spLocks noGrp="1"/>
          </p:cNvSpPr>
          <p:nvPr>
            <p:ph sz="half" idx="1"/>
          </p:nvPr>
        </p:nvSpPr>
        <p:spPr>
          <a:xfrm>
            <a:off x="457200" y="1524000"/>
            <a:ext cx="2214563" cy="4343400"/>
          </a:xfrm>
          <a:prstGeom prst="rightArrowCallout">
            <a:avLst>
              <a:gd name="adj1" fmla="val 25000"/>
              <a:gd name="adj2" fmla="val 25000"/>
              <a:gd name="adj3" fmla="val 25000"/>
              <a:gd name="adj4"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spcBef>
                <a:spcPct val="0"/>
              </a:spcBef>
              <a:buNone/>
            </a:pPr>
            <a:r>
              <a:rPr lang="en-US" sz="2400" b="1" dirty="0">
                <a:solidFill>
                  <a:srgbClr val="FF0000"/>
                </a:solidFill>
              </a:rPr>
              <a:t>Alabama resident’s first name or first initial and last name</a:t>
            </a:r>
          </a:p>
        </p:txBody>
      </p:sp>
      <p:sp>
        <p:nvSpPr>
          <p:cNvPr id="7" name="Title 1"/>
          <p:cNvSpPr>
            <a:spLocks noGrp="1"/>
          </p:cNvSpPr>
          <p:nvPr>
            <p:ph type="title"/>
          </p:nvPr>
        </p:nvSpPr>
        <p:spPr/>
        <p:txBody>
          <a:bodyPr/>
          <a:lstStyle/>
          <a:p>
            <a:r>
              <a:rPr lang="en-US" sz="3300" u="sng" dirty="0"/>
              <a:t>QUICK REFERENCE: Sensitive Personally Identifying Information</a:t>
            </a:r>
            <a:endParaRPr lang="en-US" sz="3300" dirty="0"/>
          </a:p>
        </p:txBody>
      </p:sp>
    </p:spTree>
    <p:extLst>
      <p:ext uri="{BB962C8B-B14F-4D97-AF65-F5344CB8AC3E}">
        <p14:creationId xmlns:p14="http://schemas.microsoft.com/office/powerpoint/2010/main" val="153112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p:txBody>
          <a:bodyPr/>
          <a:lstStyle/>
          <a:p>
            <a:r>
              <a:rPr lang="en-US" dirty="0">
                <a:solidFill>
                  <a:srgbClr val="002060"/>
                </a:solidFill>
              </a:rPr>
              <a:t>“Reasonable Security Measures”</a:t>
            </a:r>
          </a:p>
        </p:txBody>
      </p:sp>
      <p:sp>
        <p:nvSpPr>
          <p:cNvPr id="2053" name="Rectangle 5"/>
          <p:cNvSpPr>
            <a:spLocks noGrp="1" noChangeArrowheads="1"/>
          </p:cNvSpPr>
          <p:nvPr>
            <p:ph idx="1"/>
          </p:nvPr>
        </p:nvSpPr>
        <p:spPr/>
        <p:txBody>
          <a:bodyPr/>
          <a:lstStyle/>
          <a:p>
            <a:pPr>
              <a:spcAft>
                <a:spcPts val="1200"/>
              </a:spcAft>
            </a:pPr>
            <a:r>
              <a:rPr lang="en-US" sz="2800" dirty="0"/>
              <a:t>All covered entities must take measured action to prevent a data breach by implementing and maintaining </a:t>
            </a:r>
            <a:r>
              <a:rPr lang="en-US" sz="2800" b="1" dirty="0"/>
              <a:t>“reasonable security measures” </a:t>
            </a:r>
            <a:r>
              <a:rPr lang="en-US" sz="2800" dirty="0"/>
              <a:t>to protect all sensitive information in their possession.</a:t>
            </a:r>
            <a:endParaRPr lang="en-US" sz="2400" dirty="0"/>
          </a:p>
          <a:p>
            <a:r>
              <a:rPr lang="en-US" sz="2800" dirty="0"/>
              <a:t>The law includes a number of requirements to help covered entities identify internal and external risks to sensitive information </a:t>
            </a:r>
            <a:r>
              <a:rPr lang="en-US" sz="2800" b="1" u="sng" dirty="0"/>
              <a:t>before a data breach ever takes place</a:t>
            </a:r>
            <a:r>
              <a:rPr lang="en-US" sz="2800" dirty="0"/>
              <a:t>.</a:t>
            </a:r>
          </a:p>
          <a:p>
            <a:pPr marL="457200" lvl="1" indent="0">
              <a:buNone/>
            </a:pPr>
            <a:endParaRPr lang="en-US" dirty="0"/>
          </a:p>
        </p:txBody>
      </p:sp>
      <p:sp>
        <p:nvSpPr>
          <p:cNvPr id="4" name="Footer Placeholder 3"/>
          <p:cNvSpPr>
            <a:spLocks noGrp="1"/>
          </p:cNvSpPr>
          <p:nvPr>
            <p:ph type="ftr" sz="quarter" idx="10"/>
          </p:nvPr>
        </p:nvSpPr>
        <p:spPr/>
        <p:txBody>
          <a:bodyPr/>
          <a:lstStyle/>
          <a:p>
            <a:r>
              <a:rPr lang="en-US"/>
              <a:t>www.alabamacounties.org</a:t>
            </a:r>
          </a:p>
          <a:p>
            <a:pPr algn="ctr"/>
            <a:endParaRPr lang="en-US"/>
          </a:p>
        </p:txBody>
      </p:sp>
    </p:spTree>
    <p:extLst>
      <p:ext uri="{BB962C8B-B14F-4D97-AF65-F5344CB8AC3E}">
        <p14:creationId xmlns:p14="http://schemas.microsoft.com/office/powerpoint/2010/main" val="1176264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CCA template revised [Read-Only]" id="{2F2D44B8-4250-4199-B574-A9BA1E43D754}" vid="{E7B032ED-98DE-4EDF-9F5A-C3438136ABE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3862</TotalTime>
  <Words>1638</Words>
  <Application>Microsoft Office PowerPoint</Application>
  <PresentationFormat>On-screen Show (4:3)</PresentationFormat>
  <Paragraphs>185</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Arial Black</vt:lpstr>
      <vt:lpstr>Arial Narrow</vt:lpstr>
      <vt:lpstr>Office Theme</vt:lpstr>
      <vt:lpstr>Alabama Data Breach Notification Act:  What 911 Districts Need to Know</vt:lpstr>
      <vt:lpstr>Overview of Law:</vt:lpstr>
      <vt:lpstr>Overview of Law:</vt:lpstr>
      <vt:lpstr>Overview of Law:</vt:lpstr>
      <vt:lpstr>Overview of Law:</vt:lpstr>
      <vt:lpstr>Overview of Law:</vt:lpstr>
      <vt:lpstr>Overview of Law:</vt:lpstr>
      <vt:lpstr>QUICK REFERENCE: Sensitive Personally Identifying Information</vt:lpstr>
      <vt:lpstr>“Reasonable Security Measures”</vt:lpstr>
      <vt:lpstr>“Reasonable Security Measures”</vt:lpstr>
      <vt:lpstr>“Reasonable Security Measures”</vt:lpstr>
      <vt:lpstr>“Reasonable Security Measures”</vt:lpstr>
      <vt:lpstr>Conducting a Prompt Investigation</vt:lpstr>
      <vt:lpstr>Conducting a Prompt Investigation</vt:lpstr>
      <vt:lpstr>Notification Requirements</vt:lpstr>
      <vt:lpstr>Notification Requirements</vt:lpstr>
      <vt:lpstr>Notification Requirements</vt:lpstr>
      <vt:lpstr>Notification Requirement</vt:lpstr>
      <vt:lpstr>Notification Requirement</vt:lpstr>
      <vt:lpstr>Notification Requirement</vt:lpstr>
      <vt:lpstr>Notification Requirement</vt:lpstr>
      <vt:lpstr>Notification Requirement</vt:lpstr>
      <vt:lpstr>Notification Requirement</vt:lpstr>
      <vt:lpstr>Violation of Notice Requirements</vt:lpstr>
      <vt:lpstr>Violation of Notice Requirements</vt:lpstr>
      <vt:lpstr>Violation of Notice Requirements</vt:lpstr>
      <vt:lpstr>Alabama Data Breach Notification Act of 2018:</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Donna Key</dc:creator>
  <cp:lastModifiedBy>Abby Luker</cp:lastModifiedBy>
  <cp:revision>119</cp:revision>
  <cp:lastPrinted>2018-05-07T13:42:40Z</cp:lastPrinted>
  <dcterms:created xsi:type="dcterms:W3CDTF">2016-08-02T16:16:15Z</dcterms:created>
  <dcterms:modified xsi:type="dcterms:W3CDTF">2018-07-19T13:35:24Z</dcterms:modified>
</cp:coreProperties>
</file>