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22"/>
  </p:notesMasterIdLst>
  <p:handoutMasterIdLst>
    <p:handoutMasterId r:id="rId23"/>
  </p:handoutMasterIdLst>
  <p:sldIdLst>
    <p:sldId id="324" r:id="rId2"/>
    <p:sldId id="567" r:id="rId3"/>
    <p:sldId id="432" r:id="rId4"/>
    <p:sldId id="555" r:id="rId5"/>
    <p:sldId id="559" r:id="rId6"/>
    <p:sldId id="564" r:id="rId7"/>
    <p:sldId id="565" r:id="rId8"/>
    <p:sldId id="560" r:id="rId9"/>
    <p:sldId id="566" r:id="rId10"/>
    <p:sldId id="418" r:id="rId11"/>
    <p:sldId id="492" r:id="rId12"/>
    <p:sldId id="583" r:id="rId13"/>
    <p:sldId id="575" r:id="rId14"/>
    <p:sldId id="580" r:id="rId15"/>
    <p:sldId id="581" r:id="rId16"/>
    <p:sldId id="582" r:id="rId17"/>
    <p:sldId id="425" r:id="rId18"/>
    <p:sldId id="568" r:id="rId19"/>
    <p:sldId id="569" r:id="rId20"/>
    <p:sldId id="584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9227" autoAdjust="0"/>
  </p:normalViewPr>
  <p:slideViewPr>
    <p:cSldViewPr snapToGrid="0">
      <p:cViewPr varScale="1">
        <p:scale>
          <a:sx n="100" d="100"/>
          <a:sy n="100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253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753B2A-3391-45BD-B2D4-BA232F5C72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4DE06E-32D0-4CAA-8C8F-1B039B3E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639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D5BD-0252-4092-AA1A-B9A1DAD9124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1" y="4479901"/>
            <a:ext cx="5619438" cy="3665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639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A1D7B-90CF-495B-B027-39E0DE21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9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4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1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8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rules: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 2018 Board Meeting – introduce need for rules and draft language for discussion and revision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2018 Board Meeting – approve final draft of rules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later than May 20, 2018 – file with the Legislative Reference Service for publishing in the Alabama Administrative Monthly on May 31, 2018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 not less than 35 or more than 90 days from the date of the notice for interested persons to present their views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(June 1</a:t>
            </a:r>
            <a:r>
              <a:rPr lang="en-US" sz="1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through July 19</a:t>
            </a:r>
            <a:r>
              <a:rPr lang="en-US" sz="1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 19, 2018 Board Meeting – hold a public hearing immediately prior to the board meeting for presentation of views; during the regularly scheduled board meeting consider fully all written and oral submissions respecting the proposed rule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 the adopted rule (with any revisions) in the office of the LRS within 15 days of adoption and within 90 days after completion of the notice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 our about July 31</a:t>
            </a:r>
            <a:r>
              <a:rPr lang="en-US" sz="1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Adopted rule becomes effective 45 days after filing with the LRS, unless the committee disapproves of or proposes an amendment for pursuant to Section 41-22-23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 or about September 14</a:t>
            </a:r>
            <a:r>
              <a:rPr lang="en-US" sz="1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CPI-U adjustment, specifically, the Board will need to take action during the September board meeting for the adjustment to occur on October 1, 2018</a:t>
            </a:r>
            <a:endParaRPr lang="en-US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1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ah@al911board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leah@al911board.com" TargetMode="External"/><Relationship Id="rId4" Type="http://schemas.openxmlformats.org/officeDocument/2006/relationships/hyperlink" Target="https://nico1-toutlefrancais.wikispaces.com/l'interrogation+-+comment+poser+des+question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ana@al911board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ron@al911board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en@al911boar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mailto:adam@al911boar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71" y="1681769"/>
            <a:ext cx="6289675" cy="2043112"/>
          </a:xfr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44508" y="3724881"/>
            <a:ext cx="10515600" cy="22191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18, 2018</a:t>
            </a:r>
            <a:b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AAND Workshop </a:t>
            </a:r>
            <a:b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from the Alabama 9-1-1 Board</a:t>
            </a:r>
            <a:b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Prattville, AL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Opportunities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</a:p>
          <a:p>
            <a:pPr marL="292608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Focus = Gaps in implementing NG9-1-1</a:t>
            </a:r>
          </a:p>
          <a:p>
            <a:pPr marL="292608" lvl="1" indent="0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</a:p>
          <a:p>
            <a:pPr marL="9144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 – July 23, 2018</a:t>
            </a:r>
          </a:p>
          <a:p>
            <a:pPr marL="9144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Closes – August 31, 2018</a:t>
            </a:r>
          </a:p>
          <a:p>
            <a:pPr marL="9144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 – TBD (week of July 30 – August 3, 2018)</a:t>
            </a:r>
          </a:p>
          <a:p>
            <a:pPr marL="9144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Deliberation – September 2018</a:t>
            </a:r>
          </a:p>
          <a:p>
            <a:pPr marL="9144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Approval – September 19, 2018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EMD Protocol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20+ agencies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instructors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practitioners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in practitioner classes through the rest of July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1200"/>
              </a:spcAft>
            </a:pP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to know:  How many seats are at the participating PSAPs?</a:t>
            </a:r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ANGEN 2.0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the Scenes:</a:t>
            </a:r>
          </a:p>
          <a:p>
            <a:pPr marL="292608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 data center move </a:t>
            </a:r>
          </a:p>
          <a:p>
            <a:pPr marL="292608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911 Logix and Dashboard to PSAPs</a:t>
            </a:r>
          </a:p>
          <a:p>
            <a:pPr marL="292608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 for high-level GIS data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F560EE-5038-44CA-BC6B-D4F6F1B18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40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A9F7FD-E917-4960-B478-DCE455B9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08" y="286438"/>
            <a:ext cx="3618699" cy="20821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3C472B-8DAA-49DC-A9FD-3E254522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"/>
            <a:ext cx="8477250" cy="483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618B7-2AE8-4085-9F33-8624198E5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054" y="2387906"/>
            <a:ext cx="3618699" cy="2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9DFADC-27D0-4680-B2C7-36904E79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" y="522831"/>
            <a:ext cx="8741093" cy="4167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A19D52-155E-4E91-962C-F0E823F8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298" y="3946654"/>
            <a:ext cx="3618699" cy="2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7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9BAC74-035F-4CF6-81A3-FD5A71997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7" y="0"/>
            <a:ext cx="8627745" cy="5387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782D3C-88DB-450A-A7CA-EF261A67A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902" y="3930103"/>
            <a:ext cx="3618699" cy="2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ANGEN 2.0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work going on in July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 24 INdigital to begin wireless ALI conversion for on network ANGEN PSAPs (Winfield &amp; Wiregrass)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CPE Upgrades at Lamar &amp; Randolph will create new interface type to ANGEN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turnup of Choctaw county to ANGEN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Router install at Shelby County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ANGEN 2.0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Planned work in August to September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Shelby County ANGEN turnup (need one additional circuit at City of Pelham)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Autauga County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Jefferson County (ready for next steps)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Homewood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Hueytown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Leeds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Mountain Brook PD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Pleasant Grove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Adamsville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of Birmingham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ANGEN 2.0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Expected work in September to October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Continuation of Birmingham Metro area: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Bibb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Blount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Clair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Walker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Cullman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Tuscaloosa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Chilton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sites that will be ready to move forward: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Montgomery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Limestone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Chambers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of Auburn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Jackson County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5230A27-1553-42F8-99D7-829868E13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772232D-B4D6-429F-B3D1-2D9891B85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&amp; Contact Information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2CC3441-26B3-4381-B3DF-8AE3C288B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Leah Missildine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 for the Alabama 9-1-1 Board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leah@al911board.com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Office:  334-440-7911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 334-235-3324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6EF08-D0B4-45BF-B34B-19F60755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428C4C4-BD07-40E1-A152-551321768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034807" y="477524"/>
            <a:ext cx="6541108" cy="59029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F0F916-AA5C-4180-9435-9CABAAD7F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Leah Missildine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 for the Alabama 9-1-1 Board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leah@al911board.com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Office:  334-440-7911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 334-235-3324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56">
            <a:extLst>
              <a:ext uri="{FF2B5EF4-FFF2-40B4-BE49-F238E27FC236}">
                <a16:creationId xmlns:a16="http://schemas.microsoft.com/office/drawing/2014/main" xmlns="" id="{C642902F-4656-4563-AB0B-2EB57ACCD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2256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</p:txBody>
      </p:sp>
      <p:sp>
        <p:nvSpPr>
          <p:cNvPr id="1049" name="Rectangle 158">
            <a:extLst>
              <a:ext uri="{FF2B5EF4-FFF2-40B4-BE49-F238E27FC236}">
                <a16:creationId xmlns:a16="http://schemas.microsoft.com/office/drawing/2014/main" xmlns="" id="{2793D4A6-D9A6-4743-902C-5C956F8CA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2806700" cy="27649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2FF136-123C-41F1-8E92-DE775540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91" y="521094"/>
            <a:ext cx="1575778" cy="2378534"/>
          </a:xfrm>
          <a:prstGeom prst="rect">
            <a:avLst/>
          </a:prstGeom>
        </p:spPr>
      </p:pic>
      <p:sp>
        <p:nvSpPr>
          <p:cNvPr id="1050" name="Rectangle 160">
            <a:extLst>
              <a:ext uri="{FF2B5EF4-FFF2-40B4-BE49-F238E27FC236}">
                <a16:creationId xmlns:a16="http://schemas.microsoft.com/office/drawing/2014/main" xmlns="" id="{82D6E6E8-60D6-43DF-AB32-F009976E9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89300" y="321733"/>
            <a:ext cx="2806699" cy="276499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38B701-05C1-4D7B-A97C-FC0388DA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800" y="521093"/>
            <a:ext cx="1591894" cy="2375962"/>
          </a:xfrm>
          <a:prstGeom prst="rect">
            <a:avLst/>
          </a:prstGeom>
        </p:spPr>
      </p:pic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FDF97CA6-0525-4AD4-8E21-2C9A75DB7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63893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BE24306B-0379-4C6F-80A1-5A7D01A13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47592"/>
            <a:ext cx="2806700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98F8BC0B-2185-4E1F-B3E4-6C4034B461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3494" y="3247592"/>
            <a:ext cx="2792505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68E1FA-EAC8-4C6A-975F-DE1ED86F4F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25" r="11771"/>
          <a:stretch/>
        </p:blipFill>
        <p:spPr>
          <a:xfrm>
            <a:off x="955189" y="3437262"/>
            <a:ext cx="1564880" cy="2363474"/>
          </a:xfrm>
          <a:prstGeom prst="rect">
            <a:avLst/>
          </a:prstGeom>
        </p:spPr>
      </p:pic>
      <p:sp>
        <p:nvSpPr>
          <p:cNvPr id="1040" name="Content Placeholder 1030">
            <a:extLst>
              <a:ext uri="{FF2B5EF4-FFF2-40B4-BE49-F238E27FC236}">
                <a16:creationId xmlns:a16="http://schemas.microsoft.com/office/drawing/2014/main" xmlns="" id="{45621C22-36B2-4CC0-8362-81598C34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256" y="2198914"/>
            <a:ext cx="4821283" cy="36701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Andrews, Office Assistant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helen@al911board.com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 Cooley, CPA, Financial Analyst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ron@al911board.com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 Grubbs,  Program Coordinator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dana@al911board.com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Brown, Deputy Director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adam@al911board.com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9204E438-647D-40F8-9613-FA00FF3E5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4EE16D88-B2D1-4B7E-92B3-B0AD4F5B5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  <p:pic>
        <p:nvPicPr>
          <p:cNvPr id="104" name="Picture 2" descr="Adam Brown">
            <a:extLst>
              <a:ext uri="{FF2B5EF4-FFF2-40B4-BE49-F238E27FC236}">
                <a16:creationId xmlns:a16="http://schemas.microsoft.com/office/drawing/2014/main" xmlns="" id="{D94E23B8-16F3-4B66-925A-F2FE69A49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9"/>
          <a:stretch/>
        </p:blipFill>
        <p:spPr bwMode="auto">
          <a:xfrm>
            <a:off x="3973034" y="3464831"/>
            <a:ext cx="1453423" cy="23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69DA77-26C7-4E53-A403-7DAF2E256E29}"/>
              </a:ext>
            </a:extLst>
          </p:cNvPr>
          <p:cNvSpPr txBox="1"/>
          <p:nvPr/>
        </p:nvSpPr>
        <p:spPr>
          <a:xfrm>
            <a:off x="1909804" y="2438163"/>
            <a:ext cx="116652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Helen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D30100D-04F7-4984-A3CE-AAE58B108690}"/>
              </a:ext>
            </a:extLst>
          </p:cNvPr>
          <p:cNvSpPr txBox="1"/>
          <p:nvPr/>
        </p:nvSpPr>
        <p:spPr>
          <a:xfrm>
            <a:off x="1888481" y="5307482"/>
            <a:ext cx="116652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Dana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36E73E2-7297-41F0-97F8-C1AB25262DD5}"/>
              </a:ext>
            </a:extLst>
          </p:cNvPr>
          <p:cNvSpPr txBox="1"/>
          <p:nvPr/>
        </p:nvSpPr>
        <p:spPr>
          <a:xfrm>
            <a:off x="4864463" y="2422856"/>
            <a:ext cx="116652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Ron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1904138-2248-4747-A3CC-AB6671912FB9}"/>
              </a:ext>
            </a:extLst>
          </p:cNvPr>
          <p:cNvSpPr txBox="1"/>
          <p:nvPr/>
        </p:nvSpPr>
        <p:spPr>
          <a:xfrm>
            <a:off x="4753520" y="5332093"/>
            <a:ext cx="129037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35320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Member Nominations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0867" y="1111753"/>
            <a:ext cx="5643985" cy="4628275"/>
          </a:xfrm>
        </p:spPr>
        <p:txBody>
          <a:bodyPr anchor="ctr">
            <a:normAutofit/>
          </a:bodyPr>
          <a:lstStyle/>
          <a:p>
            <a:pPr marL="822966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Cable/VoIP Provider</a:t>
            </a:r>
          </a:p>
          <a:p>
            <a:pPr marL="1608138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Ms. Terry Womack --  Cable ONE (Anniston, AL)</a:t>
            </a:r>
          </a:p>
          <a:p>
            <a:pPr marL="822966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AAND DISTRICT 5 Nominees</a:t>
            </a:r>
          </a:p>
          <a:p>
            <a:pPr marL="1652588" marR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 or</a:t>
            </a:r>
          </a:p>
          <a:p>
            <a:pPr marL="1652588" marR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xmlns="" id="{63E00694-E403-4987-8634-15F6D8E4C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Upcoming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507EE09-8ECB-4158-BD6E-C32067AE9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11800"/>
              </p:ext>
            </p:extLst>
          </p:nvPr>
        </p:nvGraphicFramePr>
        <p:xfrm>
          <a:off x="1084863" y="680936"/>
          <a:ext cx="10022276" cy="416343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38555">
                  <a:extLst>
                    <a:ext uri="{9D8B030D-6E8A-4147-A177-3AD203B41FA5}">
                      <a16:colId xmlns:a16="http://schemas.microsoft.com/office/drawing/2014/main" xmlns="" val="3716692862"/>
                    </a:ext>
                  </a:extLst>
                </a:gridCol>
                <a:gridCol w="3619573">
                  <a:extLst>
                    <a:ext uri="{9D8B030D-6E8A-4147-A177-3AD203B41FA5}">
                      <a16:colId xmlns:a16="http://schemas.microsoft.com/office/drawing/2014/main" xmlns="" val="374651040"/>
                    </a:ext>
                  </a:extLst>
                </a:gridCol>
                <a:gridCol w="2307806">
                  <a:extLst>
                    <a:ext uri="{9D8B030D-6E8A-4147-A177-3AD203B41FA5}">
                      <a16:colId xmlns:a16="http://schemas.microsoft.com/office/drawing/2014/main" xmlns="" val="1281841780"/>
                    </a:ext>
                  </a:extLst>
                </a:gridCol>
                <a:gridCol w="2756342">
                  <a:extLst>
                    <a:ext uri="{9D8B030D-6E8A-4147-A177-3AD203B41FA5}">
                      <a16:colId xmlns:a16="http://schemas.microsoft.com/office/drawing/2014/main" xmlns="" val="977129410"/>
                    </a:ext>
                  </a:extLst>
                </a:gridCol>
              </a:tblGrid>
              <a:tr h="273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1493323469"/>
                  </a:ext>
                </a:extLst>
              </a:tr>
              <a:tr h="766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9-13, 16, &amp; 17-20,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Telecommunicator Rookie School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Blount County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9-1-1,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Oneonta,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Blount County 9-1-1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467079467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24,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Shooter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 9-1-1 Board, Montgomery,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APCO,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1339750236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25,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Shooter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 9-1-1 Board, Montgomery,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APCO,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1323605794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13,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Your Ship-Navigating the Waters of Communications Center Leadership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Huntsville-Madison 9-1-1,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 Madison County 9-1-1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1812813008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14,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Preventing Telecommunicator Tunnel Vision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Tuscaloosa 9-1-1, Northport,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369079094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14,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First Leadership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Huntsville-Madison 9-1-1,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Huntsville Madison County 9-1-1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3794785873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28,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Shooter: The Tactical side of what field units need from Dispatch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 Power Building,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Clanton,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APCO, Alabama Chapter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0" marR="36960" marT="0" marB="0" anchor="ctr"/>
                </a:tc>
                <a:extLst>
                  <a:ext uri="{0D108BD9-81ED-4DB2-BD59-A6C34878D82A}">
                    <a16:rowId xmlns:a16="http://schemas.microsoft.com/office/drawing/2014/main" xmlns="" val="356337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6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3E00694-E403-4987-8634-15F6D8E4C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Upcoming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507EE09-8ECB-4158-BD6E-C32067AE9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69957"/>
              </p:ext>
            </p:extLst>
          </p:nvPr>
        </p:nvGraphicFramePr>
        <p:xfrm>
          <a:off x="1036319" y="684690"/>
          <a:ext cx="10119365" cy="41596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14602">
                  <a:extLst>
                    <a:ext uri="{9D8B030D-6E8A-4147-A177-3AD203B41FA5}">
                      <a16:colId xmlns:a16="http://schemas.microsoft.com/office/drawing/2014/main" xmlns="" val="3716692862"/>
                    </a:ext>
                  </a:extLst>
                </a:gridCol>
                <a:gridCol w="3859092">
                  <a:extLst>
                    <a:ext uri="{9D8B030D-6E8A-4147-A177-3AD203B41FA5}">
                      <a16:colId xmlns:a16="http://schemas.microsoft.com/office/drawing/2014/main" xmlns="" val="374651040"/>
                    </a:ext>
                  </a:extLst>
                </a:gridCol>
                <a:gridCol w="2048940">
                  <a:extLst>
                    <a:ext uri="{9D8B030D-6E8A-4147-A177-3AD203B41FA5}">
                      <a16:colId xmlns:a16="http://schemas.microsoft.com/office/drawing/2014/main" xmlns="" val="1281841780"/>
                    </a:ext>
                  </a:extLst>
                </a:gridCol>
                <a:gridCol w="2796731">
                  <a:extLst>
                    <a:ext uri="{9D8B030D-6E8A-4147-A177-3AD203B41FA5}">
                      <a16:colId xmlns:a16="http://schemas.microsoft.com/office/drawing/2014/main" xmlns="" val="977129410"/>
                    </a:ext>
                  </a:extLst>
                </a:gridCol>
              </a:tblGrid>
              <a:tr h="273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1493323469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5,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Liability Issues in the 9-1-1 Center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Valley Sportsplex,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Valley,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2193010857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26,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Enhanced Caller Management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Marriott, Prattville,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ALNENA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4008886845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27,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Enhanced Caller Management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Marriott, Prattville,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ALNENA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1142960510"/>
                  </a:ext>
                </a:extLst>
              </a:tr>
              <a:tr h="76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17-19,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 Center Supervisor Program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Gulf Shores Fire Station 1,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Gulf Shores,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1584228029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30,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Career &amp; Officer Survival for Dispatchers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Dothan/Houston County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9-1-1, Dothan, 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 Dothan/Houston County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3559012503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1-2,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 APCO Two-Day Workshop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SpringHill Suites,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Orange Beach,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Hosted by: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APCO, Alabama Chapter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1309321113"/>
                  </a:ext>
                </a:extLst>
              </a:tr>
              <a:tr h="519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27, 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Overcoming Negativity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Palisades Park,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Oneonta,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8" marR="36828" marT="0" marB="0" anchor="ctr"/>
                </a:tc>
                <a:extLst>
                  <a:ext uri="{0D108BD9-81ED-4DB2-BD59-A6C34878D82A}">
                    <a16:rowId xmlns:a16="http://schemas.microsoft.com/office/drawing/2014/main" xmlns="" val="84059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xmlns="" id="{63E00694-E403-4987-8634-15F6D8E4C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Upcoming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507EE09-8ECB-4158-BD6E-C32067AE9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93444"/>
              </p:ext>
            </p:extLst>
          </p:nvPr>
        </p:nvGraphicFramePr>
        <p:xfrm>
          <a:off x="1036319" y="1600697"/>
          <a:ext cx="10119363" cy="29427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80472">
                  <a:extLst>
                    <a:ext uri="{9D8B030D-6E8A-4147-A177-3AD203B41FA5}">
                      <a16:colId xmlns:a16="http://schemas.microsoft.com/office/drawing/2014/main" xmlns="" val="3716692862"/>
                    </a:ext>
                  </a:extLst>
                </a:gridCol>
                <a:gridCol w="3128503">
                  <a:extLst>
                    <a:ext uri="{9D8B030D-6E8A-4147-A177-3AD203B41FA5}">
                      <a16:colId xmlns:a16="http://schemas.microsoft.com/office/drawing/2014/main" xmlns="" val="374651040"/>
                    </a:ext>
                  </a:extLst>
                </a:gridCol>
                <a:gridCol w="1990866">
                  <a:extLst>
                    <a:ext uri="{9D8B030D-6E8A-4147-A177-3AD203B41FA5}">
                      <a16:colId xmlns:a16="http://schemas.microsoft.com/office/drawing/2014/main" xmlns="" val="1281841780"/>
                    </a:ext>
                  </a:extLst>
                </a:gridCol>
                <a:gridCol w="2819522">
                  <a:extLst>
                    <a:ext uri="{9D8B030D-6E8A-4147-A177-3AD203B41FA5}">
                      <a16:colId xmlns:a16="http://schemas.microsoft.com/office/drawing/2014/main" xmlns="" val="977129410"/>
                    </a:ext>
                  </a:extLst>
                </a:gridCol>
              </a:tblGrid>
              <a:tr h="387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extLst>
                  <a:ext uri="{0D108BD9-81ED-4DB2-BD59-A6C34878D82A}">
                    <a16:rowId xmlns:a16="http://schemas.microsoft.com/office/drawing/2014/main" xmlns="" val="1493323469"/>
                  </a:ext>
                </a:extLst>
              </a:tr>
              <a:tr h="735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29-31, 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 Center Supervisor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Athens State University,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Athens,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extLst>
                  <a:ext uri="{0D108BD9-81ED-4DB2-BD59-A6C34878D82A}">
                    <a16:rowId xmlns:a16="http://schemas.microsoft.com/office/drawing/2014/main" xmlns="" val="1191848429"/>
                  </a:ext>
                </a:extLst>
              </a:tr>
              <a:tr h="1084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4-8, 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Manager Certification Program (CMCP)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Baldwin County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9-1-1 Center,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Robertsdale, 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extLst>
                  <a:ext uri="{0D108BD9-81ED-4DB2-BD59-A6C34878D82A}">
                    <a16:rowId xmlns:a16="http://schemas.microsoft.com/office/drawing/2014/main" xmlns="" val="839325130"/>
                  </a:ext>
                </a:extLst>
              </a:tr>
              <a:tr h="735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4-6, 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Training Officer Program (CTO)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 9-1-1 Board,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Montgomery, 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NENA, sponsored by Alabama 9-1-1 Board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/>
                </a:tc>
                <a:extLst>
                  <a:ext uri="{0D108BD9-81ED-4DB2-BD59-A6C34878D82A}">
                    <a16:rowId xmlns:a16="http://schemas.microsoft.com/office/drawing/2014/main" xmlns="" val="359389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Events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7/17-18 	AAND Workshop (Prattville)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7/19 	ALNENA Quarterly Meeting (Prattville)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7/19 	Public Hearing/Board Meeting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8/5-8 	APCO 2018 (Las Vegas, NV)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8/21-23 	Annual ACCA Convention (Orange Beach)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9/19 	Board Meeting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10/14-17 	Gulf Coast 9-1-1 Conference (Orange Beach)</a:t>
            </a:r>
          </a:p>
          <a:p>
            <a:pPr marL="365766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11/14 	Board Meeting (Second Wednesday due to Thanksgiving holiday)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2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Rulemaking in Progress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667"/>
          </a:xfrm>
        </p:spPr>
        <p:txBody>
          <a:bodyPr>
            <a:normAutofit/>
          </a:bodyPr>
          <a:lstStyle/>
          <a:p>
            <a:pPr marL="749808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585-X-4.08  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Formula-Census Data</a:t>
            </a:r>
          </a:p>
          <a:p>
            <a:pPr marL="739775" lvl="2" indent="0">
              <a:buClrTx/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adopts most recent population data October 1 each year</a:t>
            </a:r>
          </a:p>
          <a:p>
            <a:pPr marL="749808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585-X-4.09  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Distributions to Emergency Communication Districts from the Cost Recovery Fund</a:t>
            </a:r>
          </a:p>
          <a:p>
            <a:pPr marL="739775" lvl="1" indent="0">
              <a:buClrTx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ECDs whole, pay cost recovery to participating carriers, pay ANGEN costs,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 minimum balance equal to (90) days operational and administrative costs of the board, and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if there are additional funds that may be distributed to the ECDs and, if so, do so by 50%  equal parts plus 50% by population</a:t>
            </a:r>
          </a:p>
          <a:p>
            <a:pPr marL="749808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585-X-4.10  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911 Charge Adjustment for the rate of growth in the CPI-U</a:t>
            </a:r>
            <a:endParaRPr lang="en-US" sz="28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9775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9-1-1 service charge from $1.75 to $1.86</a:t>
            </a:r>
          </a:p>
          <a:p>
            <a:pPr marL="292608" lvl="1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51" y="5920873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1049</Words>
  <Application>Microsoft Office PowerPoint</Application>
  <PresentationFormat>Widescreen</PresentationFormat>
  <Paragraphs>238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Footlight MT Light</vt:lpstr>
      <vt:lpstr>Symbol</vt:lpstr>
      <vt:lpstr>Times New Roman</vt:lpstr>
      <vt:lpstr>Wingdings</vt:lpstr>
      <vt:lpstr>Retrospect</vt:lpstr>
      <vt:lpstr>July 18, 2018 AAND Workshop  Update from the Alabama 9-1-1 Board Prattville, AL</vt:lpstr>
      <vt:lpstr>Introduction &amp; Contact Information</vt:lpstr>
      <vt:lpstr> Staff</vt:lpstr>
      <vt:lpstr>Board Member Nominations </vt:lpstr>
      <vt:lpstr>Upcoming Training</vt:lpstr>
      <vt:lpstr>Upcoming Training</vt:lpstr>
      <vt:lpstr>Upcoming Training</vt:lpstr>
      <vt:lpstr>Upcoming Events </vt:lpstr>
      <vt:lpstr>Rulemaking in Progress</vt:lpstr>
      <vt:lpstr>Grant Opportunities</vt:lpstr>
      <vt:lpstr>EMD Protocol </vt:lpstr>
      <vt:lpstr>ANGEN 2.0</vt:lpstr>
      <vt:lpstr>PowerPoint Presentation</vt:lpstr>
      <vt:lpstr>PowerPoint Presentation</vt:lpstr>
      <vt:lpstr>PowerPoint Presentation</vt:lpstr>
      <vt:lpstr>PowerPoint Presentation</vt:lpstr>
      <vt:lpstr>ANGEN 2.0</vt:lpstr>
      <vt:lpstr>ANGEN 2.0</vt:lpstr>
      <vt:lpstr>ANGEN 2.0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18, 2018 AAND Workshop  Update from the Alabama 9-1-1 Board Prattville, AL</dc:title>
  <dc:creator>Leah Missildine</dc:creator>
  <cp:lastModifiedBy>Abby Luker</cp:lastModifiedBy>
  <cp:revision>5</cp:revision>
  <cp:lastPrinted>2018-07-18T11:58:36Z</cp:lastPrinted>
  <dcterms:created xsi:type="dcterms:W3CDTF">2018-07-18T03:51:34Z</dcterms:created>
  <dcterms:modified xsi:type="dcterms:W3CDTF">2018-07-19T13:36:32Z</dcterms:modified>
</cp:coreProperties>
</file>