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 id="2147483832" r:id="rId2"/>
  </p:sldMasterIdLst>
  <p:notesMasterIdLst>
    <p:notesMasterId r:id="rId24"/>
  </p:notesMasterIdLst>
  <p:handoutMasterIdLst>
    <p:handoutMasterId r:id="rId25"/>
  </p:handoutMasterIdLst>
  <p:sldIdLst>
    <p:sldId id="324" r:id="rId3"/>
    <p:sldId id="567" r:id="rId4"/>
    <p:sldId id="590" r:id="rId5"/>
    <p:sldId id="583" r:id="rId6"/>
    <p:sldId id="575" r:id="rId7"/>
    <p:sldId id="586" r:id="rId8"/>
    <p:sldId id="591" r:id="rId9"/>
    <p:sldId id="592" r:id="rId10"/>
    <p:sldId id="593" r:id="rId11"/>
    <p:sldId id="594" r:id="rId12"/>
    <p:sldId id="587" r:id="rId13"/>
    <p:sldId id="595" r:id="rId14"/>
    <p:sldId id="589" r:id="rId15"/>
    <p:sldId id="585" r:id="rId16"/>
    <p:sldId id="267" r:id="rId17"/>
    <p:sldId id="268" r:id="rId18"/>
    <p:sldId id="269" r:id="rId19"/>
    <p:sldId id="270" r:id="rId20"/>
    <p:sldId id="271" r:id="rId21"/>
    <p:sldId id="273" r:id="rId22"/>
    <p:sldId id="584"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89227" autoAdjust="0"/>
  </p:normalViewPr>
  <p:slideViewPr>
    <p:cSldViewPr snapToGrid="0">
      <p:cViewPr varScale="1">
        <p:scale>
          <a:sx n="98" d="100"/>
          <a:sy n="98" d="100"/>
        </p:scale>
        <p:origin x="708" y="84"/>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varScale="1">
        <p:scale>
          <a:sx n="42" d="100"/>
          <a:sy n="42" d="100"/>
        </p:scale>
        <p:origin x="2253" y="3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6E753B2A-3391-45BD-B2D4-BA232F5C724C}" type="datetimeFigureOut">
              <a:rPr lang="en-US" smtClean="0"/>
              <a:t>7/18/2019</a:t>
            </a:fld>
            <a:endParaRPr lang="en-US"/>
          </a:p>
        </p:txBody>
      </p:sp>
      <p:sp>
        <p:nvSpPr>
          <p:cNvPr id="4" name="Footer Placeholder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444DE06E-32D0-4CAA-8C8F-1B039B3E492F}" type="slidenum">
              <a:rPr lang="en-US" smtClean="0"/>
              <a:t>‹#›</a:t>
            </a:fld>
            <a:endParaRPr lang="en-US"/>
          </a:p>
        </p:txBody>
      </p:sp>
    </p:spTree>
    <p:extLst>
      <p:ext uri="{BB962C8B-B14F-4D97-AF65-F5344CB8AC3E}">
        <p14:creationId xmlns:p14="http://schemas.microsoft.com/office/powerpoint/2010/main" val="177494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64" cy="467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639" y="1"/>
            <a:ext cx="3043264" cy="467138"/>
          </a:xfrm>
          <a:prstGeom prst="rect">
            <a:avLst/>
          </a:prstGeom>
        </p:spPr>
        <p:txBody>
          <a:bodyPr vert="horz" lIns="91440" tIns="45720" rIns="91440" bIns="45720" rtlCol="0"/>
          <a:lstStyle>
            <a:lvl1pPr algn="r">
              <a:defRPr sz="1200"/>
            </a:lvl1pPr>
          </a:lstStyle>
          <a:p>
            <a:fld id="{AC12D5BD-0252-4092-AA1A-B9A1DAD91248}" type="datetimeFigureOut">
              <a:rPr lang="en-US" smtClean="0"/>
              <a:t>7/18/2019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31" y="4479901"/>
            <a:ext cx="5619438" cy="36655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962"/>
            <a:ext cx="3043264" cy="467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639" y="8841962"/>
            <a:ext cx="3043264" cy="467138"/>
          </a:xfrm>
          <a:prstGeom prst="rect">
            <a:avLst/>
          </a:prstGeom>
        </p:spPr>
        <p:txBody>
          <a:bodyPr vert="horz" lIns="91440" tIns="45720" rIns="91440" bIns="45720" rtlCol="0" anchor="b"/>
          <a:lstStyle>
            <a:lvl1pPr algn="r">
              <a:defRPr sz="1200"/>
            </a:lvl1pPr>
          </a:lstStyle>
          <a:p>
            <a:fld id="{4D3A1D7B-90CF-495B-B027-39E0DE2113A5}" type="slidenum">
              <a:rPr lang="en-US" smtClean="0"/>
              <a:t>‹#›</a:t>
            </a:fld>
            <a:endParaRPr lang="en-US"/>
          </a:p>
        </p:txBody>
      </p:sp>
    </p:spTree>
    <p:extLst>
      <p:ext uri="{BB962C8B-B14F-4D97-AF65-F5344CB8AC3E}">
        <p14:creationId xmlns:p14="http://schemas.microsoft.com/office/powerpoint/2010/main" val="20999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A1D7B-90CF-495B-B027-39E0DE2113A5}" type="slidenum">
              <a:rPr lang="en-US" smtClean="0"/>
              <a:t>1</a:t>
            </a:fld>
            <a:endParaRPr lang="en-US"/>
          </a:p>
        </p:txBody>
      </p:sp>
    </p:spTree>
    <p:extLst>
      <p:ext uri="{BB962C8B-B14F-4D97-AF65-F5344CB8AC3E}">
        <p14:creationId xmlns:p14="http://schemas.microsoft.com/office/powerpoint/2010/main" val="202637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Blue counties ready for conversion to ANGEN, green counties are on ANGEN, yellow counties have equipment partially installed, white counties are awaiting circuit and equipment installation.</a:t>
            </a:r>
          </a:p>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10</a:t>
            </a:fld>
            <a:endParaRPr lang="en-US"/>
          </a:p>
        </p:txBody>
      </p:sp>
    </p:spTree>
    <p:extLst>
      <p:ext uri="{BB962C8B-B14F-4D97-AF65-F5344CB8AC3E}">
        <p14:creationId xmlns:p14="http://schemas.microsoft.com/office/powerpoint/2010/main" val="3474589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11</a:t>
            </a:fld>
            <a:endParaRPr lang="en-US"/>
          </a:p>
        </p:txBody>
      </p:sp>
    </p:spTree>
    <p:extLst>
      <p:ext uri="{BB962C8B-B14F-4D97-AF65-F5344CB8AC3E}">
        <p14:creationId xmlns:p14="http://schemas.microsoft.com/office/powerpoint/2010/main" val="75174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12</a:t>
            </a:fld>
            <a:endParaRPr lang="en-US"/>
          </a:p>
        </p:txBody>
      </p:sp>
    </p:spTree>
    <p:extLst>
      <p:ext uri="{BB962C8B-B14F-4D97-AF65-F5344CB8AC3E}">
        <p14:creationId xmlns:p14="http://schemas.microsoft.com/office/powerpoint/2010/main" val="49035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13</a:t>
            </a:fld>
            <a:endParaRPr lang="en-US"/>
          </a:p>
        </p:txBody>
      </p:sp>
    </p:spTree>
    <p:extLst>
      <p:ext uri="{BB962C8B-B14F-4D97-AF65-F5344CB8AC3E}">
        <p14:creationId xmlns:p14="http://schemas.microsoft.com/office/powerpoint/2010/main" val="415519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14</a:t>
            </a:fld>
            <a:endParaRPr lang="en-US"/>
          </a:p>
        </p:txBody>
      </p:sp>
    </p:spTree>
    <p:extLst>
      <p:ext uri="{BB962C8B-B14F-4D97-AF65-F5344CB8AC3E}">
        <p14:creationId xmlns:p14="http://schemas.microsoft.com/office/powerpoint/2010/main" val="334623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15</a:t>
            </a:fld>
            <a:endParaRPr lang="en-US"/>
          </a:p>
        </p:txBody>
      </p:sp>
    </p:spTree>
    <p:extLst>
      <p:ext uri="{BB962C8B-B14F-4D97-AF65-F5344CB8AC3E}">
        <p14:creationId xmlns:p14="http://schemas.microsoft.com/office/powerpoint/2010/main" val="147325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16</a:t>
            </a:fld>
            <a:endParaRPr lang="en-US"/>
          </a:p>
        </p:txBody>
      </p:sp>
    </p:spTree>
    <p:extLst>
      <p:ext uri="{BB962C8B-B14F-4D97-AF65-F5344CB8AC3E}">
        <p14:creationId xmlns:p14="http://schemas.microsoft.com/office/powerpoint/2010/main" val="1225539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17</a:t>
            </a:fld>
            <a:endParaRPr lang="en-US"/>
          </a:p>
        </p:txBody>
      </p:sp>
    </p:spTree>
    <p:extLst>
      <p:ext uri="{BB962C8B-B14F-4D97-AF65-F5344CB8AC3E}">
        <p14:creationId xmlns:p14="http://schemas.microsoft.com/office/powerpoint/2010/main" val="7523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18</a:t>
            </a:fld>
            <a:endParaRPr lang="en-US"/>
          </a:p>
        </p:txBody>
      </p:sp>
    </p:spTree>
    <p:extLst>
      <p:ext uri="{BB962C8B-B14F-4D97-AF65-F5344CB8AC3E}">
        <p14:creationId xmlns:p14="http://schemas.microsoft.com/office/powerpoint/2010/main" val="369262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19</a:t>
            </a:fld>
            <a:endParaRPr lang="en-US"/>
          </a:p>
        </p:txBody>
      </p:sp>
    </p:spTree>
    <p:extLst>
      <p:ext uri="{BB962C8B-B14F-4D97-AF65-F5344CB8AC3E}">
        <p14:creationId xmlns:p14="http://schemas.microsoft.com/office/powerpoint/2010/main" val="261963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2</a:t>
            </a:fld>
            <a:endParaRPr lang="en-US"/>
          </a:p>
        </p:txBody>
      </p:sp>
    </p:spTree>
    <p:extLst>
      <p:ext uri="{BB962C8B-B14F-4D97-AF65-F5344CB8AC3E}">
        <p14:creationId xmlns:p14="http://schemas.microsoft.com/office/powerpoint/2010/main" val="179559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20</a:t>
            </a:fld>
            <a:endParaRPr lang="en-US"/>
          </a:p>
        </p:txBody>
      </p:sp>
    </p:spTree>
    <p:extLst>
      <p:ext uri="{BB962C8B-B14F-4D97-AF65-F5344CB8AC3E}">
        <p14:creationId xmlns:p14="http://schemas.microsoft.com/office/powerpoint/2010/main" val="103746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3A1D7B-90CF-495B-B027-39E0DE2113A5}" type="slidenum">
              <a:rPr lang="en-US" smtClean="0"/>
              <a:t>21</a:t>
            </a:fld>
            <a:endParaRPr lang="en-US"/>
          </a:p>
        </p:txBody>
      </p:sp>
    </p:spTree>
    <p:extLst>
      <p:ext uri="{BB962C8B-B14F-4D97-AF65-F5344CB8AC3E}">
        <p14:creationId xmlns:p14="http://schemas.microsoft.com/office/powerpoint/2010/main" val="230097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3</a:t>
            </a:fld>
            <a:endParaRPr lang="en-US"/>
          </a:p>
        </p:txBody>
      </p:sp>
    </p:spTree>
    <p:extLst>
      <p:ext uri="{BB962C8B-B14F-4D97-AF65-F5344CB8AC3E}">
        <p14:creationId xmlns:p14="http://schemas.microsoft.com/office/powerpoint/2010/main" val="15945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fld id="{4D3A1D7B-90CF-495B-B027-39E0DE2113A5}" type="slidenum">
              <a:rPr lang="en-US" smtClean="0"/>
              <a:t>4</a:t>
            </a:fld>
            <a:endParaRPr lang="en-US"/>
          </a:p>
        </p:txBody>
      </p:sp>
    </p:spTree>
    <p:extLst>
      <p:ext uri="{BB962C8B-B14F-4D97-AF65-F5344CB8AC3E}">
        <p14:creationId xmlns:p14="http://schemas.microsoft.com/office/powerpoint/2010/main" val="394766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counties ready for conversion to ANGEN, green counties are on ANGEN, yellow counties have equipment partially installed, white counties are awaiting circuit and equipment installation.</a:t>
            </a:r>
          </a:p>
          <a:p>
            <a:endParaRPr lang="en-US" dirty="0"/>
          </a:p>
        </p:txBody>
      </p:sp>
      <p:sp>
        <p:nvSpPr>
          <p:cNvPr id="4" name="Slide Number Placeholder 3"/>
          <p:cNvSpPr>
            <a:spLocks noGrp="1"/>
          </p:cNvSpPr>
          <p:nvPr>
            <p:ph type="sldNum" sz="quarter" idx="10"/>
          </p:nvPr>
        </p:nvSpPr>
        <p:spPr/>
        <p:txBody>
          <a:bodyPr/>
          <a:lstStyle/>
          <a:p>
            <a:fld id="{4D3A1D7B-90CF-495B-B027-39E0DE2113A5}" type="slidenum">
              <a:rPr lang="en-US" smtClean="0"/>
              <a:t>5</a:t>
            </a:fld>
            <a:endParaRPr lang="en-US"/>
          </a:p>
        </p:txBody>
      </p:sp>
    </p:spTree>
    <p:extLst>
      <p:ext uri="{BB962C8B-B14F-4D97-AF65-F5344CB8AC3E}">
        <p14:creationId xmlns:p14="http://schemas.microsoft.com/office/powerpoint/2010/main" val="208074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t>INdigital engages the carrier side of the house—provides a playbook</a:t>
            </a:r>
          </a:p>
          <a:p>
            <a:r>
              <a:rPr lang="en-US" sz="2400" baseline="0" dirty="0"/>
              <a:t>ECDs might consider having a playbook, too.</a:t>
            </a:r>
          </a:p>
        </p:txBody>
      </p:sp>
      <p:sp>
        <p:nvSpPr>
          <p:cNvPr id="4" name="Slide Number Placeholder 3"/>
          <p:cNvSpPr>
            <a:spLocks noGrp="1"/>
          </p:cNvSpPr>
          <p:nvPr>
            <p:ph type="sldNum" sz="quarter" idx="10"/>
          </p:nvPr>
        </p:nvSpPr>
        <p:spPr/>
        <p:txBody>
          <a:bodyPr/>
          <a:lstStyle/>
          <a:p>
            <a:fld id="{4D3A1D7B-90CF-495B-B027-39E0DE2113A5}" type="slidenum">
              <a:rPr lang="en-US" smtClean="0"/>
              <a:t>6</a:t>
            </a:fld>
            <a:endParaRPr lang="en-US"/>
          </a:p>
        </p:txBody>
      </p:sp>
    </p:spTree>
    <p:extLst>
      <p:ext uri="{BB962C8B-B14F-4D97-AF65-F5344CB8AC3E}">
        <p14:creationId xmlns:p14="http://schemas.microsoft.com/office/powerpoint/2010/main" val="238775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7</a:t>
            </a:fld>
            <a:endParaRPr lang="en-US"/>
          </a:p>
        </p:txBody>
      </p:sp>
    </p:spTree>
    <p:extLst>
      <p:ext uri="{BB962C8B-B14F-4D97-AF65-F5344CB8AC3E}">
        <p14:creationId xmlns:p14="http://schemas.microsoft.com/office/powerpoint/2010/main" val="113262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you see here is that you begin having at least your wireless calls delivered directly to the PSAP.  </a:t>
            </a:r>
          </a:p>
        </p:txBody>
      </p:sp>
      <p:sp>
        <p:nvSpPr>
          <p:cNvPr id="4" name="Slide Number Placeholder 3"/>
          <p:cNvSpPr>
            <a:spLocks noGrp="1"/>
          </p:cNvSpPr>
          <p:nvPr>
            <p:ph type="sldNum" sz="quarter" idx="5"/>
          </p:nvPr>
        </p:nvSpPr>
        <p:spPr/>
        <p:txBody>
          <a:bodyPr/>
          <a:lstStyle/>
          <a:p>
            <a:fld id="{4D3A1D7B-90CF-495B-B027-39E0DE2113A5}" type="slidenum">
              <a:rPr lang="en-US" smtClean="0"/>
              <a:t>8</a:t>
            </a:fld>
            <a:endParaRPr lang="en-US"/>
          </a:p>
        </p:txBody>
      </p:sp>
    </p:spTree>
    <p:extLst>
      <p:ext uri="{BB962C8B-B14F-4D97-AF65-F5344CB8AC3E}">
        <p14:creationId xmlns:p14="http://schemas.microsoft.com/office/powerpoint/2010/main" val="81646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you see here is that all call types, most obviously including your wireline calls, are being delivered directly to the PSAP.</a:t>
            </a:r>
          </a:p>
        </p:txBody>
      </p:sp>
      <p:sp>
        <p:nvSpPr>
          <p:cNvPr id="4" name="Slide Number Placeholder 3"/>
          <p:cNvSpPr>
            <a:spLocks noGrp="1"/>
          </p:cNvSpPr>
          <p:nvPr>
            <p:ph type="sldNum" sz="quarter" idx="5"/>
          </p:nvPr>
        </p:nvSpPr>
        <p:spPr/>
        <p:txBody>
          <a:bodyPr/>
          <a:lstStyle/>
          <a:p>
            <a:fld id="{4D3A1D7B-90CF-495B-B027-39E0DE2113A5}" type="slidenum">
              <a:rPr lang="en-US" smtClean="0"/>
              <a:t>9</a:t>
            </a:fld>
            <a:endParaRPr lang="en-US"/>
          </a:p>
        </p:txBody>
      </p:sp>
    </p:spTree>
    <p:extLst>
      <p:ext uri="{BB962C8B-B14F-4D97-AF65-F5344CB8AC3E}">
        <p14:creationId xmlns:p14="http://schemas.microsoft.com/office/powerpoint/2010/main" val="19498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26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50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23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FC34-ABCA-469C-98D7-BAB8F02A1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88D47-3CA0-4319-87B4-2792F944F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52C956-4991-4B44-AF4F-4F4F9A3180BA}"/>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5" name="Footer Placeholder 4">
            <a:extLst>
              <a:ext uri="{FF2B5EF4-FFF2-40B4-BE49-F238E27FC236}">
                <a16:creationId xmlns:a16="http://schemas.microsoft.com/office/drawing/2014/main" id="{84021FFF-6486-49FF-AD61-A12160271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FF5BC-4CF4-4D08-B3A8-AE152BF9F069}"/>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117520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67CF-0264-4106-8269-5200909E1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4C63-7E35-431E-A453-2EDE69FEDB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0D76F-AE23-477A-9C59-8405359069A1}"/>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5" name="Footer Placeholder 4">
            <a:extLst>
              <a:ext uri="{FF2B5EF4-FFF2-40B4-BE49-F238E27FC236}">
                <a16:creationId xmlns:a16="http://schemas.microsoft.com/office/drawing/2014/main" id="{BC445383-B19D-44C7-9AFE-81721A2C1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8D6B2-E8B2-4DFD-9841-5A5083FDC788}"/>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3077696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33E2-3BA1-469F-9F8B-116CDB984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9A4402-12DA-47D4-A193-3BD46AF74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4D1390-797E-4B92-9D31-577E27C2DE69}"/>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5" name="Footer Placeholder 4">
            <a:extLst>
              <a:ext uri="{FF2B5EF4-FFF2-40B4-BE49-F238E27FC236}">
                <a16:creationId xmlns:a16="http://schemas.microsoft.com/office/drawing/2014/main" id="{43DF29DB-9B0C-423D-82B8-839983401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E33C8-E42B-468D-A24E-92B144ED0DD1}"/>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86150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95E9-B603-499B-9E4D-4AB9417C3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3D09C-C1EE-48BB-8A95-5BA3856D8F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B82462-9492-44E9-8752-60266A29F0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F760D7-15AA-47B0-B386-76F80844F159}"/>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6" name="Footer Placeholder 5">
            <a:extLst>
              <a:ext uri="{FF2B5EF4-FFF2-40B4-BE49-F238E27FC236}">
                <a16:creationId xmlns:a16="http://schemas.microsoft.com/office/drawing/2014/main" id="{80195554-4643-4A1A-B78B-09954FF49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17AF9-98E1-4896-9C75-F9B82930DAA7}"/>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7248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1A50-4111-4E0F-86CC-0F5838A09C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C0A7D5-5C7B-49AD-90CF-73669022F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AB7C54-E01C-4809-98E8-B2BF2602F0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9540FC-20E4-4B45-A5C8-014E1577F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F47C76-C990-4400-B018-302821E368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3C873-A5F3-4889-942F-82CA9A1D938E}"/>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8" name="Footer Placeholder 7">
            <a:extLst>
              <a:ext uri="{FF2B5EF4-FFF2-40B4-BE49-F238E27FC236}">
                <a16:creationId xmlns:a16="http://schemas.microsoft.com/office/drawing/2014/main" id="{F3A15715-5B44-4600-B9AE-8A2CC0AFED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40C2F6-E6BB-40B5-BA06-940F6576D75E}"/>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95619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65B3-DA76-4EFD-919E-314EC248A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F1D93-1226-4D3A-87A8-ED64BB5EDD4B}"/>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4" name="Footer Placeholder 3">
            <a:extLst>
              <a:ext uri="{FF2B5EF4-FFF2-40B4-BE49-F238E27FC236}">
                <a16:creationId xmlns:a16="http://schemas.microsoft.com/office/drawing/2014/main" id="{FC426CEB-8551-488D-9C7A-4FE0E47F7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7AFFD-D9DF-4B2A-ADB8-BBF757C2418E}"/>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314129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F8FC4-75C2-4280-B6DA-F6F89CF1AB32}"/>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3" name="Footer Placeholder 2">
            <a:extLst>
              <a:ext uri="{FF2B5EF4-FFF2-40B4-BE49-F238E27FC236}">
                <a16:creationId xmlns:a16="http://schemas.microsoft.com/office/drawing/2014/main" id="{0AA69250-7AA0-4F12-A5E2-9903E1867C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6D59A8-E705-454C-BDB1-526D918D3DD1}"/>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428692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270D-D482-4733-8575-B5D0CC73F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BA9EE0-B60C-4746-ACF7-7561B3702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D0F5A-1597-425A-8D33-0D132C995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A861A4-7315-4D26-A22A-EDD912969681}"/>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6" name="Footer Placeholder 5">
            <a:extLst>
              <a:ext uri="{FF2B5EF4-FFF2-40B4-BE49-F238E27FC236}">
                <a16:creationId xmlns:a16="http://schemas.microsoft.com/office/drawing/2014/main" id="{229E73CB-900E-46D1-B36B-CFCA42F9B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4C47F-E37A-4275-A319-FC7AC73B9812}"/>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147585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3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C5BC-A2ED-488A-9B8E-ED12C4D5F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D283-BD3B-4AF8-A50A-E252EF837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E3EE8-D87F-42C6-8FB3-59D1CB9EA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E7806-A612-40DA-83E1-AA82BD43CB2D}"/>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6" name="Footer Placeholder 5">
            <a:extLst>
              <a:ext uri="{FF2B5EF4-FFF2-40B4-BE49-F238E27FC236}">
                <a16:creationId xmlns:a16="http://schemas.microsoft.com/office/drawing/2014/main" id="{272E33E2-6876-4DCF-9727-49250FB8F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AF952-BAAE-47FA-8A6C-DDC59EA7BAC0}"/>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1701226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BD86-28CA-43D7-AB14-02217B4F2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235D84-5F06-4716-9111-335E520CDF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064C6-A49C-4B56-AC2A-85871AD296C7}"/>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5" name="Footer Placeholder 4">
            <a:extLst>
              <a:ext uri="{FF2B5EF4-FFF2-40B4-BE49-F238E27FC236}">
                <a16:creationId xmlns:a16="http://schemas.microsoft.com/office/drawing/2014/main" id="{740564E1-76F9-48FC-AEAA-D184EFE51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05436-AA84-43CE-BC0A-6FED4B7C6AB7}"/>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275364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7EBE3-0EEF-427A-ABB9-5BDF668F2C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1E0C7C-B2CA-4C0A-8FA1-51E7E9CE0A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F062B-CD41-4893-B7B0-79610D71A128}"/>
              </a:ext>
            </a:extLst>
          </p:cNvPr>
          <p:cNvSpPr>
            <a:spLocks noGrp="1"/>
          </p:cNvSpPr>
          <p:nvPr>
            <p:ph type="dt" sz="half" idx="10"/>
          </p:nvPr>
        </p:nvSpPr>
        <p:spPr/>
        <p:txBody>
          <a:bodyPr/>
          <a:lstStyle/>
          <a:p>
            <a:fld id="{28941A16-A50B-40A1-928F-EAE8218CE2D6}" type="datetimeFigureOut">
              <a:rPr lang="en-US" smtClean="0"/>
              <a:t>7/18/2019</a:t>
            </a:fld>
            <a:endParaRPr lang="en-US"/>
          </a:p>
        </p:txBody>
      </p:sp>
      <p:sp>
        <p:nvSpPr>
          <p:cNvPr id="5" name="Footer Placeholder 4">
            <a:extLst>
              <a:ext uri="{FF2B5EF4-FFF2-40B4-BE49-F238E27FC236}">
                <a16:creationId xmlns:a16="http://schemas.microsoft.com/office/drawing/2014/main" id="{1BD8FF98-DEDD-4450-BEFD-21C548B87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F99E8-52D0-44A9-8AEF-02FBBFC928E6}"/>
              </a:ext>
            </a:extLst>
          </p:cNvPr>
          <p:cNvSpPr>
            <a:spLocks noGrp="1"/>
          </p:cNvSpPr>
          <p:nvPr>
            <p:ph type="sldNum" sz="quarter" idx="12"/>
          </p:nvPr>
        </p:nvSpPr>
        <p:spPr/>
        <p:txBody>
          <a:bodyPr/>
          <a:lstStyle/>
          <a:p>
            <a:fld id="{CCBF0C7C-A75B-4DD0-83D7-EAE82BBA5BA2}" type="slidenum">
              <a:rPr lang="en-US" smtClean="0"/>
              <a:t>‹#›</a:t>
            </a:fld>
            <a:endParaRPr lang="en-US"/>
          </a:p>
        </p:txBody>
      </p:sp>
    </p:spTree>
    <p:extLst>
      <p:ext uri="{BB962C8B-B14F-4D97-AF65-F5344CB8AC3E}">
        <p14:creationId xmlns:p14="http://schemas.microsoft.com/office/powerpoint/2010/main" val="45976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1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5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41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0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98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23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4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fld id="{89549C9B-7E0F-4F86-B4A0-430F24975F27}" type="datetimeFigureOut">
              <a:rPr lang="en-US" smtClean="0">
                <a:solidFill>
                  <a:prstClr val="black">
                    <a:tint val="75000"/>
                  </a:prstClr>
                </a:solidFill>
              </a:rPr>
              <a:pPr defTabSz="914400"/>
              <a:t>7/18/2019</a:t>
            </a:fld>
            <a:endParaRPr 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C3D0AAA3-575E-4784-BC68-121399FBDEAC}" type="slidenum">
              <a:rPr lang="en-US" smtClean="0">
                <a:solidFill>
                  <a:prstClr val="black">
                    <a:tint val="75000"/>
                  </a:prstClr>
                </a:solidFill>
              </a:rPr>
              <a:pPr defTabSz="914400"/>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9401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8AF4C7-61A2-4791-908F-25E71B550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50B5F1-A48A-4153-9EF8-ED9C26F2D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C14B6-8533-4A3C-9226-404FFF294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41A16-A50B-40A1-928F-EAE8218CE2D6}" type="datetimeFigureOut">
              <a:rPr lang="en-US" smtClean="0"/>
              <a:t>7/18/2019</a:t>
            </a:fld>
            <a:endParaRPr lang="en-US"/>
          </a:p>
        </p:txBody>
      </p:sp>
      <p:sp>
        <p:nvSpPr>
          <p:cNvPr id="5" name="Footer Placeholder 4">
            <a:extLst>
              <a:ext uri="{FF2B5EF4-FFF2-40B4-BE49-F238E27FC236}">
                <a16:creationId xmlns:a16="http://schemas.microsoft.com/office/drawing/2014/main" id="{471BC43E-0002-44DB-B27A-310E3B8A0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38B44C-4A06-4A0C-9E6D-28EB21DAF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F0C7C-A75B-4DD0-83D7-EAE82BBA5BA2}" type="slidenum">
              <a:rPr lang="en-US" smtClean="0"/>
              <a:t>‹#›</a:t>
            </a:fld>
            <a:endParaRPr lang="en-US"/>
          </a:p>
        </p:txBody>
      </p:sp>
    </p:spTree>
    <p:extLst>
      <p:ext uri="{BB962C8B-B14F-4D97-AF65-F5344CB8AC3E}">
        <p14:creationId xmlns:p14="http://schemas.microsoft.com/office/powerpoint/2010/main" val="26791642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mailto:leah@al911board.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mailto:leah@al911board.com" TargetMode="External"/><Relationship Id="rId4" Type="http://schemas.openxmlformats.org/officeDocument/2006/relationships/hyperlink" Target="https://nico1-toutlefrancais.wikispaces.com/l'interrogation+-+comment+poser+des+ques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957471" y="1681769"/>
            <a:ext cx="6289675" cy="2043112"/>
          </a:xfrm>
        </p:spPr>
      </p:pic>
      <p:sp>
        <p:nvSpPr>
          <p:cNvPr id="7" name="Title 6"/>
          <p:cNvSpPr>
            <a:spLocks noGrp="1"/>
          </p:cNvSpPr>
          <p:nvPr>
            <p:ph type="title" idx="4294967295"/>
          </p:nvPr>
        </p:nvSpPr>
        <p:spPr>
          <a:xfrm>
            <a:off x="844508" y="3724881"/>
            <a:ext cx="10515600" cy="2219164"/>
          </a:xfrm>
        </p:spPr>
        <p:txBody>
          <a:bodyPr>
            <a:normAutofit/>
          </a:bodyPr>
          <a:lstStyle/>
          <a:p>
            <a:pPr algn="ctr"/>
            <a:r>
              <a:rPr lang="en-US" sz="3600" b="1" dirty="0">
                <a:solidFill>
                  <a:schemeClr val="bg1">
                    <a:lumMod val="50000"/>
                  </a:schemeClr>
                </a:solidFill>
                <a:latin typeface="Times New Roman" panose="02020603050405020304" pitchFamily="18" charset="0"/>
                <a:cs typeface="Times New Roman" panose="02020603050405020304" pitchFamily="18" charset="0"/>
              </a:rPr>
              <a:t>July 18, 2019</a:t>
            </a:r>
            <a:br>
              <a:rPr lang="en-US" sz="3600" b="1" dirty="0">
                <a:solidFill>
                  <a:schemeClr val="bg1">
                    <a:lumMod val="50000"/>
                  </a:schemeClr>
                </a:solidFill>
                <a:latin typeface="Times New Roman" panose="02020603050405020304" pitchFamily="18" charset="0"/>
                <a:cs typeface="Times New Roman" panose="02020603050405020304" pitchFamily="18" charset="0"/>
              </a:rPr>
            </a:br>
            <a:r>
              <a:rPr lang="en-US" sz="3600" b="1" dirty="0">
                <a:solidFill>
                  <a:schemeClr val="bg1">
                    <a:lumMod val="50000"/>
                  </a:schemeClr>
                </a:solidFill>
                <a:latin typeface="Times New Roman" panose="02020603050405020304" pitchFamily="18" charset="0"/>
                <a:cs typeface="Times New Roman" panose="02020603050405020304" pitchFamily="18" charset="0"/>
              </a:rPr>
              <a:t>AAND Workshop </a:t>
            </a:r>
            <a:br>
              <a:rPr lang="en-US" sz="3600" b="1" dirty="0">
                <a:solidFill>
                  <a:schemeClr val="bg1">
                    <a:lumMod val="50000"/>
                  </a:schemeClr>
                </a:solidFill>
                <a:latin typeface="Times New Roman" panose="02020603050405020304" pitchFamily="18" charset="0"/>
                <a:cs typeface="Times New Roman" panose="02020603050405020304" pitchFamily="18" charset="0"/>
              </a:rPr>
            </a:br>
            <a:r>
              <a:rPr lang="en-US" sz="3600" b="1" dirty="0">
                <a:solidFill>
                  <a:schemeClr val="bg1">
                    <a:lumMod val="50000"/>
                  </a:schemeClr>
                </a:solidFill>
                <a:latin typeface="Times New Roman" panose="02020603050405020304" pitchFamily="18" charset="0"/>
                <a:cs typeface="Times New Roman" panose="02020603050405020304" pitchFamily="18" charset="0"/>
              </a:rPr>
              <a:t>Update from the Alabama 9-1-1 Board</a:t>
            </a:r>
            <a:br>
              <a:rPr lang="en-US" sz="3600" b="1" dirty="0">
                <a:solidFill>
                  <a:schemeClr val="bg1">
                    <a:lumMod val="50000"/>
                  </a:schemeClr>
                </a:solidFill>
                <a:latin typeface="Times New Roman" panose="02020603050405020304" pitchFamily="18" charset="0"/>
                <a:cs typeface="Times New Roman" panose="02020603050405020304" pitchFamily="18" charset="0"/>
              </a:rPr>
            </a:br>
            <a:r>
              <a:rPr lang="en-US" sz="3600" b="1" dirty="0">
                <a:solidFill>
                  <a:schemeClr val="bg1">
                    <a:lumMod val="50000"/>
                  </a:schemeClr>
                </a:solidFill>
                <a:latin typeface="Times New Roman" panose="02020603050405020304" pitchFamily="18" charset="0"/>
                <a:cs typeface="Times New Roman" panose="02020603050405020304" pitchFamily="18" charset="0"/>
              </a:rPr>
              <a:t>Prattville, AL</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880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74771" y="634946"/>
            <a:ext cx="6574972" cy="145075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ANGEN 2.0</a:t>
            </a:r>
          </a:p>
        </p:txBody>
      </p:sp>
      <p:pic>
        <p:nvPicPr>
          <p:cNvPr id="3" name="Picture 2">
            <a:extLst>
              <a:ext uri="{FF2B5EF4-FFF2-40B4-BE49-F238E27FC236}">
                <a16:creationId xmlns:a16="http://schemas.microsoft.com/office/drawing/2014/main" id="{3BC19944-3824-4918-BF7B-4F59C5F0A3A6}"/>
              </a:ext>
            </a:extLst>
          </p:cNvPr>
          <p:cNvPicPr>
            <a:picLocks noChangeAspect="1"/>
          </p:cNvPicPr>
          <p:nvPr/>
        </p:nvPicPr>
        <p:blipFill rotWithShape="1">
          <a:blip r:embed="rId3"/>
          <a:srcRect r="57429" b="44916"/>
          <a:stretch/>
        </p:blipFill>
        <p:spPr>
          <a:xfrm>
            <a:off x="994810" y="429921"/>
            <a:ext cx="2985147" cy="5852160"/>
          </a:xfrm>
          <a:prstGeom prst="rect">
            <a:avLst/>
          </a:prstGeom>
        </p:spPr>
      </p:pic>
      <p:cxnSp>
        <p:nvCxnSpPr>
          <p:cNvPr id="34" name="Straight Connector 2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4769" y="2198914"/>
            <a:ext cx="6574973" cy="3670180"/>
          </a:xfrm>
        </p:spPr>
        <p:txBody>
          <a:bodyPr>
            <a:normAutofit/>
          </a:bodyPr>
          <a:lstStyle/>
          <a:p>
            <a:pPr marL="457200" marR="0" lvl="0" indent="-90488">
              <a:spcBef>
                <a:spcPts val="0"/>
              </a:spcBef>
              <a:spcAft>
                <a:spcPts val="800"/>
              </a:spcAft>
              <a:buClrTx/>
              <a:buFont typeface="Arial" panose="020B0604020202020204" pitchFamily="34" charset="0"/>
              <a:buChar char="•"/>
              <a:tabLst>
                <a:tab pos="457200" algn="l"/>
              </a:tabLst>
            </a:pPr>
            <a:r>
              <a:rPr lang="en-US" sz="2400" dirty="0">
                <a:solidFill>
                  <a:schemeClr val="tx1"/>
                </a:solidFill>
                <a:latin typeface="Times New Roman" panose="02020603050405020304" pitchFamily="18" charset="0"/>
                <a:cs typeface="Times New Roman" panose="02020603050405020304" pitchFamily="18" charset="0"/>
              </a:rPr>
              <a:t>Thirty-four primary PSAPs are now processing calls over ANGEN 2.0</a:t>
            </a:r>
          </a:p>
          <a:p>
            <a:pPr marL="457200" marR="0" lvl="0" indent="-90488">
              <a:spcBef>
                <a:spcPts val="0"/>
              </a:spcBef>
              <a:spcAft>
                <a:spcPts val="800"/>
              </a:spcAft>
              <a:buClrTx/>
              <a:buFont typeface="Arial" panose="020B0604020202020204" pitchFamily="34" charset="0"/>
              <a:buChar char="•"/>
              <a:tabLst>
                <a:tab pos="457200" algn="l"/>
              </a:tabLst>
            </a:pPr>
            <a:r>
              <a:rPr lang="en-US" sz="2400" dirty="0">
                <a:solidFill>
                  <a:schemeClr val="tx1"/>
                </a:solidFill>
                <a:latin typeface="Times New Roman" panose="02020603050405020304" pitchFamily="18" charset="0"/>
                <a:cs typeface="Times New Roman" panose="02020603050405020304" pitchFamily="18" charset="0"/>
              </a:rPr>
              <a:t>Population served by ANGEN 2.0 is 1,327,897</a:t>
            </a:r>
          </a:p>
          <a:p>
            <a:pPr marL="457200" marR="0" lvl="0" indent="-90488">
              <a:spcBef>
                <a:spcPts val="0"/>
              </a:spcBef>
              <a:spcAft>
                <a:spcPts val="800"/>
              </a:spcAft>
              <a:buClrTx/>
              <a:buFont typeface="Arial" panose="020B0604020202020204" pitchFamily="34" charset="0"/>
              <a:buChar char="•"/>
              <a:tabLst>
                <a:tab pos="457200" algn="l"/>
              </a:tabLst>
            </a:pPr>
            <a:r>
              <a:rPr lang="en-US" sz="2400" dirty="0">
                <a:solidFill>
                  <a:schemeClr val="tx1"/>
                </a:solidFill>
                <a:latin typeface="Times New Roman" panose="02020603050405020304" pitchFamily="18" charset="0"/>
                <a:cs typeface="Times New Roman" panose="02020603050405020304" pitchFamily="18" charset="0"/>
              </a:rPr>
              <a:t>Percentage of the total population served by ANGEN 2.0 is 28%</a:t>
            </a:r>
          </a:p>
          <a:p>
            <a:pPr marL="457200" marR="0" lvl="0" indent="-90488">
              <a:spcBef>
                <a:spcPts val="0"/>
              </a:spcBef>
              <a:spcAft>
                <a:spcPts val="800"/>
              </a:spcAft>
              <a:buClrTx/>
              <a:buFont typeface="Arial" panose="020B0604020202020204" pitchFamily="34" charset="0"/>
              <a:buChar char="•"/>
              <a:tabLst>
                <a:tab pos="457200" algn="l"/>
              </a:tabLs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Barbour, Chilton, Montgomery City and County, and Pike up in next</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5" name="Rectangle 2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2797874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latin typeface="Times New Roman" panose="02020603050405020304" pitchFamily="18" charset="0"/>
                <a:cs typeface="Times New Roman" panose="02020603050405020304" pitchFamily="18" charset="0"/>
              </a:rPr>
              <a:t>ANGEN 2.0</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97280" y="1845733"/>
            <a:ext cx="10058400" cy="4465667"/>
          </a:xfrm>
        </p:spPr>
        <p:txBody>
          <a:bodyPr>
            <a:normAutofit/>
          </a:bodyPr>
          <a:lstStyle/>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cs typeface="Times New Roman" panose="02020603050405020304" pitchFamily="18" charset="0"/>
              </a:rPr>
              <a:t>PSAP Cutovers</a:t>
            </a:r>
          </a:p>
          <a:p>
            <a:pPr marL="457200" marR="0" lvl="0" indent="-90488">
              <a:lnSpc>
                <a:spcPct val="107000"/>
              </a:lnSpc>
              <a:spcBef>
                <a:spcPts val="0"/>
              </a:spcBef>
              <a:spcAft>
                <a:spcPts val="800"/>
              </a:spcAft>
              <a:buClrTx/>
              <a:buFont typeface="Arial" panose="020B0604020202020204" pitchFamily="34" charset="0"/>
              <a:buChar char="•"/>
              <a:tabLst>
                <a:tab pos="457200" algn="l"/>
              </a:tabLst>
            </a:pPr>
            <a:r>
              <a:rPr lang="en-US" sz="3200" dirty="0">
                <a:solidFill>
                  <a:prstClr val="black"/>
                </a:solidFill>
                <a:latin typeface="Times New Roman" panose="02020603050405020304" pitchFamily="18" charset="0"/>
                <a:cs typeface="Times New Roman" panose="02020603050405020304" pitchFamily="18" charset="0"/>
              </a:rPr>
              <a:t>Engage your vendors and coordinate</a:t>
            </a:r>
          </a:p>
          <a:p>
            <a:pPr marL="457200" marR="0" lvl="0" indent="-90488">
              <a:lnSpc>
                <a:spcPct val="107000"/>
              </a:lnSpc>
              <a:spcBef>
                <a:spcPts val="0"/>
              </a:spcBef>
              <a:spcAft>
                <a:spcPts val="800"/>
              </a:spcAft>
              <a:buClrTx/>
              <a:buFont typeface="Arial" panose="020B0604020202020204" pitchFamily="34" charset="0"/>
              <a:buChar char="•"/>
              <a:tabLst>
                <a:tab pos="457200" algn="l"/>
              </a:tabLst>
            </a:pPr>
            <a:r>
              <a:rPr lang="en-US" sz="3200" dirty="0">
                <a:solidFill>
                  <a:prstClr val="black"/>
                </a:solidFill>
                <a:latin typeface="Times New Roman" panose="02020603050405020304" pitchFamily="18" charset="0"/>
                <a:cs typeface="Times New Roman" panose="02020603050405020304" pitchFamily="18" charset="0"/>
              </a:rPr>
              <a:t>Press release for ANGEN cutover</a:t>
            </a:r>
          </a:p>
          <a:p>
            <a:pPr marL="457200" indent="-90488">
              <a:lnSpc>
                <a:spcPct val="107000"/>
              </a:lnSpc>
              <a:spcBef>
                <a:spcPts val="0"/>
              </a:spcBef>
              <a:spcAft>
                <a:spcPts val="800"/>
              </a:spcAft>
              <a:buClrTx/>
              <a:buFont typeface="Arial" panose="020B0604020202020204" pitchFamily="34" charset="0"/>
              <a:buChar char="•"/>
              <a:tabLst>
                <a:tab pos="457200" algn="l"/>
              </a:tabLst>
            </a:pPr>
            <a:r>
              <a:rPr lang="en-US" sz="3200" dirty="0">
                <a:solidFill>
                  <a:prstClr val="black"/>
                </a:solidFill>
                <a:latin typeface="Times New Roman" panose="02020603050405020304" pitchFamily="18" charset="0"/>
                <a:cs typeface="Times New Roman" panose="02020603050405020304" pitchFamily="18" charset="0"/>
              </a:rPr>
              <a:t>Reimbursement opportunity for ANGEN cutover reimbursement (≤ $3,000 per ECD)</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3393043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45075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ANGEN 2.0</a:t>
            </a:r>
          </a:p>
        </p:txBody>
      </p:sp>
      <p:sp>
        <p:nvSpPr>
          <p:cNvPr id="2" name="Content Placeholder 1"/>
          <p:cNvSpPr>
            <a:spLocks noGrp="1"/>
          </p:cNvSpPr>
          <p:nvPr>
            <p:ph idx="1"/>
          </p:nvPr>
        </p:nvSpPr>
        <p:spPr>
          <a:xfrm>
            <a:off x="1097279" y="1845734"/>
            <a:ext cx="6454987" cy="4023360"/>
          </a:xfrm>
        </p:spPr>
        <p:txBody>
          <a:bodyPr>
            <a:normAutofit/>
          </a:bodyPr>
          <a:lstStyle/>
          <a:p>
            <a:pPr marL="0" marR="0" lvl="0" indent="0">
              <a:spcBef>
                <a:spcPts val="0"/>
              </a:spcBef>
              <a:spcAft>
                <a:spcPts val="800"/>
              </a:spcAft>
              <a:buNone/>
              <a:tabLst>
                <a:tab pos="457200" algn="l"/>
              </a:tabLst>
            </a:pPr>
            <a:r>
              <a:rPr lang="en-US" sz="2800" b="1" dirty="0">
                <a:solidFill>
                  <a:schemeClr val="tx1"/>
                </a:solidFill>
                <a:latin typeface="Times New Roman" panose="02020603050405020304" pitchFamily="18" charset="0"/>
                <a:cs typeface="Times New Roman" panose="02020603050405020304" pitchFamily="18" charset="0"/>
              </a:rPr>
              <a:t>Texty Deployment</a:t>
            </a:r>
          </a:p>
          <a:p>
            <a:pPr marL="457200" marR="0" lvl="0" indent="-90488">
              <a:spcBef>
                <a:spcPts val="0"/>
              </a:spcBef>
              <a:spcAft>
                <a:spcPts val="800"/>
              </a:spcAft>
              <a:buClrTx/>
              <a:buFont typeface="Arial" panose="020B0604020202020204" pitchFamily="34" charset="0"/>
              <a:buChar char="•"/>
              <a:tabLst>
                <a:tab pos="457200" algn="l"/>
              </a:tabLst>
            </a:pPr>
            <a:r>
              <a:rPr lang="en-US" sz="2800" dirty="0">
                <a:solidFill>
                  <a:schemeClr val="tx1"/>
                </a:solidFill>
                <a:latin typeface="Times New Roman" panose="02020603050405020304" pitchFamily="18" charset="0"/>
                <a:cs typeface="Times New Roman" panose="02020603050405020304" pitchFamily="18" charset="0"/>
              </a:rPr>
              <a:t>Version 17.3 will be released in Alabama by the end of the summer (includes RapidSOS location enhancement integration)</a:t>
            </a:r>
          </a:p>
          <a:p>
            <a:pPr marL="457200" marR="0" lvl="0" indent="-90488">
              <a:spcBef>
                <a:spcPts val="0"/>
              </a:spcBef>
              <a:spcAft>
                <a:spcPts val="800"/>
              </a:spcAft>
              <a:buClrTx/>
              <a:buFont typeface="Arial" panose="020B0604020202020204" pitchFamily="34" charset="0"/>
              <a:buChar char="•"/>
              <a:tabLst>
                <a:tab pos="457200" algn="l"/>
              </a:tabLst>
            </a:pPr>
            <a:r>
              <a:rPr lang="en-US" sz="2800" dirty="0">
                <a:solidFill>
                  <a:schemeClr val="tx1"/>
                </a:solidFill>
                <a:latin typeface="Times New Roman" panose="02020603050405020304" pitchFamily="18" charset="0"/>
                <a:cs typeface="Times New Roman" panose="02020603050405020304" pitchFamily="18" charset="0"/>
              </a:rPr>
              <a:t>Twenty-one PSAPs utilizing Texty</a:t>
            </a:r>
          </a:p>
          <a:p>
            <a:pPr marL="457200" marR="0" lvl="0" indent="-90488">
              <a:spcBef>
                <a:spcPts val="0"/>
              </a:spcBef>
              <a:spcAft>
                <a:spcPts val="800"/>
              </a:spcAft>
              <a:buClrTx/>
              <a:buFont typeface="Arial" panose="020B0604020202020204" pitchFamily="34" charset="0"/>
              <a:buChar char="•"/>
              <a:tabLst>
                <a:tab pos="457200" algn="l"/>
              </a:tabLst>
            </a:pPr>
            <a:r>
              <a:rPr lang="en-US" sz="2800" dirty="0">
                <a:solidFill>
                  <a:schemeClr val="tx1"/>
                </a:solidFill>
                <a:latin typeface="Times New Roman" panose="02020603050405020304" pitchFamily="18" charset="0"/>
                <a:cs typeface="Times New Roman" panose="02020603050405020304" pitchFamily="18" charset="0"/>
              </a:rPr>
              <a:t>Outbound texts exceed inbound texts three to one (669 outbound:285 inbound)</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2" descr="https://lh3.googleusercontent.com/9wSTzkntZ5vjfiFbvlCXjjjSyGSK4Rj43MsMznTn40w44MPje4ta1Kjg9M22rsycWTvPU_SGHOCElAIugcIX7pnqcoFesOddPGKIU1mQrqAWYAxkdIS9SAhGVZlaDnEsdp-F1g06">
            <a:extLst>
              <a:ext uri="{FF2B5EF4-FFF2-40B4-BE49-F238E27FC236}">
                <a16:creationId xmlns:a16="http://schemas.microsoft.com/office/drawing/2014/main" id="{723C2340-9AF9-4FD3-8405-C0F1307D9F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77" r="6023" b="5313"/>
          <a:stretch/>
        </p:blipFill>
        <p:spPr bwMode="auto">
          <a:xfrm>
            <a:off x="7684636" y="0"/>
            <a:ext cx="4507364" cy="631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47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latin typeface="Times New Roman" panose="02020603050405020304" pitchFamily="18" charset="0"/>
                <a:cs typeface="Times New Roman" panose="02020603050405020304" pitchFamily="18" charset="0"/>
              </a:rPr>
              <a:t>ANGEN 2.0</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97280" y="1845733"/>
            <a:ext cx="10058400" cy="4465667"/>
          </a:xfrm>
        </p:spPr>
        <p:txBody>
          <a:bodyPr>
            <a:normAutofit/>
          </a:bodyPr>
          <a:lstStyle/>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cs typeface="Times New Roman" panose="02020603050405020304" pitchFamily="18" charset="0"/>
              </a:rPr>
              <a:t>Upcoming Activities</a:t>
            </a:r>
          </a:p>
          <a:p>
            <a:pPr marL="457200" marR="0" lvl="0" indent="-90488">
              <a:lnSpc>
                <a:spcPct val="107000"/>
              </a:lnSpc>
              <a:spcBef>
                <a:spcPts val="0"/>
              </a:spcBef>
              <a:spcAft>
                <a:spcPts val="800"/>
              </a:spcAft>
              <a:buClrTx/>
              <a:buFont typeface="Arial" panose="020B0604020202020204" pitchFamily="34" charset="0"/>
              <a:buChar char="•"/>
              <a:tabLst>
                <a:tab pos="457200" algn="l"/>
              </a:tabLst>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Federal Grant aimed at “filling the gaps of NG9-1-1 implementation”</a:t>
            </a:r>
          </a:p>
          <a:p>
            <a:pPr marL="1189037" lvl="2" indent="-457200">
              <a:lnSpc>
                <a:spcPct val="107000"/>
              </a:lnSpc>
              <a:spcBef>
                <a:spcPts val="0"/>
              </a:spcBef>
              <a:spcAft>
                <a:spcPts val="800"/>
              </a:spcAft>
              <a:buClrTx/>
              <a:buFont typeface="Courier New" panose="02070309020205020404" pitchFamily="49" charset="0"/>
              <a:buChar char="o"/>
              <a:tabLst>
                <a:tab pos="457200" algn="l"/>
              </a:tabLst>
            </a:pPr>
            <a:r>
              <a:rPr lang="en-US" sz="2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Release Hosted CPE RFP</a:t>
            </a:r>
          </a:p>
          <a:p>
            <a:pPr marL="1189037" lvl="2" indent="-457200">
              <a:lnSpc>
                <a:spcPct val="107000"/>
              </a:lnSpc>
              <a:spcBef>
                <a:spcPts val="0"/>
              </a:spcBef>
              <a:spcAft>
                <a:spcPts val="800"/>
              </a:spcAft>
              <a:buClrTx/>
              <a:buFont typeface="Courier New" panose="02070309020205020404" pitchFamily="49" charset="0"/>
              <a:buChar char="o"/>
              <a:tabLst>
                <a:tab pos="457200" algn="l"/>
              </a:tabLst>
            </a:pPr>
            <a:r>
              <a:rPr lang="en-US" sz="2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Drafting Statewide GIS Project RFP</a:t>
            </a:r>
          </a:p>
          <a:p>
            <a:pPr marL="457200" indent="-90488">
              <a:lnSpc>
                <a:spcPct val="107000"/>
              </a:lnSpc>
              <a:spcBef>
                <a:spcPts val="0"/>
              </a:spcBef>
              <a:spcAft>
                <a:spcPts val="800"/>
              </a:spcAft>
              <a:buClrTx/>
              <a:buFont typeface="Arial" panose="020B0604020202020204" pitchFamily="34" charset="0"/>
              <a:buChar char="•"/>
              <a:tabLst>
                <a:tab pos="457200" algn="l"/>
              </a:tabLst>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More training!</a:t>
            </a:r>
          </a:p>
          <a:p>
            <a:pPr marL="749808" lvl="1" indent="-90488">
              <a:lnSpc>
                <a:spcPct val="107000"/>
              </a:lnSpc>
              <a:spcBef>
                <a:spcPts val="0"/>
              </a:spcBef>
              <a:spcAft>
                <a:spcPts val="800"/>
              </a:spcAft>
              <a:buClrTx/>
              <a:buFont typeface="Arial" panose="020B0604020202020204" pitchFamily="34" charset="0"/>
              <a:buChar char="•"/>
              <a:tabLst>
                <a:tab pos="457200" algn="l"/>
              </a:tabLst>
            </a:pP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AL911.net User Training</a:t>
            </a:r>
          </a:p>
          <a:p>
            <a:pPr marR="0" lvl="0">
              <a:lnSpc>
                <a:spcPct val="107000"/>
              </a:lnSpc>
              <a:spcBef>
                <a:spcPts val="0"/>
              </a:spcBef>
              <a:spcAft>
                <a:spcPts val="800"/>
              </a:spcAft>
              <a:buClrTx/>
              <a:buFont typeface="Arial" panose="020B0604020202020204" pitchFamily="34" charset="0"/>
              <a:buChar char="•"/>
              <a:tabLst>
                <a:tab pos="457200" algn="l"/>
              </a:tabLst>
            </a:pP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2778215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latin typeface="Times New Roman" panose="02020603050405020304" pitchFamily="18" charset="0"/>
                <a:cs typeface="Times New Roman" panose="02020603050405020304" pitchFamily="18" charset="0"/>
              </a:rPr>
              <a:t>ANGEN 2.0</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97280" y="1845733"/>
            <a:ext cx="10058400" cy="4465667"/>
          </a:xfrm>
        </p:spPr>
        <p:txBody>
          <a:bodyPr>
            <a:normAutofit fontScale="92500"/>
          </a:bodyPr>
          <a:lstStyle/>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cs typeface="Times New Roman" panose="02020603050405020304" pitchFamily="18" charset="0"/>
              </a:rPr>
              <a:t>AL911.net User Training</a:t>
            </a:r>
          </a:p>
          <a:p>
            <a:pPr lvl="1">
              <a:lnSpc>
                <a:spcPct val="107000"/>
              </a:lnSpc>
              <a:spcBef>
                <a:spcPts val="0"/>
              </a:spcBef>
              <a:spcAft>
                <a:spcPts val="800"/>
              </a:spcAft>
              <a:buClrTx/>
              <a:buFont typeface="Arial" panose="020B0604020202020204" pitchFamily="34" charset="0"/>
              <a:buChar char="•"/>
              <a:tabLst>
                <a:tab pos="457200" algn="l"/>
              </a:tabLst>
            </a:pPr>
            <a:r>
              <a:rPr lang="en-US" sz="2000" dirty="0">
                <a:solidFill>
                  <a:schemeClr val="tx1"/>
                </a:solidFill>
                <a:latin typeface="Times New Roman" panose="02020603050405020304" pitchFamily="18" charset="0"/>
                <a:cs typeface="Times New Roman" panose="02020603050405020304" pitchFamily="18" charset="0"/>
              </a:rPr>
              <a:t>Designed to be a train-the-trainer session on using the AL911.net dashboard  </a:t>
            </a:r>
          </a:p>
          <a:p>
            <a:pPr lvl="1">
              <a:buClrTx/>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Agenda:</a:t>
            </a:r>
          </a:p>
          <a:p>
            <a:pPr marL="201168" lvl="1" indent="0">
              <a:buClrTx/>
              <a:buNone/>
            </a:pPr>
            <a:r>
              <a:rPr lang="en-US" sz="2000" dirty="0">
                <a:solidFill>
                  <a:schemeClr val="tx1"/>
                </a:solidFill>
                <a:latin typeface="Times New Roman" panose="02020603050405020304" pitchFamily="18" charset="0"/>
                <a:cs typeface="Times New Roman" panose="02020603050405020304" pitchFamily="18" charset="0"/>
              </a:rPr>
              <a:t>    10:00a	MEVO</a:t>
            </a:r>
          </a:p>
          <a:p>
            <a:pPr marL="201168" lvl="1" indent="0">
              <a:buClrTx/>
              <a:buNone/>
            </a:pPr>
            <a:r>
              <a:rPr lang="en-US" sz="2000" dirty="0">
                <a:solidFill>
                  <a:schemeClr val="tx1"/>
                </a:solidFill>
                <a:latin typeface="Times New Roman" panose="02020603050405020304" pitchFamily="18" charset="0"/>
                <a:cs typeface="Times New Roman" panose="02020603050405020304" pitchFamily="18" charset="0"/>
              </a:rPr>
              <a:t>    11:15a	Texty</a:t>
            </a:r>
          </a:p>
          <a:p>
            <a:pPr marL="201168" lvl="1" indent="0">
              <a:buClrTx/>
              <a:buNone/>
            </a:pPr>
            <a:r>
              <a:rPr lang="en-US" sz="2000" dirty="0">
                <a:solidFill>
                  <a:schemeClr val="tx1"/>
                </a:solidFill>
                <a:latin typeface="Times New Roman" panose="02020603050405020304" pitchFamily="18" charset="0"/>
                <a:cs typeface="Times New Roman" panose="02020603050405020304" pitchFamily="18" charset="0"/>
              </a:rPr>
              <a:t>    12:15p 	Lunch provided by INdigital</a:t>
            </a:r>
          </a:p>
          <a:p>
            <a:pPr marL="201168" lvl="1" indent="0">
              <a:buClrTx/>
              <a:buNone/>
            </a:pPr>
            <a:r>
              <a:rPr lang="en-US" sz="2000" dirty="0">
                <a:solidFill>
                  <a:schemeClr val="tx1"/>
                </a:solidFill>
                <a:latin typeface="Times New Roman" panose="02020603050405020304" pitchFamily="18" charset="0"/>
                <a:cs typeface="Times New Roman" panose="02020603050405020304" pitchFamily="18" charset="0"/>
              </a:rPr>
              <a:t>    1:15p	Toolkits/MSAG</a:t>
            </a:r>
          </a:p>
          <a:p>
            <a:pPr marL="201168" lvl="1" indent="0">
              <a:buClrTx/>
              <a:buNone/>
            </a:pPr>
            <a:r>
              <a:rPr lang="en-US" sz="2000" dirty="0">
                <a:solidFill>
                  <a:schemeClr val="tx1"/>
                </a:solidFill>
                <a:latin typeface="Times New Roman" panose="02020603050405020304" pitchFamily="18" charset="0"/>
                <a:cs typeface="Times New Roman" panose="02020603050405020304" pitchFamily="18" charset="0"/>
              </a:rPr>
              <a:t>    2:30p	Logix</a:t>
            </a:r>
          </a:p>
          <a:p>
            <a:pPr lvl="1">
              <a:buClrTx/>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Training Officers, Line-level and Center Supervisors, Operations Managers, &amp; Database Administrators</a:t>
            </a:r>
          </a:p>
          <a:p>
            <a:pPr lvl="1">
              <a:buClrTx/>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Course materials and lunch are provided by INdigital in partnership with the Alabama  9-1-1 Board</a:t>
            </a:r>
          </a:p>
          <a:p>
            <a:pPr lvl="1">
              <a:buClrTx/>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How can we enhance this training?</a:t>
            </a:r>
          </a:p>
          <a:p>
            <a:endParaRPr lang="en-US" dirty="0"/>
          </a:p>
          <a:p>
            <a:pPr marL="0" marR="0" lvl="0" indent="0">
              <a:lnSpc>
                <a:spcPct val="107000"/>
              </a:lnSpc>
              <a:spcBef>
                <a:spcPts val="0"/>
              </a:spcBef>
              <a:spcAft>
                <a:spcPts val="800"/>
              </a:spcAft>
              <a:buNone/>
              <a:tabLst>
                <a:tab pos="457200" algn="l"/>
              </a:tabLst>
            </a:pPr>
            <a:endParaRPr lang="en-US" sz="3200" b="1" dirty="0">
              <a:solidFill>
                <a:prstClr val="black"/>
              </a:solidFill>
              <a:latin typeface="Times New Roman" panose="02020603050405020304" pitchFamily="18" charset="0"/>
              <a:cs typeface="Times New Roman" panose="02020603050405020304" pitchFamily="18" charset="0"/>
            </a:endParaRPr>
          </a:p>
          <a:p>
            <a:pPr>
              <a:buClrTx/>
              <a:buFont typeface="Courier New" panose="02070309020205020404" pitchFamily="49" charset="0"/>
              <a:buChar char="o"/>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3782947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AD57-7030-4B08-BB54-C4461B41892D}"/>
              </a:ext>
            </a:extLst>
          </p:cNvPr>
          <p:cNvSpPr>
            <a:spLocks noGrp="1"/>
          </p:cNvSpPr>
          <p:nvPr>
            <p:ph type="title"/>
          </p:nvPr>
        </p:nvSpPr>
        <p:spPr>
          <a:xfrm>
            <a:off x="838200" y="365125"/>
            <a:ext cx="10515600" cy="1325563"/>
          </a:xfrm>
        </p:spPr>
        <p:txBody>
          <a:bodyPr/>
          <a:lstStyle/>
          <a:p>
            <a:r>
              <a:rPr lang="en-US" dirty="0"/>
              <a:t>Section C: </a:t>
            </a:r>
            <a:r>
              <a:rPr lang="en-US" dirty="0" err="1"/>
              <a:t>ESInet</a:t>
            </a:r>
            <a:r>
              <a:rPr lang="en-US" dirty="0"/>
              <a:t> Trends and Stats</a:t>
            </a:r>
          </a:p>
        </p:txBody>
      </p:sp>
      <p:pic>
        <p:nvPicPr>
          <p:cNvPr id="4" name="Picture 3">
            <a:extLst>
              <a:ext uri="{FF2B5EF4-FFF2-40B4-BE49-F238E27FC236}">
                <a16:creationId xmlns:a16="http://schemas.microsoft.com/office/drawing/2014/main" id="{FFDE5BE2-5BAD-4BB9-9CCB-9883010A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159" y="6000265"/>
            <a:ext cx="1368361" cy="492610"/>
          </a:xfrm>
          <a:prstGeom prst="rect">
            <a:avLst/>
          </a:prstGeom>
        </p:spPr>
      </p:pic>
      <p:sp>
        <p:nvSpPr>
          <p:cNvPr id="6" name="Rectangle 5">
            <a:extLst>
              <a:ext uri="{FF2B5EF4-FFF2-40B4-BE49-F238E27FC236}">
                <a16:creationId xmlns:a16="http://schemas.microsoft.com/office/drawing/2014/main" id="{995876F8-BC01-42CE-A7CD-84AC63EEB04D}"/>
              </a:ext>
            </a:extLst>
          </p:cNvPr>
          <p:cNvSpPr/>
          <p:nvPr/>
        </p:nvSpPr>
        <p:spPr>
          <a:xfrm>
            <a:off x="3048000" y="5572743"/>
            <a:ext cx="6096000" cy="132856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Busiest day during the period was May 25th - 8,694 calls were processed. The second busiest day was June 22th - 8,549 calls were processed. Both the first and second busiest days in the reporting period are the fourth Saturday in the month.</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Average call volume per day was 7,638. Up from 7,059 in the previous reporting period. Total calls since the last report was 465,945. </a:t>
            </a:r>
            <a:br>
              <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b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pic>
        <p:nvPicPr>
          <p:cNvPr id="5122" name="Picture 2" descr="https://lh6.googleusercontent.com/AEBCDhPeOyS1gXJlYFM0oyfx7OJ4IuNVJWB5vgX6JH-J01F2cfLPLn5gdZCa28r0YbNntTx32TpC5b3TwpNy9RsMyXgEhH6SbFws6X7xHBtOgah60GKDX0jexk9-xxfNKe-gTKiQ">
            <a:extLst>
              <a:ext uri="{FF2B5EF4-FFF2-40B4-BE49-F238E27FC236}">
                <a16:creationId xmlns:a16="http://schemas.microsoft.com/office/drawing/2014/main" id="{44CA9134-F54D-4FDD-AB53-8CDA3FD0F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63" y="1409700"/>
            <a:ext cx="6696075"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4.googleusercontent.com/_gLszShicJlIZePt0LUwS-a5A_NyuX7h3jugaWwoFT_7bWXdz50zINVX3LUuNDLBwSo1IAmQcQElfrt8yQlTkvJWQO1fzNkc6KT2wF3YSTyNuiGb4wNNHZN2iU5ONF4Iefhia_JV">
            <a:extLst>
              <a:ext uri="{FF2B5EF4-FFF2-40B4-BE49-F238E27FC236}">
                <a16:creationId xmlns:a16="http://schemas.microsoft.com/office/drawing/2014/main" id="{CFACA214-F262-46E4-8388-49D91CDFF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1395413"/>
            <a:ext cx="75819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4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AD57-7030-4B08-BB54-C4461B41892D}"/>
              </a:ext>
            </a:extLst>
          </p:cNvPr>
          <p:cNvSpPr>
            <a:spLocks noGrp="1"/>
          </p:cNvSpPr>
          <p:nvPr>
            <p:ph type="title"/>
          </p:nvPr>
        </p:nvSpPr>
        <p:spPr>
          <a:xfrm>
            <a:off x="838200" y="365125"/>
            <a:ext cx="10515600" cy="1325563"/>
          </a:xfrm>
        </p:spPr>
        <p:txBody>
          <a:bodyPr/>
          <a:lstStyle/>
          <a:p>
            <a:r>
              <a:rPr lang="en-US" dirty="0"/>
              <a:t>Average Calls by Time of Day</a:t>
            </a:r>
          </a:p>
        </p:txBody>
      </p:sp>
      <p:pic>
        <p:nvPicPr>
          <p:cNvPr id="4" name="Picture 3">
            <a:extLst>
              <a:ext uri="{FF2B5EF4-FFF2-40B4-BE49-F238E27FC236}">
                <a16:creationId xmlns:a16="http://schemas.microsoft.com/office/drawing/2014/main" id="{FFDE5BE2-5BAD-4BB9-9CCB-9883010A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159" y="6000265"/>
            <a:ext cx="1368361" cy="492610"/>
          </a:xfrm>
          <a:prstGeom prst="rect">
            <a:avLst/>
          </a:prstGeom>
        </p:spPr>
      </p:pic>
      <p:sp>
        <p:nvSpPr>
          <p:cNvPr id="6" name="Rectangle 5">
            <a:extLst>
              <a:ext uri="{FF2B5EF4-FFF2-40B4-BE49-F238E27FC236}">
                <a16:creationId xmlns:a16="http://schemas.microsoft.com/office/drawing/2014/main" id="{995876F8-BC01-42CE-A7CD-84AC63EEB04D}"/>
              </a:ext>
            </a:extLst>
          </p:cNvPr>
          <p:cNvSpPr/>
          <p:nvPr/>
        </p:nvSpPr>
        <p:spPr>
          <a:xfrm>
            <a:off x="2096366" y="5846544"/>
            <a:ext cx="764133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4:00 am has the lowest call volume - 108 call average across the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5:00 pm has the peak call volume - 589 call average across the network</a:t>
            </a:r>
          </a:p>
        </p:txBody>
      </p:sp>
      <p:pic>
        <p:nvPicPr>
          <p:cNvPr id="3074" name="Picture 2" descr="https://lh4.googleusercontent.com/g__IgJuAo33liO4pXTfN7ppetkjZJbY3vCCDbLsDNKGvzyAiMZcJ9N-LN7R7DjRdz83UgsCTznzydw-pj4HEzy5Km1jNvkpzgTGtuB0JsfzPMzEygA8H6Lof87uqIJJf7LZRWAWR">
            <a:extLst>
              <a:ext uri="{FF2B5EF4-FFF2-40B4-BE49-F238E27FC236}">
                <a16:creationId xmlns:a16="http://schemas.microsoft.com/office/drawing/2014/main" id="{955B78AF-485D-4D43-B08C-E86AA40B5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596" y="1607127"/>
            <a:ext cx="6068875" cy="423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9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AD57-7030-4B08-BB54-C4461B41892D}"/>
              </a:ext>
            </a:extLst>
          </p:cNvPr>
          <p:cNvSpPr>
            <a:spLocks noGrp="1"/>
          </p:cNvSpPr>
          <p:nvPr>
            <p:ph type="title"/>
          </p:nvPr>
        </p:nvSpPr>
        <p:spPr>
          <a:xfrm>
            <a:off x="838200" y="365125"/>
            <a:ext cx="10515600" cy="1325563"/>
          </a:xfrm>
        </p:spPr>
        <p:txBody>
          <a:bodyPr/>
          <a:lstStyle/>
          <a:p>
            <a:r>
              <a:rPr lang="en-US" dirty="0"/>
              <a:t>Calls by Day of Week</a:t>
            </a:r>
          </a:p>
        </p:txBody>
      </p:sp>
      <p:pic>
        <p:nvPicPr>
          <p:cNvPr id="4" name="Picture 3">
            <a:extLst>
              <a:ext uri="{FF2B5EF4-FFF2-40B4-BE49-F238E27FC236}">
                <a16:creationId xmlns:a16="http://schemas.microsoft.com/office/drawing/2014/main" id="{FFDE5BE2-5BAD-4BB9-9CCB-9883010A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159" y="6000265"/>
            <a:ext cx="1368361" cy="492610"/>
          </a:xfrm>
          <a:prstGeom prst="rect">
            <a:avLst/>
          </a:prstGeom>
        </p:spPr>
      </p:pic>
      <p:sp>
        <p:nvSpPr>
          <p:cNvPr id="6" name="Rectangle 5">
            <a:extLst>
              <a:ext uri="{FF2B5EF4-FFF2-40B4-BE49-F238E27FC236}">
                <a16:creationId xmlns:a16="http://schemas.microsoft.com/office/drawing/2014/main" id="{995876F8-BC01-42CE-A7CD-84AC63EEB04D}"/>
              </a:ext>
            </a:extLst>
          </p:cNvPr>
          <p:cNvSpPr/>
          <p:nvPr/>
        </p:nvSpPr>
        <p:spPr>
          <a:xfrm>
            <a:off x="2151784" y="5600239"/>
            <a:ext cx="764133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Saturday was the busiest day of the week for this report; Friday was the busiest day for the last reporting period.</a:t>
            </a:r>
          </a:p>
        </p:txBody>
      </p:sp>
      <p:pic>
        <p:nvPicPr>
          <p:cNvPr id="4102" name="Picture 6" descr="https://lh5.googleusercontent.com/IYo2deMd3bA8UtqK9ywW_tgMeh5bHUcbsbAQqIwO6elsnDmbrzlz35cox-QJ-hmWbNq9iECAWIeo77rzZ46dzLJLRfRbm85X96iRes-GM2dux59IUm9ntkqSioUyuRSjM23BExRS">
            <a:extLst>
              <a:ext uri="{FF2B5EF4-FFF2-40B4-BE49-F238E27FC236}">
                <a16:creationId xmlns:a16="http://schemas.microsoft.com/office/drawing/2014/main" id="{A5DF5A9A-48E9-4816-82DE-557147014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1328738"/>
            <a:ext cx="893445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5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AD57-7030-4B08-BB54-C4461B41892D}"/>
              </a:ext>
            </a:extLst>
          </p:cNvPr>
          <p:cNvSpPr>
            <a:spLocks noGrp="1"/>
          </p:cNvSpPr>
          <p:nvPr>
            <p:ph type="title"/>
          </p:nvPr>
        </p:nvSpPr>
        <p:spPr>
          <a:xfrm>
            <a:off x="838200" y="365125"/>
            <a:ext cx="10515600" cy="1325563"/>
          </a:xfrm>
        </p:spPr>
        <p:txBody>
          <a:bodyPr/>
          <a:lstStyle/>
          <a:p>
            <a:r>
              <a:rPr lang="en-US" dirty="0"/>
              <a:t>Section C: </a:t>
            </a:r>
            <a:r>
              <a:rPr lang="en-US" dirty="0" err="1"/>
              <a:t>ESInet</a:t>
            </a:r>
            <a:r>
              <a:rPr lang="en-US" dirty="0"/>
              <a:t> Trends and Stats</a:t>
            </a:r>
          </a:p>
        </p:txBody>
      </p:sp>
      <p:pic>
        <p:nvPicPr>
          <p:cNvPr id="4" name="Picture 3">
            <a:extLst>
              <a:ext uri="{FF2B5EF4-FFF2-40B4-BE49-F238E27FC236}">
                <a16:creationId xmlns:a16="http://schemas.microsoft.com/office/drawing/2014/main" id="{FFDE5BE2-5BAD-4BB9-9CCB-9883010A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159" y="6000265"/>
            <a:ext cx="1368361" cy="492610"/>
          </a:xfrm>
          <a:prstGeom prst="rect">
            <a:avLst/>
          </a:prstGeom>
        </p:spPr>
      </p:pic>
      <p:sp>
        <p:nvSpPr>
          <p:cNvPr id="6" name="Rectangle 5">
            <a:extLst>
              <a:ext uri="{FF2B5EF4-FFF2-40B4-BE49-F238E27FC236}">
                <a16:creationId xmlns:a16="http://schemas.microsoft.com/office/drawing/2014/main" id="{995876F8-BC01-42CE-A7CD-84AC63EEB04D}"/>
              </a:ext>
            </a:extLst>
          </p:cNvPr>
          <p:cNvSpPr/>
          <p:nvPr/>
        </p:nvSpPr>
        <p:spPr>
          <a:xfrm>
            <a:off x="2106064" y="5025628"/>
            <a:ext cx="764133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ANGEN 2.0 has now processed over 3.5 million calls.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Average call volume per day : 7,069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Total Call Volume Feb 12, 2018 to June 30, 2019 : 3,563,088</a:t>
            </a:r>
          </a:p>
        </p:txBody>
      </p:sp>
      <p:pic>
        <p:nvPicPr>
          <p:cNvPr id="5122" name="Picture 2" descr="https://lh5.googleusercontent.com/U29OKd_Tgz7LuUQja74qF1kL7wkjXCBVQdkzQabWsd0RWSvXNmI5OcC55e2RgMqQm0korVeQprr-bL1gD3xj6eikZaFLZHPfqdhSdNrzPQZUk2JoeuFCoGTzg2x-taUyEr6z8OgE">
            <a:extLst>
              <a:ext uri="{FF2B5EF4-FFF2-40B4-BE49-F238E27FC236}">
                <a16:creationId xmlns:a16="http://schemas.microsoft.com/office/drawing/2014/main" id="{0C7DF750-B971-4779-AE88-5B779FED7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56" y="1832372"/>
            <a:ext cx="11182284" cy="319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8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lh6.googleusercontent.com/eTGCyCFTf0McmFZbXBBM0LtI9rZlWKywAa7j2aqQW0Y8wxd3Feq2p6aA9nM_i2_yERwk7FscKpcAQszMXrcbiIcNKRNHAzXZZTROI7CQ1wXM_nZqrRfF3RUlmtCLKytT81Bz4ELp">
            <a:extLst>
              <a:ext uri="{FF2B5EF4-FFF2-40B4-BE49-F238E27FC236}">
                <a16:creationId xmlns:a16="http://schemas.microsoft.com/office/drawing/2014/main" id="{DDE94C85-53EE-4ACC-A448-AFF769B77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380" y="1291982"/>
            <a:ext cx="7812272" cy="4892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B9AD57-7030-4B08-BB54-C4461B41892D}"/>
              </a:ext>
            </a:extLst>
          </p:cNvPr>
          <p:cNvSpPr>
            <a:spLocks noGrp="1"/>
          </p:cNvSpPr>
          <p:nvPr>
            <p:ph type="title"/>
          </p:nvPr>
        </p:nvSpPr>
        <p:spPr>
          <a:xfrm>
            <a:off x="838200" y="365125"/>
            <a:ext cx="10515600" cy="1325563"/>
          </a:xfrm>
        </p:spPr>
        <p:txBody>
          <a:bodyPr/>
          <a:lstStyle/>
          <a:p>
            <a:r>
              <a:rPr lang="en-US" dirty="0"/>
              <a:t>Section D: Trouble Ticket Analysis</a:t>
            </a:r>
          </a:p>
        </p:txBody>
      </p:sp>
      <p:pic>
        <p:nvPicPr>
          <p:cNvPr id="4" name="Picture 3">
            <a:extLst>
              <a:ext uri="{FF2B5EF4-FFF2-40B4-BE49-F238E27FC236}">
                <a16:creationId xmlns:a16="http://schemas.microsoft.com/office/drawing/2014/main" id="{FFDE5BE2-5BAD-4BB9-9CCB-9883010A0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159" y="6000265"/>
            <a:ext cx="1368361" cy="492610"/>
          </a:xfrm>
          <a:prstGeom prst="rect">
            <a:avLst/>
          </a:prstGeom>
        </p:spPr>
      </p:pic>
      <p:sp>
        <p:nvSpPr>
          <p:cNvPr id="6" name="Rectangle 5">
            <a:extLst>
              <a:ext uri="{FF2B5EF4-FFF2-40B4-BE49-F238E27FC236}">
                <a16:creationId xmlns:a16="http://schemas.microsoft.com/office/drawing/2014/main" id="{995876F8-BC01-42CE-A7CD-84AC63EEB04D}"/>
              </a:ext>
            </a:extLst>
          </p:cNvPr>
          <p:cNvSpPr/>
          <p:nvPr/>
        </p:nvSpPr>
        <p:spPr>
          <a:xfrm>
            <a:off x="1980848" y="6123543"/>
            <a:ext cx="764133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rPr>
              <a:t>A total 110 tickets have been created since the last report.</a:t>
            </a:r>
          </a:p>
        </p:txBody>
      </p:sp>
    </p:spTree>
    <p:extLst>
      <p:ext uri="{BB962C8B-B14F-4D97-AF65-F5344CB8AC3E}">
        <p14:creationId xmlns:p14="http://schemas.microsoft.com/office/powerpoint/2010/main" val="267905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65030" y="963997"/>
            <a:ext cx="3254691" cy="4938361"/>
          </a:xfrm>
        </p:spPr>
        <p:txBody>
          <a:bodyPr anchor="ctr">
            <a:normAutofit/>
          </a:bodyPr>
          <a:lstStyle/>
          <a:p>
            <a:pPr algn="r"/>
            <a:r>
              <a:rPr lang="en-US" sz="4400">
                <a:latin typeface="Times New Roman" panose="02020603050405020304" pitchFamily="18" charset="0"/>
                <a:cs typeface="Times New Roman" panose="02020603050405020304" pitchFamily="18" charset="0"/>
              </a:rPr>
              <a:t>Introduction &amp; Contact Information</a:t>
            </a:r>
          </a:p>
        </p:txBody>
      </p:sp>
      <p:cxnSp>
        <p:nvCxnSpPr>
          <p:cNvPr id="23" name="Straight Connector 2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134882" y="963507"/>
            <a:ext cx="6135097" cy="4938851"/>
          </a:xfrm>
        </p:spPr>
        <p:txBody>
          <a:bodyPr anchor="ctr">
            <a:normAutofit/>
          </a:bodyPr>
          <a:lstStyle/>
          <a:p>
            <a:pPr marL="0" indent="0">
              <a:buNone/>
            </a:pPr>
            <a:r>
              <a:rPr lang="en-US" sz="2400" b="1" dirty="0">
                <a:latin typeface="Times New Roman" panose="02020603050405020304" pitchFamily="18" charset="0"/>
                <a:cs typeface="Times New Roman" panose="02020603050405020304" pitchFamily="18" charset="0"/>
              </a:rPr>
              <a:t>Leah Missildine</a:t>
            </a:r>
          </a:p>
          <a:p>
            <a:pPr marL="0" indent="0">
              <a:buNone/>
            </a:pPr>
            <a:r>
              <a:rPr lang="en-US" sz="2400" dirty="0">
                <a:latin typeface="Times New Roman" panose="02020603050405020304" pitchFamily="18" charset="0"/>
                <a:cs typeface="Times New Roman" panose="02020603050405020304" pitchFamily="18" charset="0"/>
              </a:rPr>
              <a:t>Executive Director for the Alabama 9-1-1 Board</a:t>
            </a:r>
          </a:p>
          <a:p>
            <a:pPr marL="0" indent="0">
              <a:buNone/>
            </a:pPr>
            <a:r>
              <a:rPr lang="en-US" sz="2400" dirty="0">
                <a:latin typeface="Times New Roman" panose="02020603050405020304" pitchFamily="18" charset="0"/>
                <a:cs typeface="Times New Roman" panose="02020603050405020304" pitchFamily="18" charset="0"/>
                <a:hlinkClick r:id="rId3"/>
              </a:rPr>
              <a:t>leah@al911board.com</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Office:  334-440-7911</a:t>
            </a:r>
          </a:p>
          <a:p>
            <a:pPr marL="0" indent="0">
              <a:buNone/>
            </a:pPr>
            <a:r>
              <a:rPr lang="en-US" sz="2400" dirty="0">
                <a:latin typeface="Times New Roman" panose="02020603050405020304" pitchFamily="18" charset="0"/>
                <a:cs typeface="Times New Roman" panose="02020603050405020304" pitchFamily="18" charset="0"/>
              </a:rPr>
              <a:t>Mobile:  334-235-3324</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2190169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AD57-7030-4B08-BB54-C4461B41892D}"/>
              </a:ext>
            </a:extLst>
          </p:cNvPr>
          <p:cNvSpPr>
            <a:spLocks noGrp="1"/>
          </p:cNvSpPr>
          <p:nvPr>
            <p:ph type="title"/>
          </p:nvPr>
        </p:nvSpPr>
        <p:spPr>
          <a:xfrm>
            <a:off x="838200" y="365125"/>
            <a:ext cx="10515600" cy="1325563"/>
          </a:xfrm>
        </p:spPr>
        <p:txBody>
          <a:bodyPr/>
          <a:lstStyle/>
          <a:p>
            <a:r>
              <a:rPr lang="en-US" dirty="0"/>
              <a:t>Section E: Alabama Call Service Level Metrics</a:t>
            </a:r>
          </a:p>
        </p:txBody>
      </p:sp>
      <p:pic>
        <p:nvPicPr>
          <p:cNvPr id="4" name="Picture 3">
            <a:extLst>
              <a:ext uri="{FF2B5EF4-FFF2-40B4-BE49-F238E27FC236}">
                <a16:creationId xmlns:a16="http://schemas.microsoft.com/office/drawing/2014/main" id="{FFDE5BE2-5BAD-4BB9-9CCB-9883010A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159" y="6000265"/>
            <a:ext cx="1368361" cy="492610"/>
          </a:xfrm>
          <a:prstGeom prst="rect">
            <a:avLst/>
          </a:prstGeom>
        </p:spPr>
      </p:pic>
      <p:sp>
        <p:nvSpPr>
          <p:cNvPr id="3" name="Rectangle 2">
            <a:extLst>
              <a:ext uri="{FF2B5EF4-FFF2-40B4-BE49-F238E27FC236}">
                <a16:creationId xmlns:a16="http://schemas.microsoft.com/office/drawing/2014/main" id="{E16306DD-E7F7-4B1E-999F-57FF1839B7E7}"/>
              </a:ext>
            </a:extLst>
          </p:cNvPr>
          <p:cNvSpPr/>
          <p:nvPr/>
        </p:nvSpPr>
        <p:spPr>
          <a:xfrm>
            <a:off x="6790661" y="2691314"/>
            <a:ext cx="4862859"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average ring time for the reporting period is 4.52 seconds.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data is derived from twenty-five PSAPs that currently have CDR boxes deployed. PSAPs utilizing ACD or ECW have been excluded from this data set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6" name="Picture 2" descr="https://lh4.googleusercontent.com/IuMLbPs-p2roMC3UtrXT6-dodbsUHo12SyUD_2JxiCkHaHQ6vtZzSjiZtKZaT0FaWfohgJ1iY8_J4y6CkYDSjF1PLrPIl4-YZGoxWdLRfDQz9x7_4-96ulzQYjmhLxBXDQ9Vm6HU">
            <a:extLst>
              <a:ext uri="{FF2B5EF4-FFF2-40B4-BE49-F238E27FC236}">
                <a16:creationId xmlns:a16="http://schemas.microsoft.com/office/drawing/2014/main" id="{A1B094CD-00E4-40C6-B869-643404E9B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7785"/>
            <a:ext cx="6334125" cy="3752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441C7FB-5F0D-4CCA-B35B-722E7A3CDF4F}"/>
              </a:ext>
            </a:extLst>
          </p:cNvPr>
          <p:cNvSpPr/>
          <p:nvPr/>
        </p:nvSpPr>
        <p:spPr>
          <a:xfrm>
            <a:off x="538480" y="5460635"/>
            <a:ext cx="6096000" cy="187743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NENA Standard</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Ninety percent (90%) of all 9-1-1 calls arriving at the Public Safety Answering Point (PSAP) shall be answered within ten (10) seconds during the busy hour (the hour each day with the greatest call volume, as defined in the NENA Master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Glossary). Ninety-five (95%) of all 9-1-1 calls should be answered within twenty (20) seconds.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NENA Call Answering Standard/Model Recommendation NENA 56-005.1 June 10, 2006, Revised 8/31/2017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95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EF08-D0B4-45BF-B34B-19F60755552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Questions</a:t>
            </a:r>
          </a:p>
        </p:txBody>
      </p:sp>
      <p:pic>
        <p:nvPicPr>
          <p:cNvPr id="6" name="Content Placeholder 5" descr="A close up of a logo&#10;&#10;Description generated with very high confidence">
            <a:extLst>
              <a:ext uri="{FF2B5EF4-FFF2-40B4-BE49-F238E27FC236}">
                <a16:creationId xmlns:a16="http://schemas.microsoft.com/office/drawing/2014/main" id="{9428C4C4-BD07-40E1-A152-55132176825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034807" y="477524"/>
            <a:ext cx="6541108" cy="5902951"/>
          </a:xfrm>
        </p:spPr>
      </p:pic>
      <p:sp>
        <p:nvSpPr>
          <p:cNvPr id="4" name="Text Placeholder 3">
            <a:extLst>
              <a:ext uri="{FF2B5EF4-FFF2-40B4-BE49-F238E27FC236}">
                <a16:creationId xmlns:a16="http://schemas.microsoft.com/office/drawing/2014/main" id="{0EF0F916-AA5C-4180-9435-9CABAAD7FB46}"/>
              </a:ext>
            </a:extLst>
          </p:cNvPr>
          <p:cNvSpPr>
            <a:spLocks noGrp="1"/>
          </p:cNvSpPr>
          <p:nvPr>
            <p:ph type="body" sz="half" idx="2"/>
          </p:nvPr>
        </p:nvSpPr>
        <p:spPr/>
        <p:txBody>
          <a:bodyPr/>
          <a:lstStyle/>
          <a:p>
            <a:r>
              <a:rPr lang="en-US" sz="1600" b="1" dirty="0">
                <a:solidFill>
                  <a:schemeClr val="tx1"/>
                </a:solidFill>
                <a:latin typeface="Times New Roman" panose="02020603050405020304" pitchFamily="18" charset="0"/>
                <a:cs typeface="Times New Roman" panose="02020603050405020304" pitchFamily="18" charset="0"/>
              </a:rPr>
              <a:t>Leah Missildine</a:t>
            </a:r>
          </a:p>
          <a:p>
            <a:r>
              <a:rPr lang="en-US" sz="1600" dirty="0">
                <a:latin typeface="Times New Roman" panose="02020603050405020304" pitchFamily="18" charset="0"/>
                <a:cs typeface="Times New Roman" panose="02020603050405020304" pitchFamily="18" charset="0"/>
              </a:rPr>
              <a:t>Executive Director for the Alabama 9-1-1 Board</a:t>
            </a:r>
          </a:p>
          <a:p>
            <a:r>
              <a:rPr lang="en-US" sz="1600" dirty="0">
                <a:latin typeface="Times New Roman" panose="02020603050405020304" pitchFamily="18" charset="0"/>
                <a:cs typeface="Times New Roman" panose="02020603050405020304" pitchFamily="18" charset="0"/>
                <a:hlinkClick r:id="rId5"/>
              </a:rPr>
              <a:t>leah@al911board.com</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Office:  334-440-7911</a:t>
            </a:r>
          </a:p>
          <a:p>
            <a:endParaRPr lang="en-US" dirty="0"/>
          </a:p>
        </p:txBody>
      </p:sp>
    </p:spTree>
    <p:extLst>
      <p:ext uri="{BB962C8B-B14F-4D97-AF65-F5344CB8AC3E}">
        <p14:creationId xmlns:p14="http://schemas.microsoft.com/office/powerpoint/2010/main" val="82410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latin typeface="Times New Roman" panose="02020603050405020304" pitchFamily="18" charset="0"/>
                <a:cs typeface="Times New Roman" panose="02020603050405020304" pitchFamily="18" charset="0"/>
              </a:rPr>
              <a:t>ANGEN 2.0</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97280" y="1845733"/>
            <a:ext cx="10058400" cy="4465667"/>
          </a:xfrm>
        </p:spPr>
        <p:txBody>
          <a:bodyPr>
            <a:normAutofit/>
          </a:bodyPr>
          <a:lstStyle/>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cs typeface="Times New Roman" panose="02020603050405020304" pitchFamily="18" charset="0"/>
              </a:rPr>
              <a:t>Behind the Scenes in the last 12 months:</a:t>
            </a:r>
          </a:p>
          <a:p>
            <a:pPr marL="749808" lvl="1" indent="-457200">
              <a:lnSpc>
                <a:spcPct val="107000"/>
              </a:lnSpc>
              <a:spcBef>
                <a:spcPts val="0"/>
              </a:spcBef>
              <a:spcAft>
                <a:spcPts val="800"/>
              </a:spcAft>
              <a:buClrTx/>
              <a:tabLst>
                <a:tab pos="457200" algn="l"/>
              </a:tabLst>
            </a:pPr>
            <a:r>
              <a:rPr lang="en-US" sz="3200" dirty="0">
                <a:solidFill>
                  <a:schemeClr val="tx1"/>
                </a:solidFill>
                <a:latin typeface="Times New Roman" panose="02020603050405020304" pitchFamily="18" charset="0"/>
                <a:cs typeface="Times New Roman" panose="02020603050405020304" pitchFamily="18" charset="0"/>
              </a:rPr>
              <a:t>Data center move </a:t>
            </a:r>
          </a:p>
          <a:p>
            <a:pPr marL="749808" lvl="1" indent="-457200">
              <a:lnSpc>
                <a:spcPct val="107000"/>
              </a:lnSpc>
              <a:spcBef>
                <a:spcPts val="0"/>
              </a:spcBef>
              <a:spcAft>
                <a:spcPts val="800"/>
              </a:spcAft>
              <a:buClrTx/>
              <a:tabLst>
                <a:tab pos="457200" algn="l"/>
              </a:tabLst>
            </a:pPr>
            <a:r>
              <a:rPr lang="en-US" sz="3200" dirty="0">
                <a:solidFill>
                  <a:schemeClr val="tx1"/>
                </a:solidFill>
                <a:latin typeface="Times New Roman" panose="02020603050405020304" pitchFamily="18" charset="0"/>
                <a:cs typeface="Times New Roman" panose="02020603050405020304" pitchFamily="18" charset="0"/>
              </a:rPr>
              <a:t>Close our existing AFSs with ASA</a:t>
            </a:r>
          </a:p>
          <a:p>
            <a:pPr marL="749808" lvl="1" indent="-457200">
              <a:lnSpc>
                <a:spcPct val="107000"/>
              </a:lnSpc>
              <a:spcBef>
                <a:spcPts val="0"/>
              </a:spcBef>
              <a:spcAft>
                <a:spcPts val="800"/>
              </a:spcAft>
              <a:buClrTx/>
              <a:tabLst>
                <a:tab pos="457200" algn="l"/>
              </a:tabLs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911 Logix and Dashboard to PSAPs</a:t>
            </a:r>
          </a:p>
          <a:p>
            <a:pPr marL="1298448" lvl="4" indent="-457200">
              <a:lnSpc>
                <a:spcPct val="107000"/>
              </a:lnSpc>
              <a:spcBef>
                <a:spcPts val="0"/>
              </a:spcBef>
              <a:spcAft>
                <a:spcPts val="800"/>
              </a:spcAft>
              <a:buClrTx/>
              <a:buFont typeface="Wingdings" panose="05000000000000000000" pitchFamily="2" charset="2"/>
              <a:buChar char="Ø"/>
              <a:tabLst>
                <a:tab pos="4572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Continuous development</a:t>
            </a:r>
          </a:p>
          <a:p>
            <a:pPr marL="749808" lvl="1" indent="-457200">
              <a:lnSpc>
                <a:spcPct val="107000"/>
              </a:lnSpc>
              <a:spcBef>
                <a:spcPts val="0"/>
              </a:spcBef>
              <a:spcAft>
                <a:spcPts val="800"/>
              </a:spcAft>
              <a:buClrTx/>
              <a:tabLst>
                <a:tab pos="457200" algn="l"/>
              </a:tabLst>
            </a:pPr>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Repository for high-level GIS data</a:t>
            </a:r>
          </a:p>
          <a:p>
            <a:pPr marL="1298448" lvl="4" indent="-457200">
              <a:lnSpc>
                <a:spcPct val="107000"/>
              </a:lnSpc>
              <a:spcBef>
                <a:spcPts val="0"/>
              </a:spcBef>
              <a:spcAft>
                <a:spcPts val="800"/>
              </a:spcAft>
              <a:buClrTx/>
              <a:buFont typeface="Wingdings" panose="05000000000000000000" pitchFamily="2" charset="2"/>
              <a:buChar char="Ø"/>
              <a:tabLst>
                <a:tab pos="457200"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Preparation for statewide GIS dataset project</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3416399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latin typeface="Times New Roman" panose="02020603050405020304" pitchFamily="18" charset="0"/>
                <a:cs typeface="Times New Roman" panose="02020603050405020304" pitchFamily="18" charset="0"/>
              </a:rPr>
              <a:t>ANGEN 2.0</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97280" y="1845733"/>
            <a:ext cx="10058400" cy="4465667"/>
          </a:xfrm>
        </p:spPr>
        <p:txBody>
          <a:bodyPr>
            <a:normAutofit fontScale="92500" lnSpcReduction="20000"/>
          </a:bodyPr>
          <a:lstStyle/>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cs typeface="Times New Roman" panose="02020603050405020304" pitchFamily="18" charset="0"/>
              </a:rPr>
              <a:t>Various Stages of Project:</a:t>
            </a:r>
          </a:p>
          <a:p>
            <a:pPr marL="749808" lvl="1" indent="-457200">
              <a:lnSpc>
                <a:spcPct val="107000"/>
              </a:lnSpc>
              <a:spcBef>
                <a:spcPts val="0"/>
              </a:spcBef>
              <a:spcAft>
                <a:spcPts val="800"/>
              </a:spcAft>
              <a:buClrTx/>
              <a:buFont typeface="Wingdings" panose="05000000000000000000" pitchFamily="2" charset="2"/>
              <a:buChar char="ü"/>
              <a:tabLst>
                <a:tab pos="457200" algn="l"/>
              </a:tabLst>
            </a:pPr>
            <a:r>
              <a:rPr lang="en-US" sz="3200" b="1" dirty="0">
                <a:solidFill>
                  <a:schemeClr val="tx1">
                    <a:lumMod val="50000"/>
                    <a:lumOff val="50000"/>
                  </a:schemeClr>
                </a:solidFill>
                <a:latin typeface="Times New Roman" panose="02020603050405020304" pitchFamily="18" charset="0"/>
                <a:cs typeface="Times New Roman" panose="02020603050405020304" pitchFamily="18" charset="0"/>
              </a:rPr>
              <a:t>Stage 0 - Replace the Bandwidth wireless network</a:t>
            </a:r>
            <a:r>
              <a:rPr lang="en-US" sz="3200" dirty="0">
                <a:solidFill>
                  <a:schemeClr val="tx1">
                    <a:lumMod val="50000"/>
                    <a:lumOff val="50000"/>
                  </a:schemeClr>
                </a:solidFill>
                <a:latin typeface="Times New Roman" panose="02020603050405020304" pitchFamily="18" charset="0"/>
                <a:cs typeface="Times New Roman" panose="02020603050405020304" pitchFamily="18" charset="0"/>
              </a:rPr>
              <a:t>	     Completed in 2018. Work included a data center move.</a:t>
            </a:r>
          </a:p>
          <a:p>
            <a:pPr marL="749808" lvl="1" indent="-457200">
              <a:lnSpc>
                <a:spcPct val="107000"/>
              </a:lnSpc>
              <a:spcBef>
                <a:spcPts val="0"/>
              </a:spcBef>
              <a:spcAft>
                <a:spcPts val="800"/>
              </a:spcAft>
              <a:buClrTx/>
              <a:tabLst>
                <a:tab pos="457200" algn="l"/>
              </a:tabLst>
            </a:pPr>
            <a:r>
              <a:rPr lang="en-US" sz="3200" b="1" dirty="0">
                <a:solidFill>
                  <a:schemeClr val="tx1"/>
                </a:solidFill>
                <a:latin typeface="Times New Roman" panose="02020603050405020304" pitchFamily="18" charset="0"/>
                <a:cs typeface="Times New Roman" panose="02020603050405020304" pitchFamily="18" charset="0"/>
              </a:rPr>
              <a:t>Stage 1 - Build the ESInet to the PSAPs.</a:t>
            </a:r>
          </a:p>
          <a:p>
            <a:pPr marL="749808" lvl="1" indent="-457200">
              <a:lnSpc>
                <a:spcPct val="107000"/>
              </a:lnSpc>
              <a:spcBef>
                <a:spcPts val="0"/>
              </a:spcBef>
              <a:spcAft>
                <a:spcPts val="800"/>
              </a:spcAft>
              <a:buClrTx/>
              <a:tabLst>
                <a:tab pos="457200" algn="l"/>
              </a:tabLst>
            </a:pPr>
            <a:r>
              <a:rPr lang="en-US" sz="3200" b="1" dirty="0">
                <a:solidFill>
                  <a:schemeClr val="tx1"/>
                </a:solidFill>
                <a:latin typeface="Times New Roman" panose="02020603050405020304" pitchFamily="18" charset="0"/>
                <a:cs typeface="Times New Roman" panose="02020603050405020304" pitchFamily="18" charset="0"/>
              </a:rPr>
              <a:t>Stage 2 - Deliver 911 calls directly to PSAP. </a:t>
            </a:r>
          </a:p>
          <a:p>
            <a:pPr marL="749808" lvl="1" indent="-457200">
              <a:lnSpc>
                <a:spcPct val="107000"/>
              </a:lnSpc>
              <a:spcBef>
                <a:spcPts val="0"/>
              </a:spcBef>
              <a:spcAft>
                <a:spcPts val="800"/>
              </a:spcAft>
              <a:buClrTx/>
              <a:tabLst>
                <a:tab pos="457200" algn="l"/>
              </a:tabLst>
            </a:pPr>
            <a:r>
              <a:rPr lang="en-US" sz="3200" b="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Wireless is active now, the transition continues.</a:t>
            </a:r>
          </a:p>
          <a:p>
            <a:pPr marL="749808" lvl="1" indent="-457200">
              <a:lnSpc>
                <a:spcPct val="107000"/>
              </a:lnSpc>
              <a:spcBef>
                <a:spcPts val="0"/>
              </a:spcBef>
              <a:spcAft>
                <a:spcPts val="800"/>
              </a:spcAft>
              <a:buClrTx/>
              <a:tabLst>
                <a:tab pos="457200" algn="l"/>
              </a:tabLst>
            </a:pPr>
            <a:r>
              <a:rPr lang="en-US" sz="3200" b="1" dirty="0">
                <a:solidFill>
                  <a:schemeClr val="tx1"/>
                </a:solidFill>
                <a:latin typeface="Times New Roman" panose="02020603050405020304" pitchFamily="18" charset="0"/>
                <a:cs typeface="Times New Roman" panose="02020603050405020304" pitchFamily="18" charset="0"/>
              </a:rPr>
              <a:t>Stage 3 - Convert the legacy wireline service to ANGEN.</a:t>
            </a:r>
          </a:p>
          <a:p>
            <a:pPr marL="749808" lvl="1" indent="-457200">
              <a:lnSpc>
                <a:spcPct val="107000"/>
              </a:lnSpc>
              <a:spcBef>
                <a:spcPts val="0"/>
              </a:spcBef>
              <a:spcAft>
                <a:spcPts val="800"/>
              </a:spcAft>
              <a:buClrTx/>
              <a:tabLst>
                <a:tab pos="457200" algn="l"/>
              </a:tabLst>
            </a:pPr>
            <a:r>
              <a:rPr lang="en-US" sz="3200" b="1" dirty="0">
                <a:solidFill>
                  <a:schemeClr val="tx1"/>
                </a:solidFill>
                <a:latin typeface="Times New Roman" panose="02020603050405020304" pitchFamily="18" charset="0"/>
                <a:cs typeface="Times New Roman" panose="02020603050405020304" pitchFamily="18" charset="0"/>
              </a:rPr>
              <a:t>Stage 4 - Turnup Texty for non-voice text messaging with the PSAPs </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2484882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8DC128-345B-453B-BA2B-AE71B5ED7CB9}"/>
              </a:ext>
            </a:extLst>
          </p:cNvPr>
          <p:cNvPicPr>
            <a:picLocks noChangeAspect="1"/>
          </p:cNvPicPr>
          <p:nvPr/>
        </p:nvPicPr>
        <p:blipFill>
          <a:blip r:embed="rId3"/>
          <a:stretch>
            <a:fillRect/>
          </a:stretch>
        </p:blipFill>
        <p:spPr>
          <a:xfrm>
            <a:off x="1909762" y="714375"/>
            <a:ext cx="8372475" cy="5429250"/>
          </a:xfrm>
          <a:prstGeom prst="rect">
            <a:avLst/>
          </a:prstGeom>
        </p:spPr>
      </p:pic>
      <p:sp>
        <p:nvSpPr>
          <p:cNvPr id="3" name="TextBox 2">
            <a:extLst>
              <a:ext uri="{FF2B5EF4-FFF2-40B4-BE49-F238E27FC236}">
                <a16:creationId xmlns:a16="http://schemas.microsoft.com/office/drawing/2014/main" id="{A8AAE572-8DE7-43E8-9CFD-F7EBADEC9A67}"/>
              </a:ext>
            </a:extLst>
          </p:cNvPr>
          <p:cNvSpPr txBox="1"/>
          <p:nvPr/>
        </p:nvSpPr>
        <p:spPr>
          <a:xfrm>
            <a:off x="2710295" y="5337983"/>
            <a:ext cx="145914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July 2018</a:t>
            </a:r>
          </a:p>
        </p:txBody>
      </p:sp>
      <p:sp>
        <p:nvSpPr>
          <p:cNvPr id="12" name="TextBox 11">
            <a:extLst>
              <a:ext uri="{FF2B5EF4-FFF2-40B4-BE49-F238E27FC236}">
                <a16:creationId xmlns:a16="http://schemas.microsoft.com/office/drawing/2014/main" id="{9A23FB45-6380-4569-8E76-6B9BA5F35DD9}"/>
              </a:ext>
            </a:extLst>
          </p:cNvPr>
          <p:cNvSpPr txBox="1"/>
          <p:nvPr/>
        </p:nvSpPr>
        <p:spPr>
          <a:xfrm>
            <a:off x="5280021" y="5337983"/>
            <a:ext cx="1631956"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February 2019</a:t>
            </a:r>
          </a:p>
        </p:txBody>
      </p:sp>
      <p:sp>
        <p:nvSpPr>
          <p:cNvPr id="16" name="TextBox 15">
            <a:extLst>
              <a:ext uri="{FF2B5EF4-FFF2-40B4-BE49-F238E27FC236}">
                <a16:creationId xmlns:a16="http://schemas.microsoft.com/office/drawing/2014/main" id="{740097FC-5647-4D67-98C0-2B8116DE7F59}"/>
              </a:ext>
            </a:extLst>
          </p:cNvPr>
          <p:cNvSpPr txBox="1"/>
          <p:nvPr/>
        </p:nvSpPr>
        <p:spPr>
          <a:xfrm>
            <a:off x="8022554" y="5337983"/>
            <a:ext cx="145914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July 2019</a:t>
            </a:r>
          </a:p>
        </p:txBody>
      </p:sp>
      <p:pic>
        <p:nvPicPr>
          <p:cNvPr id="2" name="Picture 1">
            <a:extLst>
              <a:ext uri="{FF2B5EF4-FFF2-40B4-BE49-F238E27FC236}">
                <a16:creationId xmlns:a16="http://schemas.microsoft.com/office/drawing/2014/main" id="{D5533E3E-3E69-469F-9102-C9781F5054EC}"/>
              </a:ext>
            </a:extLst>
          </p:cNvPr>
          <p:cNvPicPr>
            <a:picLocks noChangeAspect="1"/>
          </p:cNvPicPr>
          <p:nvPr/>
        </p:nvPicPr>
        <p:blipFill rotWithShape="1">
          <a:blip r:embed="rId4"/>
          <a:srcRect l="2814" t="3221" r="12110" b="4649"/>
          <a:stretch/>
        </p:blipFill>
        <p:spPr>
          <a:xfrm>
            <a:off x="9481703" y="714375"/>
            <a:ext cx="2098808" cy="12548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450757"/>
          </a:xfrm>
        </p:spPr>
        <p:txBody>
          <a:bodyPr/>
          <a:lstStyle/>
          <a:p>
            <a:pPr algn="r"/>
            <a:r>
              <a:rPr lang="en-US">
                <a:latin typeface="Times New Roman" panose="02020603050405020304" pitchFamily="18" charset="0"/>
                <a:cs typeface="Times New Roman" panose="02020603050405020304" pitchFamily="18" charset="0"/>
              </a:rPr>
              <a:t>ANGEN 2.0</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97280" y="1845733"/>
            <a:ext cx="10058400" cy="4465667"/>
          </a:xfrm>
        </p:spPr>
        <p:txBody>
          <a:bodyPr>
            <a:normAutofit/>
          </a:bodyPr>
          <a:lstStyle/>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cs typeface="Times New Roman" panose="02020603050405020304" pitchFamily="18" charset="0"/>
              </a:rPr>
              <a:t>Must engage your vendors!</a:t>
            </a:r>
          </a:p>
          <a:p>
            <a:pPr marR="0" lvl="0">
              <a:lnSpc>
                <a:spcPct val="107000"/>
              </a:lnSpc>
              <a:spcBef>
                <a:spcPts val="0"/>
              </a:spcBef>
              <a:spcAft>
                <a:spcPts val="800"/>
              </a:spcAft>
              <a:buFont typeface="Wingdings" panose="05000000000000000000" pitchFamily="2" charset="2"/>
              <a:buChar char="Ø"/>
              <a:tabLst>
                <a:tab pos="457200" algn="l"/>
              </a:tabLs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Coordination, coordination, coordination.</a:t>
            </a:r>
          </a:p>
          <a:p>
            <a:pPr marL="0" marR="0" lvl="0" indent="0">
              <a:lnSpc>
                <a:spcPct val="107000"/>
              </a:lnSpc>
              <a:spcBef>
                <a:spcPts val="0"/>
              </a:spcBef>
              <a:spcAft>
                <a:spcPts val="800"/>
              </a:spcAft>
              <a:buNone/>
              <a:tabLst>
                <a:tab pos="457200" algn="l"/>
              </a:tabLst>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Know what state of conversion to ANGEN your PSAPs are in and know who to contact!</a:t>
            </a:r>
          </a:p>
          <a:p>
            <a:pPr marR="0" lvl="0">
              <a:lnSpc>
                <a:spcPct val="107000"/>
              </a:lnSpc>
              <a:spcBef>
                <a:spcPts val="0"/>
              </a:spcBef>
              <a:spcAft>
                <a:spcPts val="800"/>
              </a:spcAft>
              <a:buFont typeface="Wingdings" panose="05000000000000000000" pitchFamily="2" charset="2"/>
              <a:buChar char="Ø"/>
              <a:tabLst>
                <a:tab pos="457200" algn="l"/>
              </a:tabLs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INdigital NOC @ 877-469-2010 or support @indigital.net</a:t>
            </a:r>
          </a:p>
          <a:p>
            <a:pPr marR="0" lvl="0">
              <a:lnSpc>
                <a:spcPct val="107000"/>
              </a:lnSpc>
              <a:spcBef>
                <a:spcPts val="0"/>
              </a:spcBef>
              <a:spcAft>
                <a:spcPts val="800"/>
              </a:spcAft>
              <a:buFont typeface="Wingdings" panose="05000000000000000000" pitchFamily="2" charset="2"/>
              <a:buChar char="Ø"/>
              <a:tabLst>
                <a:tab pos="457200" algn="l"/>
              </a:tabLs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Caleb as the network manager; State Office as the facilitator of the project</a:t>
            </a:r>
          </a:p>
          <a:p>
            <a:pPr marR="0" lvl="0">
              <a:lnSpc>
                <a:spcPct val="107000"/>
              </a:lnSpc>
              <a:spcBef>
                <a:spcPts val="0"/>
              </a:spcBef>
              <a:spcAft>
                <a:spcPts val="800"/>
              </a:spcAft>
              <a:buFont typeface="Wingdings" panose="05000000000000000000" pitchFamily="2" charset="2"/>
              <a:buChar char="Ø"/>
              <a:tabLst>
                <a:tab pos="457200" algn="l"/>
              </a:tabLs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Your vendors, technicians, or service providers</a:t>
            </a:r>
          </a:p>
          <a:p>
            <a:pPr marR="0" lvl="0">
              <a:lnSpc>
                <a:spcPct val="107000"/>
              </a:lnSpc>
              <a:spcBef>
                <a:spcPts val="0"/>
              </a:spcBef>
              <a:spcAft>
                <a:spcPts val="800"/>
              </a:spcAft>
              <a:buFont typeface="Wingdings" panose="05000000000000000000" pitchFamily="2" charset="2"/>
              <a:buChar char="Ø"/>
              <a:tabLst>
                <a:tab pos="457200" algn="l"/>
              </a:tabLst>
            </a:pP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Ø"/>
              <a:tabLst>
                <a:tab pos="457200" algn="l"/>
              </a:tabLst>
            </a:pP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Tree>
    <p:extLst>
      <p:ext uri="{BB962C8B-B14F-4D97-AF65-F5344CB8AC3E}">
        <p14:creationId xmlns:p14="http://schemas.microsoft.com/office/powerpoint/2010/main" val="210730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BF364D-88C6-405C-AD80-0EA5AA2AA334}"/>
              </a:ext>
            </a:extLst>
          </p:cNvPr>
          <p:cNvPicPr>
            <a:picLocks noChangeAspect="1"/>
          </p:cNvPicPr>
          <p:nvPr/>
        </p:nvPicPr>
        <p:blipFill>
          <a:blip r:embed="rId3"/>
          <a:stretch>
            <a:fillRect/>
          </a:stretch>
        </p:blipFill>
        <p:spPr>
          <a:xfrm>
            <a:off x="2623006" y="521208"/>
            <a:ext cx="6985686" cy="5815584"/>
          </a:xfrm>
          <a:prstGeom prst="rect">
            <a:avLst/>
          </a:prstGeom>
        </p:spPr>
      </p:pic>
    </p:spTree>
    <p:extLst>
      <p:ext uri="{BB962C8B-B14F-4D97-AF65-F5344CB8AC3E}">
        <p14:creationId xmlns:p14="http://schemas.microsoft.com/office/powerpoint/2010/main" val="124106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80E5FD3C-BE3A-42D0-9A8C-6F0152409776}"/>
              </a:ext>
            </a:extLst>
          </p:cNvPr>
          <p:cNvPicPr>
            <a:picLocks noChangeAspect="1"/>
          </p:cNvPicPr>
          <p:nvPr/>
        </p:nvPicPr>
        <p:blipFill>
          <a:blip r:embed="rId3"/>
          <a:stretch>
            <a:fillRect/>
          </a:stretch>
        </p:blipFill>
        <p:spPr>
          <a:xfrm>
            <a:off x="2601925" y="521208"/>
            <a:ext cx="7027896" cy="5815584"/>
          </a:xfrm>
          <a:prstGeom prst="rect">
            <a:avLst/>
          </a:prstGeom>
        </p:spPr>
      </p:pic>
    </p:spTree>
    <p:extLst>
      <p:ext uri="{BB962C8B-B14F-4D97-AF65-F5344CB8AC3E}">
        <p14:creationId xmlns:p14="http://schemas.microsoft.com/office/powerpoint/2010/main" val="12145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60C81A-6EDE-4CB8-BDF9-18A1257D3A37}"/>
              </a:ext>
            </a:extLst>
          </p:cNvPr>
          <p:cNvPicPr>
            <a:picLocks noChangeAspect="1"/>
          </p:cNvPicPr>
          <p:nvPr/>
        </p:nvPicPr>
        <p:blipFill>
          <a:blip r:embed="rId3"/>
          <a:stretch>
            <a:fillRect/>
          </a:stretch>
        </p:blipFill>
        <p:spPr>
          <a:xfrm>
            <a:off x="2537123" y="521208"/>
            <a:ext cx="7157642" cy="5815584"/>
          </a:xfrm>
          <a:prstGeom prst="rect">
            <a:avLst/>
          </a:prstGeom>
        </p:spPr>
      </p:pic>
    </p:spTree>
    <p:extLst>
      <p:ext uri="{BB962C8B-B14F-4D97-AF65-F5344CB8AC3E}">
        <p14:creationId xmlns:p14="http://schemas.microsoft.com/office/powerpoint/2010/main" val="3230111751"/>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752</Words>
  <Application>Microsoft Office PowerPoint</Application>
  <PresentationFormat>Widescreen</PresentationFormat>
  <Paragraphs>123</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Courier New</vt:lpstr>
      <vt:lpstr>Tahoma</vt:lpstr>
      <vt:lpstr>Times New Roman</vt:lpstr>
      <vt:lpstr>Wingdings</vt:lpstr>
      <vt:lpstr>Retrospect</vt:lpstr>
      <vt:lpstr>1_Office Theme</vt:lpstr>
      <vt:lpstr>July 18, 2019 AAND Workshop  Update from the Alabama 9-1-1 Board Prattville, AL</vt:lpstr>
      <vt:lpstr>Introduction &amp; Contact Information</vt:lpstr>
      <vt:lpstr>ANGEN 2.0</vt:lpstr>
      <vt:lpstr>ANGEN 2.0</vt:lpstr>
      <vt:lpstr>PowerPoint Presentation</vt:lpstr>
      <vt:lpstr>ANGEN 2.0</vt:lpstr>
      <vt:lpstr>PowerPoint Presentation</vt:lpstr>
      <vt:lpstr>PowerPoint Presentation</vt:lpstr>
      <vt:lpstr>PowerPoint Presentation</vt:lpstr>
      <vt:lpstr>ANGEN 2.0</vt:lpstr>
      <vt:lpstr>ANGEN 2.0</vt:lpstr>
      <vt:lpstr>ANGEN 2.0</vt:lpstr>
      <vt:lpstr>ANGEN 2.0</vt:lpstr>
      <vt:lpstr>ANGEN 2.0</vt:lpstr>
      <vt:lpstr>Section C: ESInet Trends and Stats</vt:lpstr>
      <vt:lpstr>Average Calls by Time of Day</vt:lpstr>
      <vt:lpstr>Calls by Day of Week</vt:lpstr>
      <vt:lpstr>Section C: ESInet Trends and Stats</vt:lpstr>
      <vt:lpstr>Section D: Trouble Ticket Analysis</vt:lpstr>
      <vt:lpstr>Section E: Alabama Call Service Level Metrics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18, 2019 AAND Workshop  Update from the Alabama 9-1-1 Board Prattville, AL</dc:title>
  <dc:creator>Leah Missildine</dc:creator>
  <cp:lastModifiedBy>Leah Missildine</cp:lastModifiedBy>
  <cp:revision>8</cp:revision>
  <cp:lastPrinted>2019-07-18T12:46:59Z</cp:lastPrinted>
  <dcterms:created xsi:type="dcterms:W3CDTF">2019-07-18T11:38:40Z</dcterms:created>
  <dcterms:modified xsi:type="dcterms:W3CDTF">2019-07-18T12:48:58Z</dcterms:modified>
</cp:coreProperties>
</file>