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5" r:id="rId2"/>
    <p:sldId id="342" r:id="rId3"/>
    <p:sldId id="346" r:id="rId4"/>
    <p:sldId id="337" r:id="rId5"/>
    <p:sldId id="345" r:id="rId6"/>
    <p:sldId id="350" r:id="rId7"/>
    <p:sldId id="343" r:id="rId8"/>
    <p:sldId id="344" r:id="rId9"/>
    <p:sldId id="340" r:id="rId10"/>
    <p:sldId id="338" r:id="rId11"/>
    <p:sldId id="349" r:id="rId12"/>
    <p:sldId id="347" r:id="rId13"/>
    <p:sldId id="348" r:id="rId14"/>
    <p:sldId id="304" r:id="rId15"/>
    <p:sldId id="305" r:id="rId16"/>
    <p:sldId id="308" r:id="rId17"/>
    <p:sldId id="320" r:id="rId18"/>
    <p:sldId id="322" r:id="rId19"/>
    <p:sldId id="277" r:id="rId20"/>
    <p:sldId id="353" r:id="rId21"/>
    <p:sldId id="351" r:id="rId22"/>
    <p:sldId id="271" r:id="rId23"/>
    <p:sldId id="273" r:id="rId24"/>
    <p:sldId id="333" r:id="rId25"/>
    <p:sldId id="334" r:id="rId26"/>
    <p:sldId id="282" r:id="rId27"/>
    <p:sldId id="284" r:id="rId28"/>
    <p:sldId id="285" r:id="rId29"/>
    <p:sldId id="289" r:id="rId30"/>
    <p:sldId id="290" r:id="rId31"/>
    <p:sldId id="294" r:id="rId32"/>
    <p:sldId id="268"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39" y="5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40A638A-6E5E-40FD-B7AC-0CE80C8AF2D0}" type="datetimeFigureOut">
              <a:rPr lang="en-US" smtClean="0"/>
              <a:t>8/15/2019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69320CD-F6AF-4335-ADD7-723B080A4DD3}" type="slidenum">
              <a:rPr lang="en-US" smtClean="0"/>
              <a:t>‹#›</a:t>
            </a:fld>
            <a:endParaRPr lang="en-US"/>
          </a:p>
        </p:txBody>
      </p:sp>
    </p:spTree>
    <p:extLst>
      <p:ext uri="{BB962C8B-B14F-4D97-AF65-F5344CB8AC3E}">
        <p14:creationId xmlns:p14="http://schemas.microsoft.com/office/powerpoint/2010/main" val="19019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keep the reporting as simple and uniform as possible, the Implementation Team has put together this template to be utilized state wide. This report  will be commonly referred to as the County Rebuild Alabama Annual Report or </a:t>
            </a:r>
            <a:r>
              <a:rPr lang="en-US" dirty="0" err="1" smtClean="0"/>
              <a:t>CRAAR</a:t>
            </a:r>
            <a:r>
              <a:rPr lang="en-US" dirty="0" smtClean="0"/>
              <a:t>.</a:t>
            </a:r>
            <a:endParaRPr lang="en-US" dirty="0"/>
          </a:p>
        </p:txBody>
      </p:sp>
      <p:sp>
        <p:nvSpPr>
          <p:cNvPr id="4" name="Slide Number Placeholder 3"/>
          <p:cNvSpPr>
            <a:spLocks noGrp="1"/>
          </p:cNvSpPr>
          <p:nvPr>
            <p:ph type="sldNum" sz="quarter" idx="10"/>
          </p:nvPr>
        </p:nvSpPr>
        <p:spPr/>
        <p:txBody>
          <a:bodyPr/>
          <a:lstStyle/>
          <a:p>
            <a:fld id="{D7652B07-4B6C-4C2F-B653-0DBF2472AB85}" type="slidenum">
              <a:rPr lang="en-US" smtClean="0"/>
              <a:t>22</a:t>
            </a:fld>
            <a:endParaRPr lang="en-US"/>
          </a:p>
        </p:txBody>
      </p:sp>
    </p:spTree>
    <p:extLst>
      <p:ext uri="{BB962C8B-B14F-4D97-AF65-F5344CB8AC3E}">
        <p14:creationId xmlns:p14="http://schemas.microsoft.com/office/powerpoint/2010/main" val="92697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in your CTP are Estimated Amounts for projects. In the </a:t>
            </a:r>
            <a:r>
              <a:rPr lang="en-US" dirty="0" err="1" smtClean="0"/>
              <a:t>CRAAR</a:t>
            </a:r>
            <a:r>
              <a:rPr lang="en-US" dirty="0" smtClean="0"/>
              <a:t>, actual expended amounts will have to be reported. The Examiner’s office asked to add a column which would capture any expenditures that would not be purchased under a Competitive Bid nor a Public Works Bid. An example of this type of expenditure would be a special type guardrail end anchor that would only be used on one project and costs less than $15,000. In this case, the end anchor would not be subject to either type bidding process.</a:t>
            </a:r>
            <a:endParaRPr lang="en-US" dirty="0"/>
          </a:p>
        </p:txBody>
      </p:sp>
      <p:sp>
        <p:nvSpPr>
          <p:cNvPr id="4" name="Slide Number Placeholder 3"/>
          <p:cNvSpPr>
            <a:spLocks noGrp="1"/>
          </p:cNvSpPr>
          <p:nvPr>
            <p:ph type="sldNum" sz="quarter" idx="10"/>
          </p:nvPr>
        </p:nvSpPr>
        <p:spPr/>
        <p:txBody>
          <a:bodyPr/>
          <a:lstStyle/>
          <a:p>
            <a:fld id="{D7652B07-4B6C-4C2F-B653-0DBF2472AB85}" type="slidenum">
              <a:rPr lang="en-US" smtClean="0"/>
              <a:t>23</a:t>
            </a:fld>
            <a:endParaRPr lang="en-US"/>
          </a:p>
        </p:txBody>
      </p:sp>
    </p:spTree>
    <p:extLst>
      <p:ext uri="{BB962C8B-B14F-4D97-AF65-F5344CB8AC3E}">
        <p14:creationId xmlns:p14="http://schemas.microsoft.com/office/powerpoint/2010/main" val="248054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29</a:t>
            </a:fld>
            <a:endParaRPr lang="en-US"/>
          </a:p>
        </p:txBody>
      </p:sp>
    </p:spTree>
    <p:extLst>
      <p:ext uri="{BB962C8B-B14F-4D97-AF65-F5344CB8AC3E}">
        <p14:creationId xmlns:p14="http://schemas.microsoft.com/office/powerpoint/2010/main" val="182122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FCC72-AB78-4A51-A415-B2C8B4EB0464}" type="slidenum">
              <a:rPr lang="en-US" smtClean="0"/>
              <a:t>31</a:t>
            </a:fld>
            <a:endParaRPr lang="en-US"/>
          </a:p>
        </p:txBody>
      </p:sp>
    </p:spTree>
    <p:extLst>
      <p:ext uri="{BB962C8B-B14F-4D97-AF65-F5344CB8AC3E}">
        <p14:creationId xmlns:p14="http://schemas.microsoft.com/office/powerpoint/2010/main" val="81293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283693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55495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371078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48163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7C6ADF-C0E2-4816-9598-9D9EC578EF47}"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5379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7C6ADF-C0E2-4816-9598-9D9EC578EF47}"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79161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7C6ADF-C0E2-4816-9598-9D9EC578EF47}"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394082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7C6ADF-C0E2-4816-9598-9D9EC578EF47}"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225515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C6ADF-C0E2-4816-9598-9D9EC578EF47}"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37251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7C6ADF-C0E2-4816-9598-9D9EC578EF47}"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689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7C6ADF-C0E2-4816-9598-9D9EC578EF47}"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A97E1-ED1A-467F-99BB-ACFC31E8139F}" type="slidenum">
              <a:rPr lang="en-US" smtClean="0"/>
              <a:t>‹#›</a:t>
            </a:fld>
            <a:endParaRPr lang="en-US"/>
          </a:p>
        </p:txBody>
      </p:sp>
    </p:spTree>
    <p:extLst>
      <p:ext uri="{BB962C8B-B14F-4D97-AF65-F5344CB8AC3E}">
        <p14:creationId xmlns:p14="http://schemas.microsoft.com/office/powerpoint/2010/main" val="176700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C6ADF-C0E2-4816-9598-9D9EC578EF47}" type="datetimeFigureOut">
              <a:rPr lang="en-US" smtClean="0"/>
              <a:t>8/15/2019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A97E1-ED1A-467F-99BB-ACFC31E8139F}" type="slidenum">
              <a:rPr lang="en-US" smtClean="0"/>
              <a:t>‹#›</a:t>
            </a:fld>
            <a:endParaRPr lang="en-US"/>
          </a:p>
        </p:txBody>
      </p:sp>
    </p:spTree>
    <p:extLst>
      <p:ext uri="{BB962C8B-B14F-4D97-AF65-F5344CB8AC3E}">
        <p14:creationId xmlns:p14="http://schemas.microsoft.com/office/powerpoint/2010/main" val="1024328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8339" y="1109444"/>
            <a:ext cx="5394960" cy="4639112"/>
          </a:xfrm>
        </p:spPr>
        <p:txBody>
          <a:bodyPr>
            <a:normAutofit/>
          </a:bodyPr>
          <a:lstStyle/>
          <a:p>
            <a:r>
              <a:rPr lang="en-US" sz="5200" b="1" dirty="0"/>
              <a:t>Rebuild Alabama </a:t>
            </a:r>
          </a:p>
          <a:p>
            <a:endParaRPr lang="en-US" sz="4300" b="1" dirty="0"/>
          </a:p>
          <a:p>
            <a:r>
              <a:rPr lang="en-US" sz="3300" b="1" dirty="0" smtClean="0"/>
              <a:t>Implementation and Accounting</a:t>
            </a:r>
            <a:endParaRPr lang="en-US" sz="3300" b="1" dirty="0"/>
          </a:p>
          <a:p>
            <a:endParaRPr lang="en-US" sz="4000" dirty="0"/>
          </a:p>
          <a:p>
            <a:r>
              <a:rPr lang="en-US" dirty="0" smtClean="0"/>
              <a:t>Richie Beyer, Elmore </a:t>
            </a:r>
            <a:r>
              <a:rPr lang="en-US" dirty="0" smtClean="0"/>
              <a:t>County</a:t>
            </a:r>
          </a:p>
          <a:p>
            <a:endParaRPr lang="en-US" dirty="0"/>
          </a:p>
          <a:p>
            <a:r>
              <a:rPr lang="en-US" dirty="0" smtClean="0"/>
              <a:t>2019 ACCA Annual Conference</a:t>
            </a:r>
            <a:endParaRPr lang="en-US" dirty="0" smtClean="0"/>
          </a:p>
          <a:p>
            <a:endParaRPr lang="en-US" sz="4000"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4000642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smtClean="0"/>
              <a:t>Federal Aid Exchange Fund (FAEF)</a:t>
            </a:r>
            <a:endParaRPr lang="en-US" sz="40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1067961" y="1700727"/>
            <a:ext cx="9774723" cy="4763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dirty="0">
                <a:latin typeface="+mn-lt"/>
              </a:rPr>
              <a:t>Beginning Oct. 1, 2019, counties will receive $400,000 in lieu of the annual federal aid funding previously allocated by ALDOT ($533,000 per county each year). The $400,000 allocation for each county is designated as Federal Aid Exchange Funds (FAEFs).</a:t>
            </a:r>
          </a:p>
          <a:p>
            <a:pPr algn="just"/>
            <a:r>
              <a:rPr lang="en-US" sz="2400" dirty="0">
                <a:latin typeface="+mn-lt"/>
              </a:rPr>
              <a:t> </a:t>
            </a:r>
          </a:p>
          <a:p>
            <a:pPr algn="just"/>
            <a:r>
              <a:rPr lang="en-US" sz="2400" dirty="0">
                <a:latin typeface="+mn-lt"/>
              </a:rPr>
              <a:t>A county’s FAEFs shall be first utilized as the required match for the county’s unauthorized federal aid balance. </a:t>
            </a:r>
          </a:p>
          <a:p>
            <a:pPr algn="just"/>
            <a:r>
              <a:rPr lang="en-US" sz="2400" dirty="0">
                <a:latin typeface="+mn-lt"/>
              </a:rPr>
              <a:t> </a:t>
            </a:r>
          </a:p>
          <a:p>
            <a:pPr algn="just"/>
            <a:r>
              <a:rPr lang="en-US" sz="2400" dirty="0">
                <a:latin typeface="+mn-lt"/>
              </a:rPr>
              <a:t>Counties will begin receiving their FAEFs allocation or remaining portion once their outstanding federal aid balance is authorized and the required match is satisfied.</a:t>
            </a:r>
          </a:p>
          <a:p>
            <a:endParaRPr lang="en-US" sz="2400" dirty="0" smtClean="0">
              <a:latin typeface="+mn-lt"/>
            </a:endParaRPr>
          </a:p>
          <a:p>
            <a:endParaRPr lang="en-US" sz="2400" dirty="0"/>
          </a:p>
        </p:txBody>
      </p:sp>
    </p:spTree>
    <p:extLst>
      <p:ext uri="{BB962C8B-B14F-4D97-AF65-F5344CB8AC3E}">
        <p14:creationId xmlns:p14="http://schemas.microsoft.com/office/powerpoint/2010/main" val="239995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7181" y="63305"/>
            <a:ext cx="6217921" cy="6756200"/>
          </a:xfrm>
          <a:prstGeom prst="rect">
            <a:avLst/>
          </a:prstGeom>
        </p:spPr>
      </p:pic>
    </p:spTree>
    <p:extLst>
      <p:ext uri="{BB962C8B-B14F-4D97-AF65-F5344CB8AC3E}">
        <p14:creationId xmlns:p14="http://schemas.microsoft.com/office/powerpoint/2010/main" val="64564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233" y="851095"/>
            <a:ext cx="11870329" cy="4142935"/>
          </a:xfrm>
          <a:prstGeom prst="rect">
            <a:avLst/>
          </a:prstGeom>
        </p:spPr>
      </p:pic>
    </p:spTree>
    <p:extLst>
      <p:ext uri="{BB962C8B-B14F-4D97-AF65-F5344CB8AC3E}">
        <p14:creationId xmlns:p14="http://schemas.microsoft.com/office/powerpoint/2010/main" val="377706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2025" y="65682"/>
            <a:ext cx="9522515" cy="6700878"/>
          </a:xfrm>
          <a:prstGeom prst="rect">
            <a:avLst/>
          </a:prstGeom>
        </p:spPr>
      </p:pic>
    </p:spTree>
    <p:extLst>
      <p:ext uri="{BB962C8B-B14F-4D97-AF65-F5344CB8AC3E}">
        <p14:creationId xmlns:p14="http://schemas.microsoft.com/office/powerpoint/2010/main" val="384118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00630" y="2345270"/>
            <a:ext cx="5394960" cy="2481654"/>
          </a:xfrm>
        </p:spPr>
        <p:txBody>
          <a:bodyPr>
            <a:normAutofit/>
          </a:bodyPr>
          <a:lstStyle/>
          <a:p>
            <a:endParaRPr lang="en-US" sz="4300" b="1" dirty="0"/>
          </a:p>
          <a:p>
            <a:r>
              <a:rPr lang="en-US" sz="3600" b="1" dirty="0"/>
              <a:t>Letting Schedule and Advertisement for Bids</a:t>
            </a:r>
          </a:p>
          <a:p>
            <a:endParaRPr lang="en-US" sz="4000" dirty="0"/>
          </a:p>
          <a:p>
            <a:endParaRPr lang="en-US" sz="4000"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1581490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 xmlns:a16="http://schemas.microsoft.com/office/drawing/2014/main" id="{3613E21F-EF02-4861-BDB4-0CE578E0469E}"/>
              </a:ext>
            </a:extLst>
          </p:cNvPr>
          <p:cNvSpPr txBox="1">
            <a:spLocks/>
          </p:cNvSpPr>
          <p:nvPr/>
        </p:nvSpPr>
        <p:spPr>
          <a:xfrm>
            <a:off x="1981200" y="1616978"/>
            <a:ext cx="82296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Advertisement for Proposal</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_______________ County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______________ County is taking sealed bids for labor, equipment, materials, and any incidentals required to complete the work required for the </a:t>
            </a:r>
            <a:r>
              <a:rPr kumimoji="0" lang="en-US" sz="3200" b="0" i="1" u="none" strike="noStrike" kern="1200" cap="none" spc="0" normalizeH="0" baseline="0" noProof="0" dirty="0">
                <a:ln>
                  <a:noFill/>
                </a:ln>
                <a:solidFill>
                  <a:srgbClr val="FF0000"/>
                </a:solidFill>
                <a:effectLst/>
                <a:uLnTx/>
                <a:uFillTx/>
                <a:latin typeface="Calibri"/>
                <a:ea typeface="+mn-ea"/>
                <a:cs typeface="+mn-cs"/>
              </a:rPr>
              <a:t>(ENTER BID DESCRIPTION HERE) </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of the County.  This bid is intended to comply with the Rebuild Alabama Act, No. 2019-2, and Alabama Code Title 39, the Alabama Public Works Law.  Bidders shall be required to comply with the provisions of the Rebuild Alabama Act, No. 2019-2 and Title 39 of the Alabama Code regardless if the requirement is explicitly detailed in the bid proposal or not.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Sealed bids will be received by the ___________ County Commission at _________________________________________________________ until _____ AM Central Time on __________________, and then publicly opened as soon thereafter as practicable.  Award will be made at the next regularly scheduled meeting of the ____________ County Commission.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483331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 xmlns:a16="http://schemas.microsoft.com/office/drawing/2014/main" id="{AAF8AF84-5EC5-4D9A-B1CC-00FA6C3F80B3}"/>
              </a:ext>
            </a:extLst>
          </p:cNvPr>
          <p:cNvSpPr txBox="1">
            <a:spLocks/>
          </p:cNvSpPr>
          <p:nvPr/>
        </p:nvSpPr>
        <p:spPr>
          <a:xfrm>
            <a:off x="1981200" y="1700868"/>
            <a:ext cx="8229600" cy="4525963"/>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Alabama County Lettings are held on the third Wednesday of every month. Listed below are the tentative Letting dates through 2021.  The Letting List and Advertisement for Proposals, for the current month, can be found at www.alabamacounties.org.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Advertising Dates (Suggested)		Regular Monthly Lettings in 2019</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Sept. 25, Oct. 2, Oct. 9, 2019				October 16, 2019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Oct. 30, Nov. 6, Nov. 13, 2019				November 20, 2019</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Nov. 27, Dec. 4, Dec. 11, 2019			December 18, 2019</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Advertising Dates (Suggested)		Regular Monthly Lettings in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Dec. 23*, 2019, Jan. 1, Jan. 8, 2020			January 15, 2020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Jan. 29, Feb. 5, Feb. 12, 2020		 		February 19, 2020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Feb. 26, March 4, March 11, 2020			March 18,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March 25, April 1, April 8, 2020			April 15,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April 29, May 6, May 13, 2020			May 20,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ysClr val="windowText" lastClr="000000"/>
                </a:solidFill>
                <a:effectLst/>
                <a:uLnTx/>
                <a:uFillTx/>
                <a:latin typeface="Calibri"/>
                <a:ea typeface="+mn-ea"/>
                <a:cs typeface="+mn-cs"/>
              </a:rPr>
              <a:t>March 27, June 3, June 10, 2020			June 17, 2020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Backed up to Monday since Dec. 25 falls on Wednesday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39248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County Rebuild Alabama Bid Guidance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7" name="Content Placeholder 2">
            <a:extLst>
              <a:ext uri="{FF2B5EF4-FFF2-40B4-BE49-F238E27FC236}">
                <a16:creationId xmlns="" xmlns:a16="http://schemas.microsoft.com/office/drawing/2014/main" id="{E7B1C815-0E02-49E5-8957-F94E401855BF}"/>
              </a:ext>
            </a:extLst>
          </p:cNvPr>
          <p:cNvSpPr txBox="1">
            <a:spLocks/>
          </p:cNvSpPr>
          <p:nvPr/>
        </p:nvSpPr>
        <p:spPr>
          <a:xfrm>
            <a:off x="1981200" y="196691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2020 ACCA Joint Bid Items</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Debris Services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Heavy Equipment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Metal Pipe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Herbicides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Road Signs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Portland Cement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Liquid Asphalt (CRS-2 &amp; CRS-2P)</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50269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Autofit/>
          </a:bodyPr>
          <a:lstStyle/>
          <a:p>
            <a:pPr lvl="0" algn="ctr">
              <a:spcBef>
                <a:spcPts val="1000"/>
              </a:spcBef>
            </a:pPr>
            <a:r>
              <a:rPr lang="en-US" sz="3200" b="1" dirty="0"/>
              <a:t>Memorandum of Understanding Between Counties and Municipalities</a:t>
            </a:r>
            <a:endParaRPr lang="en-US" sz="32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9552" y="92955"/>
            <a:ext cx="1339850" cy="1339850"/>
          </a:xfrm>
        </p:spPr>
      </p:pic>
      <p:sp>
        <p:nvSpPr>
          <p:cNvPr id="3" name="Rectangle 2">
            <a:extLst>
              <a:ext uri="{FF2B5EF4-FFF2-40B4-BE49-F238E27FC236}">
                <a16:creationId xmlns="" xmlns:a16="http://schemas.microsoft.com/office/drawing/2014/main" id="{C5C840C3-CF11-4E28-BF70-41E253A65DE8}"/>
              </a:ext>
            </a:extLst>
          </p:cNvPr>
          <p:cNvSpPr/>
          <p:nvPr/>
        </p:nvSpPr>
        <p:spPr>
          <a:xfrm>
            <a:off x="1028113" y="2174522"/>
            <a:ext cx="10388991" cy="996170"/>
          </a:xfrm>
          <a:prstGeom prst="rect">
            <a:avLst/>
          </a:prstGeom>
        </p:spPr>
        <p:txBody>
          <a:bodyPr wrap="square">
            <a:spAutoFit/>
          </a:bodyPr>
          <a:lstStyle/>
          <a:p>
            <a:pPr lvl="0" algn="ctr">
              <a:lnSpc>
                <a:spcPct val="90000"/>
              </a:lnSpc>
              <a:spcBef>
                <a:spcPts val="1000"/>
              </a:spcBef>
            </a:pPr>
            <a:r>
              <a:rPr lang="en-US" sz="3200" b="1" dirty="0">
                <a:solidFill>
                  <a:schemeClr val="tx1">
                    <a:lumMod val="95000"/>
                    <a:lumOff val="5000"/>
                  </a:schemeClr>
                </a:solidFill>
              </a:rPr>
              <a:t>What if a city wants to give your county their RA money?</a:t>
            </a:r>
          </a:p>
          <a:p>
            <a:pPr lvl="0" algn="ctr">
              <a:lnSpc>
                <a:spcPct val="90000"/>
              </a:lnSpc>
              <a:spcBef>
                <a:spcPts val="1000"/>
              </a:spcBef>
            </a:pPr>
            <a:endParaRPr lang="en-US" sz="2400" b="1" i="1" dirty="0">
              <a:solidFill>
                <a:prstClr val="black"/>
              </a:solidFill>
            </a:endParaRPr>
          </a:p>
        </p:txBody>
      </p:sp>
      <p:sp>
        <p:nvSpPr>
          <p:cNvPr id="7" name="Content Placeholder 2">
            <a:extLst>
              <a:ext uri="{FF2B5EF4-FFF2-40B4-BE49-F238E27FC236}">
                <a16:creationId xmlns="" xmlns:a16="http://schemas.microsoft.com/office/drawing/2014/main" id="{A797914A-1BE6-4488-8AA2-D6DAA803490F}"/>
              </a:ext>
            </a:extLst>
          </p:cNvPr>
          <p:cNvSpPr>
            <a:spLocks noGrp="1"/>
          </p:cNvSpPr>
          <p:nvPr/>
        </p:nvSpPr>
        <p:spPr>
          <a:xfrm>
            <a:off x="901504" y="3362129"/>
            <a:ext cx="10515600" cy="2723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lgn="just">
              <a:buNone/>
            </a:pPr>
            <a:r>
              <a:rPr lang="en-US" sz="2400" dirty="0"/>
              <a:t>The purpose of this </a:t>
            </a:r>
            <a:r>
              <a:rPr lang="en-US" sz="2400" b="1" dirty="0"/>
              <a:t>agreement</a:t>
            </a:r>
            <a:r>
              <a:rPr lang="en-US" sz="2400" dirty="0"/>
              <a:t> is to promote and formalize cooperative relationships between the undersigned parties necessary for the utilization of funds distributed to the </a:t>
            </a:r>
            <a:r>
              <a:rPr lang="en-US" sz="2400" b="1" dirty="0"/>
              <a:t>Municipality</a:t>
            </a:r>
            <a:r>
              <a:rPr lang="en-US" sz="2400" dirty="0"/>
              <a:t> by Section 7 of Act 2019-2 of the Alabama Legislature.</a:t>
            </a:r>
          </a:p>
        </p:txBody>
      </p:sp>
    </p:spTree>
    <p:extLst>
      <p:ext uri="{BB962C8B-B14F-4D97-AF65-F5344CB8AC3E}">
        <p14:creationId xmlns:p14="http://schemas.microsoft.com/office/powerpoint/2010/main" val="2623740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
        <p:nvSpPr>
          <p:cNvPr id="4" name="Subtitle 2"/>
          <p:cNvSpPr txBox="1">
            <a:spLocks/>
          </p:cNvSpPr>
          <p:nvPr/>
        </p:nvSpPr>
        <p:spPr>
          <a:xfrm>
            <a:off x="6797040" y="1282482"/>
            <a:ext cx="5394960" cy="46391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200" b="1" dirty="0" smtClean="0"/>
              <a:t>Rebuild Alabama </a:t>
            </a:r>
          </a:p>
          <a:p>
            <a:r>
              <a:rPr lang="en-US" sz="5200" b="1" dirty="0" smtClean="0"/>
              <a:t>Implementation Team </a:t>
            </a:r>
          </a:p>
          <a:p>
            <a:r>
              <a:rPr lang="en-US" sz="5200" b="1" dirty="0" smtClean="0"/>
              <a:t>Report</a:t>
            </a:r>
          </a:p>
          <a:p>
            <a:endParaRPr lang="en-US" sz="4300" b="1" dirty="0" smtClean="0"/>
          </a:p>
          <a:p>
            <a:r>
              <a:rPr lang="en-US" sz="3600" b="1" dirty="0" smtClean="0"/>
              <a:t>Reports</a:t>
            </a:r>
            <a:endParaRPr lang="en-US" sz="3600" b="1" dirty="0" smtClean="0"/>
          </a:p>
          <a:p>
            <a:endParaRPr lang="en-US" sz="4000" dirty="0" smtClean="0"/>
          </a:p>
          <a:p>
            <a:endParaRPr lang="en-US" sz="4000" dirty="0" smtClean="0"/>
          </a:p>
          <a:p>
            <a:endParaRPr lang="en-US" dirty="0" smtClean="0"/>
          </a:p>
          <a:p>
            <a:endParaRPr lang="en-US" dirty="0"/>
          </a:p>
        </p:txBody>
      </p:sp>
    </p:spTree>
    <p:extLst>
      <p:ext uri="{BB962C8B-B14F-4D97-AF65-F5344CB8AC3E}">
        <p14:creationId xmlns:p14="http://schemas.microsoft.com/office/powerpoint/2010/main" val="259866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272" y="56271"/>
            <a:ext cx="3734971" cy="3608363"/>
          </a:xfrm>
          <a:prstGeom prst="rect">
            <a:avLst/>
          </a:prstGeom>
        </p:spPr>
      </p:pic>
      <p:pic>
        <p:nvPicPr>
          <p:cNvPr id="3" name="Picture 2"/>
          <p:cNvPicPr>
            <a:picLocks noChangeAspect="1"/>
          </p:cNvPicPr>
          <p:nvPr/>
        </p:nvPicPr>
        <p:blipFill>
          <a:blip r:embed="rId3"/>
          <a:stretch>
            <a:fillRect/>
          </a:stretch>
        </p:blipFill>
        <p:spPr>
          <a:xfrm>
            <a:off x="3596831" y="563702"/>
            <a:ext cx="4833780" cy="5639216"/>
          </a:xfrm>
          <a:prstGeom prst="rect">
            <a:avLst/>
          </a:prstGeom>
        </p:spPr>
      </p:pic>
      <p:pic>
        <p:nvPicPr>
          <p:cNvPr id="4" name="Picture 3"/>
          <p:cNvPicPr>
            <a:picLocks noChangeAspect="1"/>
          </p:cNvPicPr>
          <p:nvPr/>
        </p:nvPicPr>
        <p:blipFill>
          <a:blip r:embed="rId4"/>
          <a:stretch>
            <a:fillRect/>
          </a:stretch>
        </p:blipFill>
        <p:spPr>
          <a:xfrm>
            <a:off x="7826952" y="1612975"/>
            <a:ext cx="4271263" cy="5186709"/>
          </a:xfrm>
          <a:prstGeom prst="rect">
            <a:avLst/>
          </a:prstGeom>
        </p:spPr>
      </p:pic>
    </p:spTree>
    <p:extLst>
      <p:ext uri="{BB962C8B-B14F-4D97-AF65-F5344CB8AC3E}">
        <p14:creationId xmlns:p14="http://schemas.microsoft.com/office/powerpoint/2010/main" val="158768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127" y="164440"/>
            <a:ext cx="5759740" cy="6585495"/>
          </a:xfrm>
          <a:prstGeom prst="rect">
            <a:avLst/>
          </a:prstGeom>
        </p:spPr>
      </p:pic>
      <p:pic>
        <p:nvPicPr>
          <p:cNvPr id="3" name="Picture 2"/>
          <p:cNvPicPr>
            <a:picLocks noChangeAspect="1"/>
          </p:cNvPicPr>
          <p:nvPr/>
        </p:nvPicPr>
        <p:blipFill>
          <a:blip r:embed="rId3"/>
          <a:stretch>
            <a:fillRect/>
          </a:stretch>
        </p:blipFill>
        <p:spPr>
          <a:xfrm>
            <a:off x="6277864" y="164440"/>
            <a:ext cx="5720171" cy="4441949"/>
          </a:xfrm>
          <a:prstGeom prst="rect">
            <a:avLst/>
          </a:prstGeom>
        </p:spPr>
      </p:pic>
    </p:spTree>
    <p:extLst>
      <p:ext uri="{BB962C8B-B14F-4D97-AF65-F5344CB8AC3E}">
        <p14:creationId xmlns:p14="http://schemas.microsoft.com/office/powerpoint/2010/main" val="711284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29406" y="1391101"/>
            <a:ext cx="4846548" cy="3757674"/>
          </a:xfrm>
          <a:prstGeom prst="rect">
            <a:avLst/>
          </a:prstGeom>
        </p:spPr>
      </p:pic>
      <p:pic>
        <p:nvPicPr>
          <p:cNvPr id="4" name="Picture 3"/>
          <p:cNvPicPr>
            <a:picLocks noChangeAspect="1"/>
          </p:cNvPicPr>
          <p:nvPr/>
        </p:nvPicPr>
        <p:blipFill>
          <a:blip r:embed="rId3"/>
          <a:stretch>
            <a:fillRect/>
          </a:stretch>
        </p:blipFill>
        <p:spPr>
          <a:xfrm>
            <a:off x="84404" y="430233"/>
            <a:ext cx="7246527" cy="5787687"/>
          </a:xfrm>
          <a:prstGeom prst="rect">
            <a:avLst/>
          </a:prstGeom>
        </p:spPr>
      </p:pic>
    </p:spTree>
    <p:extLst>
      <p:ext uri="{BB962C8B-B14F-4D97-AF65-F5344CB8AC3E}">
        <p14:creationId xmlns:p14="http://schemas.microsoft.com/office/powerpoint/2010/main" val="867039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D8944D3-3B85-477F-96A3-4B0D845AC8CB}"/>
              </a:ext>
            </a:extLst>
          </p:cNvPr>
          <p:cNvPicPr>
            <a:picLocks noChangeAspect="1"/>
          </p:cNvPicPr>
          <p:nvPr/>
        </p:nvPicPr>
        <p:blipFill>
          <a:blip r:embed="rId3"/>
          <a:stretch>
            <a:fillRect/>
          </a:stretch>
        </p:blipFill>
        <p:spPr>
          <a:xfrm>
            <a:off x="1933576" y="0"/>
            <a:ext cx="8429625" cy="6858000"/>
          </a:xfrm>
          <a:prstGeom prst="rect">
            <a:avLst/>
          </a:prstGeom>
        </p:spPr>
      </p:pic>
    </p:spTree>
    <p:extLst>
      <p:ext uri="{BB962C8B-B14F-4D97-AF65-F5344CB8AC3E}">
        <p14:creationId xmlns:p14="http://schemas.microsoft.com/office/powerpoint/2010/main" val="2966255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455229" y="1053194"/>
            <a:ext cx="3600450" cy="2585323"/>
          </a:xfrm>
          <a:prstGeom prst="rect">
            <a:avLst/>
          </a:prstGeom>
          <a:noFill/>
        </p:spPr>
        <p:txBody>
          <a:bodyPr wrap="square" rtlCol="0">
            <a:spAutoFit/>
          </a:bodyPr>
          <a:lstStyle/>
          <a:p>
            <a:r>
              <a:rPr lang="en-US" dirty="0">
                <a:latin typeface="Arial Narrow" panose="020B0606020202030204" pitchFamily="34" charset="0"/>
              </a:rPr>
              <a:t>The Total Project Estimated Cost, Estimated Amounts Planned to be Utilized Under Competitive Bid and Public Works need to be updated to reflect the Actual Expended Amounts for each project. Additionally, a column has been designated for Expended Amounts regarding items that are exempt from the bidding process.</a:t>
            </a:r>
          </a:p>
        </p:txBody>
      </p:sp>
      <p:pic>
        <p:nvPicPr>
          <p:cNvPr id="7" name="Picture 6">
            <a:extLst>
              <a:ext uri="{FF2B5EF4-FFF2-40B4-BE49-F238E27FC236}">
                <a16:creationId xmlns:a16="http://schemas.microsoft.com/office/drawing/2014/main" xmlns="" id="{5F9A18B5-F16E-48D2-8E89-820BE4524589}"/>
              </a:ext>
            </a:extLst>
          </p:cNvPr>
          <p:cNvPicPr>
            <a:picLocks noChangeAspect="1"/>
          </p:cNvPicPr>
          <p:nvPr/>
        </p:nvPicPr>
        <p:blipFill>
          <a:blip r:embed="rId3"/>
          <a:stretch>
            <a:fillRect/>
          </a:stretch>
        </p:blipFill>
        <p:spPr>
          <a:xfrm>
            <a:off x="2281481" y="0"/>
            <a:ext cx="3334624" cy="6850196"/>
          </a:xfrm>
          <a:prstGeom prst="rect">
            <a:avLst/>
          </a:prstGeom>
        </p:spPr>
      </p:pic>
    </p:spTree>
    <p:extLst>
      <p:ext uri="{BB962C8B-B14F-4D97-AF65-F5344CB8AC3E}">
        <p14:creationId xmlns:p14="http://schemas.microsoft.com/office/powerpoint/2010/main" val="6589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103120" y="118093"/>
            <a:ext cx="7890610" cy="6739907"/>
          </a:xfrm>
          <a:prstGeom prst="rect">
            <a:avLst/>
          </a:prstGeom>
        </p:spPr>
      </p:pic>
    </p:spTree>
    <p:extLst>
      <p:ext uri="{BB962C8B-B14F-4D97-AF65-F5344CB8AC3E}">
        <p14:creationId xmlns:p14="http://schemas.microsoft.com/office/powerpoint/2010/main" val="2589432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186" y="7018"/>
            <a:ext cx="11633980" cy="6805559"/>
          </a:xfrm>
          <a:prstGeom prst="rect">
            <a:avLst/>
          </a:prstGeom>
        </p:spPr>
      </p:pic>
    </p:spTree>
    <p:extLst>
      <p:ext uri="{BB962C8B-B14F-4D97-AF65-F5344CB8AC3E}">
        <p14:creationId xmlns:p14="http://schemas.microsoft.com/office/powerpoint/2010/main" val="3652887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620173"/>
          </a:xfrm>
        </p:spPr>
        <p:txBody>
          <a:bodyPr>
            <a:normAutofit/>
          </a:bodyPr>
          <a:lstStyle/>
          <a:p>
            <a:r>
              <a:rPr lang="en-US" sz="3200" dirty="0" smtClean="0"/>
              <a:t>County Rebuild Alabama Certificate of Compliance</a:t>
            </a:r>
            <a:endParaRPr lang="en-US" sz="3200" dirty="0"/>
          </a:p>
        </p:txBody>
      </p:sp>
      <p:sp>
        <p:nvSpPr>
          <p:cNvPr id="5" name="Subtitle 4"/>
          <p:cNvSpPr>
            <a:spLocks noGrp="1"/>
          </p:cNvSpPr>
          <p:nvPr>
            <p:ph type="subTitle" idx="1"/>
          </p:nvPr>
        </p:nvSpPr>
        <p:spPr>
          <a:xfrm>
            <a:off x="1524000" y="1915063"/>
            <a:ext cx="9144000" cy="4733027"/>
          </a:xfrm>
        </p:spPr>
        <p:txBody>
          <a:bodyPr>
            <a:normAutofit fontScale="92500" lnSpcReduction="10000"/>
          </a:bodyPr>
          <a:lstStyle/>
          <a:p>
            <a:pPr algn="l"/>
            <a:r>
              <a:rPr lang="en-US" sz="1900" dirty="0" smtClean="0"/>
              <a:t>To:	Chair of the Joint Transportation Committee</a:t>
            </a:r>
          </a:p>
          <a:p>
            <a:pPr algn="l"/>
            <a:r>
              <a:rPr lang="en-US" sz="1900" dirty="0"/>
              <a:t>	</a:t>
            </a:r>
            <a:r>
              <a:rPr lang="en-US" sz="1900" dirty="0" smtClean="0"/>
              <a:t>Senate Pro Tempore</a:t>
            </a:r>
          </a:p>
          <a:p>
            <a:pPr algn="l"/>
            <a:r>
              <a:rPr lang="en-US" sz="1900" dirty="0"/>
              <a:t>	</a:t>
            </a:r>
            <a:r>
              <a:rPr lang="en-US" sz="1900" dirty="0" smtClean="0"/>
              <a:t>Speaker of the House</a:t>
            </a:r>
          </a:p>
          <a:p>
            <a:pPr algn="l"/>
            <a:endParaRPr lang="en-US" sz="1900" dirty="0"/>
          </a:p>
          <a:p>
            <a:pPr algn="l"/>
            <a:r>
              <a:rPr lang="en-US" sz="1900" dirty="0" smtClean="0"/>
              <a:t>From:  	Perry County</a:t>
            </a:r>
          </a:p>
          <a:p>
            <a:pPr algn="l"/>
            <a:r>
              <a:rPr lang="en-US" sz="1900" dirty="0"/>
              <a:t>	</a:t>
            </a:r>
            <a:r>
              <a:rPr lang="en-US" sz="1900" dirty="0" err="1" smtClean="0"/>
              <a:t>DeAndrae</a:t>
            </a:r>
            <a:r>
              <a:rPr lang="en-US" sz="1900" dirty="0" smtClean="0"/>
              <a:t> Kimbrough, County Engineer</a:t>
            </a:r>
          </a:p>
          <a:p>
            <a:pPr algn="l"/>
            <a:r>
              <a:rPr lang="en-US" sz="1900" dirty="0" smtClean="0"/>
              <a:t>Re:	County Rebuild Alabama Certificate of Compliance</a:t>
            </a:r>
          </a:p>
          <a:p>
            <a:pPr algn="l"/>
            <a:r>
              <a:rPr lang="en-US" sz="1900" dirty="0"/>
              <a:t>	</a:t>
            </a:r>
            <a:r>
              <a:rPr lang="en-US" sz="1900" dirty="0" smtClean="0"/>
              <a:t>FY 2020</a:t>
            </a:r>
          </a:p>
          <a:p>
            <a:pPr algn="l"/>
            <a:endParaRPr lang="en-US" sz="1900" dirty="0"/>
          </a:p>
          <a:p>
            <a:pPr algn="l"/>
            <a:r>
              <a:rPr lang="en-US" sz="1900" dirty="0" smtClean="0"/>
              <a:t>This certificate of compliance is being submitted as required by the Rebuild Alabama Act to verify a minimum of 50% of the </a:t>
            </a:r>
            <a:r>
              <a:rPr lang="en-US" sz="1900" dirty="0" smtClean="0">
                <a:solidFill>
                  <a:srgbClr val="FF0000"/>
                </a:solidFill>
              </a:rPr>
              <a:t>County Rebuild Alabama Funds (CRAFs)</a:t>
            </a:r>
            <a:r>
              <a:rPr lang="en-US" sz="1900" dirty="0" smtClean="0"/>
              <a:t> for the fiscal year </a:t>
            </a:r>
            <a:r>
              <a:rPr lang="en-US" sz="1900" dirty="0" smtClean="0">
                <a:solidFill>
                  <a:srgbClr val="FF0000"/>
                </a:solidFill>
              </a:rPr>
              <a:t>2020</a:t>
            </a:r>
            <a:r>
              <a:rPr lang="en-US" sz="1900" dirty="0" smtClean="0"/>
              <a:t> were expended utilizing a contract. The counties actual expenditures under a contract were  </a:t>
            </a:r>
            <a:r>
              <a:rPr lang="en-US" sz="1900" dirty="0" smtClean="0">
                <a:solidFill>
                  <a:srgbClr val="FF0000"/>
                </a:solidFill>
              </a:rPr>
              <a:t>75%</a:t>
            </a:r>
            <a:r>
              <a:rPr lang="en-US" sz="1900" dirty="0" smtClean="0"/>
              <a:t>.</a:t>
            </a:r>
          </a:p>
          <a:p>
            <a:pPr algn="l"/>
            <a:r>
              <a:rPr lang="en-US" sz="1900" dirty="0" smtClean="0"/>
              <a:t>Should you need any other information related to this project, please feel free to contact this office.</a:t>
            </a:r>
          </a:p>
          <a:p>
            <a:pPr algn="l"/>
            <a:endParaRPr lang="en-US" dirty="0" smtClean="0"/>
          </a:p>
        </p:txBody>
      </p:sp>
      <p:pic>
        <p:nvPicPr>
          <p:cNvPr id="6" name="Picture 5">
            <a:extLst>
              <a:ext uri="{FF2B5EF4-FFF2-40B4-BE49-F238E27FC236}">
                <a16:creationId xmlns:lc="http://schemas.openxmlformats.org/drawingml/2006/lockedCanvas" xmlns:a16="http://schemas.microsoft.com/office/drawing/2014/main" xmlns="" xmlns:xdr="http://schemas.openxmlformats.org/drawingml/2006/spreadsheetDrawing" id="{00000000-0008-0000-00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901" y="78836"/>
            <a:ext cx="957490" cy="969515"/>
          </a:xfrm>
          <a:prstGeom prst="rect">
            <a:avLst/>
          </a:prstGeom>
          <a:solidFill>
            <a:schemeClr val="bg1"/>
          </a:solidFill>
        </p:spPr>
      </p:pic>
      <p:pic>
        <p:nvPicPr>
          <p:cNvPr id="7" name="Content Placeholder 3">
            <a:extLst>
              <a:ext uri="{FF2B5EF4-FFF2-40B4-BE49-F238E27FC236}">
                <a16:creationId xmlns:lc="http://schemas.openxmlformats.org/drawingml/2006/lockedCanvas" xmlns:a16="http://schemas.microsoft.com/office/drawing/2014/main" xmlns="" xmlns:xdr="http://schemas.openxmlformats.org/drawingml/2006/spreadsheetDrawing" id="{00000000-0008-0000-0000-00000200000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160564" y="110994"/>
            <a:ext cx="938150" cy="937357"/>
          </a:xfrm>
          <a:prstGeom prst="rect">
            <a:avLst/>
          </a:prstGeom>
        </p:spPr>
      </p:pic>
    </p:spTree>
    <p:extLst>
      <p:ext uri="{BB962C8B-B14F-4D97-AF65-F5344CB8AC3E}">
        <p14:creationId xmlns:p14="http://schemas.microsoft.com/office/powerpoint/2010/main" val="595255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
        <p:nvSpPr>
          <p:cNvPr id="4" name="Subtitle 2"/>
          <p:cNvSpPr txBox="1">
            <a:spLocks/>
          </p:cNvSpPr>
          <p:nvPr/>
        </p:nvSpPr>
        <p:spPr>
          <a:xfrm>
            <a:off x="6797040" y="1710623"/>
            <a:ext cx="5394960" cy="344848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200" b="1" dirty="0" smtClean="0"/>
              <a:t>Rebuild Alabama </a:t>
            </a:r>
          </a:p>
          <a:p>
            <a:r>
              <a:rPr lang="en-US" sz="5200" b="1" dirty="0" smtClean="0"/>
              <a:t>Implementation Team </a:t>
            </a:r>
          </a:p>
          <a:p>
            <a:r>
              <a:rPr lang="en-US" sz="5200" b="1" dirty="0" smtClean="0"/>
              <a:t>Report</a:t>
            </a:r>
          </a:p>
          <a:p>
            <a:endParaRPr lang="en-US" sz="4300" b="1" dirty="0" smtClean="0"/>
          </a:p>
          <a:p>
            <a:r>
              <a:rPr lang="en-US" sz="3600" b="1" dirty="0" smtClean="0"/>
              <a:t>Documentation of Rebuild</a:t>
            </a:r>
          </a:p>
          <a:p>
            <a:endParaRPr lang="en-US" sz="4000" dirty="0" smtClean="0"/>
          </a:p>
          <a:p>
            <a:endParaRPr lang="en-US" sz="4000" dirty="0" smtClean="0"/>
          </a:p>
          <a:p>
            <a:endParaRPr lang="en-US" dirty="0" smtClean="0"/>
          </a:p>
          <a:p>
            <a:endParaRPr lang="en-US" dirty="0"/>
          </a:p>
        </p:txBody>
      </p:sp>
    </p:spTree>
    <p:extLst>
      <p:ext uri="{BB962C8B-B14F-4D97-AF65-F5344CB8AC3E}">
        <p14:creationId xmlns:p14="http://schemas.microsoft.com/office/powerpoint/2010/main" val="152161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25" y="384018"/>
            <a:ext cx="10515600" cy="876242"/>
          </a:xfrm>
        </p:spPr>
        <p:txBody>
          <a:bodyPr>
            <a:normAutofit/>
          </a:bodyPr>
          <a:lstStyle/>
          <a:p>
            <a:pPr algn="ctr"/>
            <a:r>
              <a:rPr lang="en-US" sz="4000" b="1" dirty="0"/>
              <a:t>Expenditure of CRAF and FAEF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1698577" y="1876573"/>
            <a:ext cx="8901430" cy="42788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400" dirty="0">
              <a:latin typeface="+mn-lt"/>
            </a:endParaRPr>
          </a:p>
          <a:p>
            <a:pPr algn="just"/>
            <a:r>
              <a:rPr lang="en-US" sz="2800" dirty="0">
                <a:latin typeface="+mn-lt"/>
              </a:rPr>
              <a:t>Funds from the CRAF and FAEF can be expended for eligible projects in the following ways only:</a:t>
            </a:r>
          </a:p>
          <a:p>
            <a:pPr algn="just"/>
            <a:endParaRPr lang="en-US" sz="2800" dirty="0">
              <a:latin typeface="+mn-lt"/>
            </a:endParaRPr>
          </a:p>
          <a:p>
            <a:pPr algn="just"/>
            <a:r>
              <a:rPr lang="en-US" sz="2800" dirty="0" smtClean="0">
                <a:latin typeface="+mn-lt"/>
              </a:rPr>
              <a:t>1</a:t>
            </a:r>
            <a:r>
              <a:rPr lang="en-US" sz="2800" dirty="0">
                <a:latin typeface="+mn-lt"/>
              </a:rPr>
              <a:t>. Payments to contractors</a:t>
            </a:r>
          </a:p>
          <a:p>
            <a:pPr algn="just"/>
            <a:r>
              <a:rPr lang="en-US" sz="2800" dirty="0" smtClean="0">
                <a:latin typeface="+mn-lt"/>
              </a:rPr>
              <a:t>2</a:t>
            </a:r>
            <a:r>
              <a:rPr lang="en-US" sz="2800" dirty="0">
                <a:latin typeface="+mn-lt"/>
              </a:rPr>
              <a:t>. Purchase of materials</a:t>
            </a:r>
          </a:p>
          <a:p>
            <a:pPr algn="just"/>
            <a:r>
              <a:rPr lang="en-US" sz="2800" dirty="0" smtClean="0">
                <a:latin typeface="+mn-lt"/>
              </a:rPr>
              <a:t>3</a:t>
            </a:r>
            <a:r>
              <a:rPr lang="en-US" sz="2800" dirty="0">
                <a:latin typeface="+mn-lt"/>
              </a:rPr>
              <a:t>. Transfers for material purchases from other funds</a:t>
            </a:r>
          </a:p>
          <a:p>
            <a:pPr algn="just"/>
            <a:r>
              <a:rPr lang="en-US" sz="2400" dirty="0">
                <a:latin typeface="+mn-lt"/>
              </a:rPr>
              <a:t> </a:t>
            </a:r>
          </a:p>
          <a:p>
            <a:endParaRPr lang="en-US" sz="2400" dirty="0">
              <a:latin typeface="+mn-lt"/>
            </a:endParaRPr>
          </a:p>
          <a:p>
            <a:endParaRPr lang="en-US" sz="2400" dirty="0"/>
          </a:p>
        </p:txBody>
      </p:sp>
    </p:spTree>
    <p:extLst>
      <p:ext uri="{BB962C8B-B14F-4D97-AF65-F5344CB8AC3E}">
        <p14:creationId xmlns:p14="http://schemas.microsoft.com/office/powerpoint/2010/main" val="1245671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a:t>Expenditure of CRAF and FAEF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1038688" y="1675754"/>
            <a:ext cx="9812874" cy="4943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400" dirty="0">
              <a:latin typeface="+mn-lt"/>
            </a:endParaRPr>
          </a:p>
          <a:p>
            <a:pPr algn="ctr"/>
            <a:r>
              <a:rPr lang="en-US" sz="2400" b="1" dirty="0">
                <a:latin typeface="+mn-lt"/>
              </a:rPr>
              <a:t>Key Points…</a:t>
            </a:r>
          </a:p>
          <a:p>
            <a:pPr algn="just"/>
            <a:endParaRPr lang="en-US" sz="2400" dirty="0">
              <a:latin typeface="+mn-lt"/>
            </a:endParaRPr>
          </a:p>
          <a:p>
            <a:pPr algn="just"/>
            <a:r>
              <a:rPr lang="en-US" sz="2400" dirty="0">
                <a:latin typeface="+mn-lt"/>
              </a:rPr>
              <a:t>All expenditures of CRAF and FAEF should be well documented so that the examiners can clearly see the what, when, and where of how the funds were expended.</a:t>
            </a:r>
          </a:p>
          <a:p>
            <a:pPr algn="just"/>
            <a:endParaRPr lang="en-US" sz="2400" dirty="0">
              <a:latin typeface="+mn-lt"/>
            </a:endParaRPr>
          </a:p>
          <a:p>
            <a:pPr algn="just"/>
            <a:r>
              <a:rPr lang="en-US" sz="2400" dirty="0">
                <a:latin typeface="+mn-lt"/>
              </a:rPr>
              <a:t>Only payments to contractors and the purchase of materials to be used on CRAF and FAEF projects are allowable expenditures of these funds.</a:t>
            </a:r>
          </a:p>
          <a:p>
            <a:pPr algn="just"/>
            <a:endParaRPr lang="en-US" sz="2400" dirty="0">
              <a:latin typeface="+mn-lt"/>
            </a:endParaRPr>
          </a:p>
          <a:p>
            <a:pPr algn="just"/>
            <a:r>
              <a:rPr lang="en-US" sz="2400" dirty="0">
                <a:latin typeface="+mn-lt"/>
              </a:rPr>
              <a:t>County labor and equipment costs are </a:t>
            </a:r>
            <a:r>
              <a:rPr lang="en-US" sz="2400" u="sng" dirty="0">
                <a:latin typeface="+mn-lt"/>
              </a:rPr>
              <a:t>not</a:t>
            </a:r>
            <a:r>
              <a:rPr lang="en-US" sz="2400" dirty="0">
                <a:latin typeface="+mn-lt"/>
              </a:rPr>
              <a:t> eligible expenses.</a:t>
            </a:r>
          </a:p>
          <a:p>
            <a:pPr algn="just"/>
            <a:endParaRPr lang="en-US" sz="2400" dirty="0">
              <a:latin typeface="+mn-lt"/>
            </a:endParaRPr>
          </a:p>
          <a:p>
            <a:pPr algn="just"/>
            <a:r>
              <a:rPr lang="en-US" sz="2400" dirty="0">
                <a:latin typeface="+mn-lt"/>
              </a:rPr>
              <a:t>Transfers for material purchases should only be made when it is not practical to purchase the material directly from the CRAF or FAEF.</a:t>
            </a:r>
          </a:p>
          <a:p>
            <a:pPr algn="just"/>
            <a:endParaRPr lang="en-US" sz="2400" dirty="0">
              <a:latin typeface="+mn-lt"/>
            </a:endParaRPr>
          </a:p>
          <a:p>
            <a:pPr algn="just"/>
            <a:endParaRPr lang="en-US" sz="2400" dirty="0">
              <a:latin typeface="+mn-lt"/>
            </a:endParaRPr>
          </a:p>
          <a:p>
            <a:endParaRPr lang="en-US" sz="2400" dirty="0">
              <a:latin typeface="+mn-lt"/>
            </a:endParaRPr>
          </a:p>
          <a:p>
            <a:endParaRPr lang="en-US" sz="2400" dirty="0"/>
          </a:p>
        </p:txBody>
      </p:sp>
    </p:spTree>
    <p:extLst>
      <p:ext uri="{BB962C8B-B14F-4D97-AF65-F5344CB8AC3E}">
        <p14:creationId xmlns:p14="http://schemas.microsoft.com/office/powerpoint/2010/main" val="405278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18" y="0"/>
            <a:ext cx="12020764" cy="6858000"/>
          </a:xfrm>
          <a:prstGeom prst="rect">
            <a:avLst/>
          </a:prstGeom>
        </p:spPr>
      </p:pic>
    </p:spTree>
    <p:extLst>
      <p:ext uri="{BB962C8B-B14F-4D97-AF65-F5344CB8AC3E}">
        <p14:creationId xmlns:p14="http://schemas.microsoft.com/office/powerpoint/2010/main" val="3061905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
        <p:nvSpPr>
          <p:cNvPr id="4" name="Subtitle 2"/>
          <p:cNvSpPr txBox="1">
            <a:spLocks/>
          </p:cNvSpPr>
          <p:nvPr/>
        </p:nvSpPr>
        <p:spPr>
          <a:xfrm>
            <a:off x="6738425" y="1411899"/>
            <a:ext cx="5394960" cy="366653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200" b="1" dirty="0" smtClean="0"/>
              <a:t>Rebuild Alabama </a:t>
            </a:r>
          </a:p>
          <a:p>
            <a:r>
              <a:rPr lang="en-US" sz="5200" b="1" dirty="0" smtClean="0"/>
              <a:t>Implementation Team </a:t>
            </a:r>
          </a:p>
          <a:p>
            <a:r>
              <a:rPr lang="en-US" sz="5200" b="1" dirty="0" smtClean="0"/>
              <a:t>Report</a:t>
            </a:r>
          </a:p>
          <a:p>
            <a:endParaRPr lang="en-US" sz="4300" b="1" dirty="0" smtClean="0"/>
          </a:p>
          <a:p>
            <a:r>
              <a:rPr lang="en-US" sz="3600" b="1" dirty="0" smtClean="0"/>
              <a:t>Rebuild Alabama Implementation Team and TAC Interactions</a:t>
            </a:r>
          </a:p>
          <a:p>
            <a:endParaRPr lang="en-US" sz="4000" dirty="0" smtClean="0"/>
          </a:p>
          <a:p>
            <a:endParaRPr lang="en-US" sz="4000" dirty="0" smtClean="0"/>
          </a:p>
          <a:p>
            <a:endParaRPr lang="en-US" dirty="0" smtClean="0"/>
          </a:p>
          <a:p>
            <a:endParaRPr lang="en-US" dirty="0"/>
          </a:p>
        </p:txBody>
      </p:sp>
    </p:spTree>
    <p:extLst>
      <p:ext uri="{BB962C8B-B14F-4D97-AF65-F5344CB8AC3E}">
        <p14:creationId xmlns:p14="http://schemas.microsoft.com/office/powerpoint/2010/main" val="258810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3643" y="132758"/>
            <a:ext cx="11961049" cy="6654903"/>
          </a:xfrm>
          <a:prstGeom prst="rect">
            <a:avLst/>
          </a:prstGeom>
        </p:spPr>
      </p:pic>
    </p:spTree>
    <p:extLst>
      <p:ext uri="{BB962C8B-B14F-4D97-AF65-F5344CB8AC3E}">
        <p14:creationId xmlns:p14="http://schemas.microsoft.com/office/powerpoint/2010/main" val="2652799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2407" y="3016354"/>
            <a:ext cx="5394960" cy="837027"/>
          </a:xfrm>
        </p:spPr>
        <p:txBody>
          <a:bodyPr>
            <a:normAutofit/>
          </a:bodyPr>
          <a:lstStyle/>
          <a:p>
            <a:r>
              <a:rPr lang="en-US" sz="3600" dirty="0"/>
              <a:t>Questions?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0966" cy="6869736"/>
          </a:xfrm>
          <a:prstGeom prst="rect">
            <a:avLst/>
          </a:prstGeom>
          <a:solidFill>
            <a:srgbClr val="FF0000"/>
          </a:solidFill>
        </p:spPr>
      </p:pic>
    </p:spTree>
    <p:extLst>
      <p:ext uri="{BB962C8B-B14F-4D97-AF65-F5344CB8AC3E}">
        <p14:creationId xmlns:p14="http://schemas.microsoft.com/office/powerpoint/2010/main" val="129008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242"/>
          </a:xfrm>
        </p:spPr>
        <p:txBody>
          <a:bodyPr>
            <a:normAutofit/>
          </a:bodyPr>
          <a:lstStyle/>
          <a:p>
            <a:pPr algn="ctr"/>
            <a:r>
              <a:rPr lang="en-US" sz="4000" b="1" dirty="0" smtClean="0"/>
              <a:t>Rebuild Alabama </a:t>
            </a:r>
            <a:r>
              <a:rPr lang="en-US" sz="4000" b="1" dirty="0"/>
              <a:t>I</a:t>
            </a:r>
            <a:r>
              <a:rPr lang="en-US" sz="4000" b="1" dirty="0" smtClean="0"/>
              <a:t>mplementation Team</a:t>
            </a:r>
            <a:endParaRPr lang="en-US" sz="40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14848" y="118122"/>
            <a:ext cx="1277904" cy="1281405"/>
          </a:xfrm>
        </p:spPr>
      </p:pic>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0" y="88900"/>
            <a:ext cx="1339850" cy="1339850"/>
          </a:xfrm>
        </p:spPr>
      </p:pic>
      <p:sp>
        <p:nvSpPr>
          <p:cNvPr id="7" name="Title 1"/>
          <p:cNvSpPr txBox="1">
            <a:spLocks/>
          </p:cNvSpPr>
          <p:nvPr/>
        </p:nvSpPr>
        <p:spPr>
          <a:xfrm>
            <a:off x="3513513" y="1595005"/>
            <a:ext cx="4982094" cy="48944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u="sng" dirty="0" smtClean="0">
                <a:latin typeface="+mn-lt"/>
              </a:rPr>
              <a:t>Technical Team</a:t>
            </a:r>
          </a:p>
          <a:p>
            <a:endParaRPr lang="en-US" sz="2600" dirty="0">
              <a:latin typeface="+mn-lt"/>
            </a:endParaRPr>
          </a:p>
          <a:p>
            <a:r>
              <a:rPr lang="en-US" sz="2600" dirty="0" smtClean="0">
                <a:latin typeface="+mn-lt"/>
              </a:rPr>
              <a:t>Shelby</a:t>
            </a:r>
            <a:r>
              <a:rPr lang="en-US" sz="2600" dirty="0">
                <a:latin typeface="+mn-lt"/>
              </a:rPr>
              <a:t>		</a:t>
            </a:r>
            <a:r>
              <a:rPr lang="en-US" sz="2600" dirty="0" smtClean="0">
                <a:latin typeface="+mn-lt"/>
              </a:rPr>
              <a:t>Randy Cole</a:t>
            </a:r>
            <a:endParaRPr lang="en-US" sz="2600" dirty="0">
              <a:latin typeface="+mn-lt"/>
            </a:endParaRPr>
          </a:p>
          <a:p>
            <a:r>
              <a:rPr lang="en-US" sz="2600" dirty="0" smtClean="0">
                <a:latin typeface="+mn-lt"/>
              </a:rPr>
              <a:t>Morgan	Greg Bodley</a:t>
            </a:r>
          </a:p>
          <a:p>
            <a:r>
              <a:rPr lang="en-US" sz="2600" dirty="0" smtClean="0">
                <a:latin typeface="+mn-lt"/>
              </a:rPr>
              <a:t>Marshall 	Bob </a:t>
            </a:r>
            <a:r>
              <a:rPr lang="en-US" sz="2600" dirty="0" err="1" smtClean="0">
                <a:latin typeface="+mn-lt"/>
              </a:rPr>
              <a:t>Pirando</a:t>
            </a:r>
            <a:endParaRPr lang="en-US" sz="2600" dirty="0" smtClean="0">
              <a:latin typeface="+mn-lt"/>
            </a:endParaRPr>
          </a:p>
          <a:p>
            <a:r>
              <a:rPr lang="en-US" sz="2600" dirty="0" smtClean="0">
                <a:latin typeface="+mn-lt"/>
              </a:rPr>
              <a:t>Mobile		Ricky Mitchell</a:t>
            </a:r>
          </a:p>
          <a:p>
            <a:r>
              <a:rPr lang="en-US" sz="2600" dirty="0" smtClean="0">
                <a:latin typeface="+mn-lt"/>
              </a:rPr>
              <a:t>Mobile		Richard </a:t>
            </a:r>
            <a:r>
              <a:rPr lang="en-US" sz="2600" dirty="0" err="1" smtClean="0">
                <a:latin typeface="+mn-lt"/>
              </a:rPr>
              <a:t>Spraggins</a:t>
            </a:r>
            <a:endParaRPr lang="en-US" sz="2600" dirty="0" smtClean="0">
              <a:latin typeface="+mn-lt"/>
            </a:endParaRPr>
          </a:p>
          <a:p>
            <a:r>
              <a:rPr lang="en-US" sz="2600" dirty="0" smtClean="0">
                <a:latin typeface="+mn-lt"/>
              </a:rPr>
              <a:t>Elmore		Luke McGinty</a:t>
            </a:r>
          </a:p>
          <a:p>
            <a:r>
              <a:rPr lang="en-US" sz="2600" dirty="0" smtClean="0">
                <a:latin typeface="+mn-lt"/>
              </a:rPr>
              <a:t>Chambers	Josh </a:t>
            </a:r>
            <a:r>
              <a:rPr lang="en-US" sz="2600" dirty="0" err="1" smtClean="0">
                <a:latin typeface="+mn-lt"/>
              </a:rPr>
              <a:t>Harvill</a:t>
            </a:r>
            <a:endParaRPr lang="en-US" sz="2600" dirty="0" smtClean="0">
              <a:latin typeface="+mn-lt"/>
            </a:endParaRPr>
          </a:p>
          <a:p>
            <a:endParaRPr lang="en-US" sz="2600" dirty="0" smtClean="0">
              <a:latin typeface="+mn-lt"/>
            </a:endParaRPr>
          </a:p>
          <a:p>
            <a:endParaRPr lang="en-US" sz="2600" dirty="0">
              <a:latin typeface="+mn-lt"/>
            </a:endParaRPr>
          </a:p>
          <a:p>
            <a:pPr algn="ctr"/>
            <a:r>
              <a:rPr lang="en-US" sz="2600" b="1" u="sng" dirty="0">
                <a:latin typeface="+mn-lt"/>
              </a:rPr>
              <a:t>Policy/ Accountability Team</a:t>
            </a:r>
          </a:p>
          <a:p>
            <a:endParaRPr lang="en-US" sz="2600" dirty="0">
              <a:latin typeface="+mn-lt"/>
            </a:endParaRPr>
          </a:p>
          <a:p>
            <a:r>
              <a:rPr lang="en-US" sz="2600" dirty="0">
                <a:latin typeface="+mn-lt"/>
              </a:rPr>
              <a:t>Crenshaw	</a:t>
            </a:r>
            <a:r>
              <a:rPr lang="en-US" sz="2600" dirty="0" smtClean="0">
                <a:latin typeface="+mn-lt"/>
              </a:rPr>
              <a:t>Benjie </a:t>
            </a:r>
            <a:r>
              <a:rPr lang="en-US" sz="2600" dirty="0">
                <a:latin typeface="+mn-lt"/>
              </a:rPr>
              <a:t>Sanders</a:t>
            </a:r>
          </a:p>
          <a:p>
            <a:r>
              <a:rPr lang="en-US" sz="2600" dirty="0">
                <a:latin typeface="+mn-lt"/>
              </a:rPr>
              <a:t>Autauga 	</a:t>
            </a:r>
            <a:r>
              <a:rPr lang="en-US" sz="2600" dirty="0" smtClean="0">
                <a:latin typeface="+mn-lt"/>
              </a:rPr>
              <a:t>John </a:t>
            </a:r>
            <a:r>
              <a:rPr lang="en-US" sz="2600" dirty="0">
                <a:latin typeface="+mn-lt"/>
              </a:rPr>
              <a:t>Mark Davis</a:t>
            </a:r>
          </a:p>
          <a:p>
            <a:r>
              <a:rPr lang="en-US" sz="2600" dirty="0">
                <a:latin typeface="+mn-lt"/>
              </a:rPr>
              <a:t>Geneva	</a:t>
            </a:r>
            <a:r>
              <a:rPr lang="en-US" sz="2600" dirty="0" smtClean="0">
                <a:latin typeface="+mn-lt"/>
              </a:rPr>
              <a:t>Justin </a:t>
            </a:r>
            <a:r>
              <a:rPr lang="en-US" sz="2600" dirty="0">
                <a:latin typeface="+mn-lt"/>
              </a:rPr>
              <a:t>B</a:t>
            </a:r>
            <a:r>
              <a:rPr lang="en-US" sz="2600" dirty="0" smtClean="0">
                <a:latin typeface="+mn-lt"/>
              </a:rPr>
              <a:t>arfield </a:t>
            </a:r>
            <a:endParaRPr lang="en-US" sz="2600" dirty="0">
              <a:latin typeface="+mn-lt"/>
            </a:endParaRPr>
          </a:p>
          <a:p>
            <a:r>
              <a:rPr lang="en-US" sz="2600" dirty="0">
                <a:latin typeface="+mn-lt"/>
              </a:rPr>
              <a:t>Perry		</a:t>
            </a:r>
            <a:r>
              <a:rPr lang="en-US" sz="2600" dirty="0" smtClean="0">
                <a:latin typeface="+mn-lt"/>
              </a:rPr>
              <a:t>Deandre </a:t>
            </a:r>
            <a:r>
              <a:rPr lang="en-US" sz="2600" dirty="0">
                <a:latin typeface="+mn-lt"/>
              </a:rPr>
              <a:t>Kimbrough</a:t>
            </a:r>
          </a:p>
          <a:p>
            <a:r>
              <a:rPr lang="en-US" sz="2600" dirty="0">
                <a:latin typeface="+mn-lt"/>
              </a:rPr>
              <a:t>Elmore		</a:t>
            </a:r>
            <a:r>
              <a:rPr lang="en-US" sz="2600" dirty="0" smtClean="0">
                <a:latin typeface="+mn-lt"/>
              </a:rPr>
              <a:t>Richie </a:t>
            </a:r>
            <a:r>
              <a:rPr lang="en-US" sz="2600" dirty="0">
                <a:latin typeface="+mn-lt"/>
              </a:rPr>
              <a:t>Beyer </a:t>
            </a:r>
          </a:p>
          <a:p>
            <a:endParaRPr lang="en-US" sz="2400" dirty="0" smtClean="0">
              <a:latin typeface="+mn-lt"/>
            </a:endParaRPr>
          </a:p>
          <a:p>
            <a:endParaRPr lang="en-US" sz="2400" dirty="0"/>
          </a:p>
        </p:txBody>
      </p:sp>
    </p:spTree>
    <p:extLst>
      <p:ext uri="{BB962C8B-B14F-4D97-AF65-F5344CB8AC3E}">
        <p14:creationId xmlns:p14="http://schemas.microsoft.com/office/powerpoint/2010/main" val="356456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470507" y="98093"/>
            <a:ext cx="2438886" cy="3148579"/>
          </a:xfrm>
          <a:prstGeom prst="rect">
            <a:avLst/>
          </a:prstGeom>
        </p:spPr>
      </p:pic>
      <p:pic>
        <p:nvPicPr>
          <p:cNvPr id="9" name="Picture 8"/>
          <p:cNvPicPr>
            <a:picLocks noChangeAspect="1"/>
          </p:cNvPicPr>
          <p:nvPr/>
        </p:nvPicPr>
        <p:blipFill>
          <a:blip r:embed="rId3"/>
          <a:stretch>
            <a:fillRect/>
          </a:stretch>
        </p:blipFill>
        <p:spPr>
          <a:xfrm>
            <a:off x="8749704" y="469455"/>
            <a:ext cx="2758991" cy="3537885"/>
          </a:xfrm>
          <a:prstGeom prst="rect">
            <a:avLst/>
          </a:prstGeom>
        </p:spPr>
      </p:pic>
      <p:pic>
        <p:nvPicPr>
          <p:cNvPr id="8" name="Picture 7"/>
          <p:cNvPicPr>
            <a:picLocks noChangeAspect="1"/>
          </p:cNvPicPr>
          <p:nvPr/>
        </p:nvPicPr>
        <p:blipFill>
          <a:blip r:embed="rId4"/>
          <a:stretch>
            <a:fillRect/>
          </a:stretch>
        </p:blipFill>
        <p:spPr>
          <a:xfrm>
            <a:off x="8098855" y="993656"/>
            <a:ext cx="2878240" cy="3734516"/>
          </a:xfrm>
          <a:prstGeom prst="rect">
            <a:avLst/>
          </a:prstGeom>
        </p:spPr>
      </p:pic>
      <p:pic>
        <p:nvPicPr>
          <p:cNvPr id="7" name="Picture 6"/>
          <p:cNvPicPr>
            <a:picLocks noChangeAspect="1"/>
          </p:cNvPicPr>
          <p:nvPr/>
        </p:nvPicPr>
        <p:blipFill>
          <a:blip r:embed="rId5"/>
          <a:stretch>
            <a:fillRect/>
          </a:stretch>
        </p:blipFill>
        <p:spPr>
          <a:xfrm>
            <a:off x="7653174" y="1311455"/>
            <a:ext cx="2848301" cy="3684449"/>
          </a:xfrm>
          <a:prstGeom prst="rect">
            <a:avLst/>
          </a:prstGeom>
        </p:spPr>
      </p:pic>
      <p:pic>
        <p:nvPicPr>
          <p:cNvPr id="6" name="Picture 5"/>
          <p:cNvPicPr>
            <a:picLocks noChangeAspect="1"/>
          </p:cNvPicPr>
          <p:nvPr/>
        </p:nvPicPr>
        <p:blipFill>
          <a:blip r:embed="rId6"/>
          <a:stretch>
            <a:fillRect/>
          </a:stretch>
        </p:blipFill>
        <p:spPr>
          <a:xfrm>
            <a:off x="6880774" y="1827812"/>
            <a:ext cx="2813947" cy="3651096"/>
          </a:xfrm>
          <a:prstGeom prst="rect">
            <a:avLst/>
          </a:prstGeom>
        </p:spPr>
      </p:pic>
      <p:pic>
        <p:nvPicPr>
          <p:cNvPr id="5" name="Picture 4"/>
          <p:cNvPicPr>
            <a:picLocks noChangeAspect="1"/>
          </p:cNvPicPr>
          <p:nvPr/>
        </p:nvPicPr>
        <p:blipFill>
          <a:blip r:embed="rId7"/>
          <a:stretch>
            <a:fillRect/>
          </a:stretch>
        </p:blipFill>
        <p:spPr>
          <a:xfrm>
            <a:off x="6131490" y="2433213"/>
            <a:ext cx="3043367" cy="389097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181" y="307841"/>
            <a:ext cx="5667659" cy="4250744"/>
          </a:xfrm>
          <a:prstGeom prst="rect">
            <a:avLst/>
          </a:prstGeom>
        </p:spPr>
      </p:pic>
      <p:sp>
        <p:nvSpPr>
          <p:cNvPr id="12" name="Rectangle 11"/>
          <p:cNvSpPr/>
          <p:nvPr/>
        </p:nvSpPr>
        <p:spPr>
          <a:xfrm>
            <a:off x="330591" y="5074942"/>
            <a:ext cx="5281035" cy="1077218"/>
          </a:xfrm>
          <a:prstGeom prst="rect">
            <a:avLst/>
          </a:prstGeom>
        </p:spPr>
        <p:txBody>
          <a:bodyPr wrap="square">
            <a:spAutoFit/>
          </a:bodyPr>
          <a:lstStyle/>
          <a:p>
            <a:pPr algn="ctr"/>
            <a:r>
              <a:rPr lang="en-US" sz="3200" b="1" dirty="0"/>
              <a:t>Rebuild Alabama </a:t>
            </a:r>
          </a:p>
          <a:p>
            <a:pPr algn="ctr"/>
            <a:r>
              <a:rPr lang="en-US" sz="3200" b="1" dirty="0"/>
              <a:t>Implementation Team </a:t>
            </a:r>
          </a:p>
        </p:txBody>
      </p:sp>
    </p:spTree>
    <p:extLst>
      <p:ext uri="{BB962C8B-B14F-4D97-AF65-F5344CB8AC3E}">
        <p14:creationId xmlns:p14="http://schemas.microsoft.com/office/powerpoint/2010/main" val="314515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7353" y="0"/>
            <a:ext cx="6957469" cy="6788292"/>
          </a:xfrm>
          <a:prstGeom prst="rect">
            <a:avLst/>
          </a:prstGeom>
          <a:solidFill>
            <a:schemeClr val="accent2"/>
          </a:solidFill>
        </p:spPr>
      </p:pic>
    </p:spTree>
    <p:extLst>
      <p:ext uri="{BB962C8B-B14F-4D97-AF65-F5344CB8AC3E}">
        <p14:creationId xmlns:p14="http://schemas.microsoft.com/office/powerpoint/2010/main" val="9946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lc="http://schemas.openxmlformats.org/drawingml/2006/lockedCanvas" xmlns:a16="http://schemas.microsoft.com/office/drawing/2014/main" xmlns="" id="{905A7376-3DD0-4C83-9624-5AADDD8509F4}"/>
              </a:ext>
            </a:extLst>
          </p:cNvPr>
          <p:cNvPicPr>
            <a:picLocks noChangeAspect="1"/>
          </p:cNvPicPr>
          <p:nvPr/>
        </p:nvPicPr>
        <p:blipFill>
          <a:blip r:embed="rId2"/>
          <a:stretch>
            <a:fillRect/>
          </a:stretch>
        </p:blipFill>
        <p:spPr>
          <a:xfrm>
            <a:off x="7976383" y="63304"/>
            <a:ext cx="4124178" cy="4663220"/>
          </a:xfrm>
          <a:prstGeom prst="rect">
            <a:avLst/>
          </a:prstGeom>
        </p:spPr>
      </p:pic>
      <p:pic>
        <p:nvPicPr>
          <p:cNvPr id="5" name="Picture 4">
            <a:extLst>
              <a:ext uri="{FF2B5EF4-FFF2-40B4-BE49-F238E27FC236}">
                <a16:creationId xmlns:lc="http://schemas.openxmlformats.org/drawingml/2006/lockedCanvas" xmlns="" xmlns:a16="http://schemas.microsoft.com/office/drawing/2014/main" id="{26BE90A6-C9BD-4333-B1D5-1ABB9A5FF917}"/>
              </a:ext>
            </a:extLst>
          </p:cNvPr>
          <p:cNvPicPr>
            <a:picLocks noChangeAspect="1"/>
          </p:cNvPicPr>
          <p:nvPr/>
        </p:nvPicPr>
        <p:blipFill>
          <a:blip r:embed="rId3"/>
          <a:stretch>
            <a:fillRect/>
          </a:stretch>
        </p:blipFill>
        <p:spPr>
          <a:xfrm>
            <a:off x="6077200" y="914399"/>
            <a:ext cx="3798366" cy="4621130"/>
          </a:xfrm>
          <a:prstGeom prst="rect">
            <a:avLst/>
          </a:prstGeom>
        </p:spPr>
      </p:pic>
      <p:pic>
        <p:nvPicPr>
          <p:cNvPr id="2" name="Picture 1"/>
          <p:cNvPicPr>
            <a:picLocks noChangeAspect="1"/>
          </p:cNvPicPr>
          <p:nvPr/>
        </p:nvPicPr>
        <p:blipFill>
          <a:blip r:embed="rId4"/>
          <a:stretch>
            <a:fillRect/>
          </a:stretch>
        </p:blipFill>
        <p:spPr>
          <a:xfrm>
            <a:off x="3235570" y="1477107"/>
            <a:ext cx="4016582" cy="4607813"/>
          </a:xfrm>
          <a:prstGeom prst="rect">
            <a:avLst/>
          </a:prstGeom>
        </p:spPr>
      </p:pic>
      <p:pic>
        <p:nvPicPr>
          <p:cNvPr id="4" name="Picture 3"/>
          <p:cNvPicPr>
            <a:picLocks noChangeAspect="1"/>
          </p:cNvPicPr>
          <p:nvPr/>
        </p:nvPicPr>
        <p:blipFill>
          <a:blip r:embed="rId5"/>
          <a:stretch>
            <a:fillRect/>
          </a:stretch>
        </p:blipFill>
        <p:spPr>
          <a:xfrm>
            <a:off x="0" y="2215709"/>
            <a:ext cx="4199890" cy="4642291"/>
          </a:xfrm>
          <a:prstGeom prst="rect">
            <a:avLst/>
          </a:prstGeom>
        </p:spPr>
      </p:pic>
    </p:spTree>
    <p:extLst>
      <p:ext uri="{BB962C8B-B14F-4D97-AF65-F5344CB8AC3E}">
        <p14:creationId xmlns:p14="http://schemas.microsoft.com/office/powerpoint/2010/main" val="320085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571" y="222586"/>
            <a:ext cx="3571299" cy="4587267"/>
          </a:xfrm>
          <a:prstGeom prst="rect">
            <a:avLst/>
          </a:prstGeom>
          <a:solidFill>
            <a:schemeClr val="accent2"/>
          </a:solidFill>
        </p:spPr>
      </p:pic>
      <p:pic>
        <p:nvPicPr>
          <p:cNvPr id="5" name="Picture 4"/>
          <p:cNvPicPr>
            <a:picLocks noChangeAspect="1"/>
          </p:cNvPicPr>
          <p:nvPr/>
        </p:nvPicPr>
        <p:blipFill>
          <a:blip r:embed="rId3"/>
          <a:stretch>
            <a:fillRect/>
          </a:stretch>
        </p:blipFill>
        <p:spPr>
          <a:xfrm>
            <a:off x="6038557" y="222586"/>
            <a:ext cx="3404888" cy="4426786"/>
          </a:xfrm>
          <a:prstGeom prst="rect">
            <a:avLst/>
          </a:prstGeom>
        </p:spPr>
      </p:pic>
      <p:pic>
        <p:nvPicPr>
          <p:cNvPr id="2" name="Picture 1"/>
          <p:cNvPicPr>
            <a:picLocks noChangeAspect="1"/>
          </p:cNvPicPr>
          <p:nvPr/>
        </p:nvPicPr>
        <p:blipFill>
          <a:blip r:embed="rId4"/>
          <a:stretch>
            <a:fillRect/>
          </a:stretch>
        </p:blipFill>
        <p:spPr>
          <a:xfrm>
            <a:off x="1934554" y="1507340"/>
            <a:ext cx="3755828" cy="4848738"/>
          </a:xfrm>
          <a:prstGeom prst="rect">
            <a:avLst/>
          </a:prstGeom>
        </p:spPr>
      </p:pic>
      <p:pic>
        <p:nvPicPr>
          <p:cNvPr id="6" name="Picture 5"/>
          <p:cNvPicPr>
            <a:picLocks noChangeAspect="1"/>
          </p:cNvPicPr>
          <p:nvPr/>
        </p:nvPicPr>
        <p:blipFill>
          <a:blip r:embed="rId5"/>
          <a:stretch>
            <a:fillRect/>
          </a:stretch>
        </p:blipFill>
        <p:spPr>
          <a:xfrm>
            <a:off x="7450713" y="1507340"/>
            <a:ext cx="3747170" cy="4821299"/>
          </a:xfrm>
          <a:prstGeom prst="rect">
            <a:avLst/>
          </a:prstGeom>
        </p:spPr>
      </p:pic>
    </p:spTree>
    <p:extLst>
      <p:ext uri="{BB962C8B-B14F-4D97-AF65-F5344CB8AC3E}">
        <p14:creationId xmlns:p14="http://schemas.microsoft.com/office/powerpoint/2010/main" val="200094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6757" y="77372"/>
            <a:ext cx="6013938" cy="6647424"/>
          </a:xfrm>
          <a:prstGeom prst="rect">
            <a:avLst/>
          </a:prstGeom>
        </p:spPr>
      </p:pic>
    </p:spTree>
    <p:extLst>
      <p:ext uri="{BB962C8B-B14F-4D97-AF65-F5344CB8AC3E}">
        <p14:creationId xmlns:p14="http://schemas.microsoft.com/office/powerpoint/2010/main" val="3981187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626</Words>
  <Application>Microsoft Office PowerPoint</Application>
  <PresentationFormat>Widescreen</PresentationFormat>
  <Paragraphs>139</Paragraphs>
  <Slides>32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Narrow</vt:lpstr>
      <vt:lpstr>Calibri</vt:lpstr>
      <vt:lpstr>Calibri Light</vt:lpstr>
      <vt:lpstr>Office Theme</vt:lpstr>
      <vt:lpstr>PowerPoint Presentation</vt:lpstr>
      <vt:lpstr>PowerPoint Presentation</vt:lpstr>
      <vt:lpstr>PowerPoint Presentation</vt:lpstr>
      <vt:lpstr>Rebuild Alabama Implementation Team</vt:lpstr>
      <vt:lpstr>PowerPoint Presentation</vt:lpstr>
      <vt:lpstr>PowerPoint Presentation</vt:lpstr>
      <vt:lpstr>PowerPoint Presentation</vt:lpstr>
      <vt:lpstr>PowerPoint Presentation</vt:lpstr>
      <vt:lpstr>PowerPoint Presentation</vt:lpstr>
      <vt:lpstr>Federal Aid Exchange Fund (FAEF)</vt:lpstr>
      <vt:lpstr>PowerPoint Presentation</vt:lpstr>
      <vt:lpstr>PowerPoint Presentation</vt:lpstr>
      <vt:lpstr>PowerPoint Presentation</vt:lpstr>
      <vt:lpstr>PowerPoint Presentation</vt:lpstr>
      <vt:lpstr>County Rebuild Alabama Bid Guidance</vt:lpstr>
      <vt:lpstr>County Rebuild Alabama Bid Guidance</vt:lpstr>
      <vt:lpstr>County Rebuild Alabama Bid Guidance</vt:lpstr>
      <vt:lpstr>Memorandum of Understanding Between Counties and Municipalities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County Rebuild Alabama Certificate of Compliance</vt:lpstr>
      <vt:lpstr>PowerPoint Presentation</vt:lpstr>
      <vt:lpstr>Expenditure of CRAF and FAEF </vt:lpstr>
      <vt:lpstr>Expenditure of CRAF and FAEF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Richie Beyer</dc:creator>
  <cp:lastModifiedBy>Richie Beyer</cp:lastModifiedBy>
  <cp:revision>48</cp:revision>
  <cp:lastPrinted>2019-05-02T17:55:29Z</cp:lastPrinted>
  <dcterms:created xsi:type="dcterms:W3CDTF">2019-04-25T19:39:40Z</dcterms:created>
  <dcterms:modified xsi:type="dcterms:W3CDTF">2019-08-16T03:14:50Z</dcterms:modified>
</cp:coreProperties>
</file>