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36" r:id="rId2"/>
    <p:sldId id="335" r:id="rId3"/>
    <p:sldId id="342" r:id="rId4"/>
    <p:sldId id="346" r:id="rId5"/>
    <p:sldId id="337" r:id="rId6"/>
    <p:sldId id="345" r:id="rId7"/>
    <p:sldId id="343" r:id="rId8"/>
    <p:sldId id="338" r:id="rId9"/>
    <p:sldId id="340" r:id="rId10"/>
    <p:sldId id="341" r:id="rId11"/>
    <p:sldId id="344"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277" r:id="rId46"/>
    <p:sldId id="270" r:id="rId47"/>
    <p:sldId id="271" r:id="rId48"/>
    <p:sldId id="272" r:id="rId49"/>
    <p:sldId id="273" r:id="rId50"/>
    <p:sldId id="274" r:id="rId51"/>
    <p:sldId id="275" r:id="rId52"/>
    <p:sldId id="276" r:id="rId53"/>
    <p:sldId id="278" r:id="rId54"/>
    <p:sldId id="279" r:id="rId55"/>
    <p:sldId id="333" r:id="rId56"/>
    <p:sldId id="334" r:id="rId57"/>
    <p:sldId id="280" r:id="rId58"/>
    <p:sldId id="283" r:id="rId59"/>
    <p:sldId id="282" r:id="rId60"/>
    <p:sldId id="284" r:id="rId61"/>
    <p:sldId id="285" r:id="rId62"/>
    <p:sldId id="286" r:id="rId63"/>
    <p:sldId id="287" r:id="rId64"/>
    <p:sldId id="288" r:id="rId65"/>
    <p:sldId id="289" r:id="rId66"/>
    <p:sldId id="332" r:id="rId67"/>
    <p:sldId id="290" r:id="rId68"/>
    <p:sldId id="291" r:id="rId69"/>
    <p:sldId id="292" r:id="rId70"/>
    <p:sldId id="293" r:id="rId71"/>
    <p:sldId id="294" r:id="rId72"/>
    <p:sldId id="295" r:id="rId73"/>
    <p:sldId id="298" r:id="rId74"/>
    <p:sldId id="296" r:id="rId75"/>
    <p:sldId id="297" r:id="rId76"/>
    <p:sldId id="268"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24" y="5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40A638A-6E5E-40FD-B7AC-0CE80C8AF2D0}" type="datetimeFigureOut">
              <a:rPr lang="en-US" smtClean="0"/>
              <a:t>8/15/2019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69320CD-F6AF-4335-ADD7-723B080A4DD3}" type="slidenum">
              <a:rPr lang="en-US" smtClean="0"/>
              <a:t>‹#›</a:t>
            </a:fld>
            <a:endParaRPr lang="en-US"/>
          </a:p>
        </p:txBody>
      </p:sp>
    </p:spTree>
    <p:extLst>
      <p:ext uri="{BB962C8B-B14F-4D97-AF65-F5344CB8AC3E}">
        <p14:creationId xmlns:p14="http://schemas.microsoft.com/office/powerpoint/2010/main" val="19019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706438"/>
            <a:ext cx="6254750" cy="3519487"/>
          </a:xfrm>
        </p:spPr>
      </p:sp>
      <p:sp>
        <p:nvSpPr>
          <p:cNvPr id="3" name="Notes Placeholder 2"/>
          <p:cNvSpPr>
            <a:spLocks noGrp="1"/>
          </p:cNvSpPr>
          <p:nvPr>
            <p:ph type="body" idx="1"/>
          </p:nvPr>
        </p:nvSpPr>
        <p:spPr/>
        <p:txBody>
          <a:bodyPr/>
          <a:lstStyle/>
          <a:p>
            <a:r>
              <a:rPr lang="en-US" dirty="0" smtClean="0"/>
              <a:t>As part of the Rebuild Alabama Act, all County Engineers are required to present an annual report to the County Commission at the first meeting in January beginning in 2021. This report will detail all the expenditures made on the projects that were listed on the previous year’s CTP. This will include revenue from both the </a:t>
            </a:r>
            <a:r>
              <a:rPr lang="en-US" dirty="0" err="1" smtClean="0"/>
              <a:t>CRAF</a:t>
            </a:r>
            <a:r>
              <a:rPr lang="en-US" dirty="0" smtClean="0"/>
              <a:t> and </a:t>
            </a:r>
            <a:r>
              <a:rPr lang="en-US" dirty="0" err="1" smtClean="0"/>
              <a:t>FAEF</a:t>
            </a:r>
            <a:r>
              <a:rPr lang="en-US" dirty="0" smtClean="0"/>
              <a:t>.</a:t>
            </a:r>
          </a:p>
          <a:p>
            <a:endParaRPr lang="en-US" dirty="0"/>
          </a:p>
          <a:p>
            <a:r>
              <a:rPr lang="en-US" dirty="0" smtClean="0"/>
              <a:t> It will also include any revenue from any Memorandums of Understanding that were implemented between the County and any Municipality.</a:t>
            </a:r>
          </a:p>
          <a:p>
            <a:endParaRPr lang="en-US" dirty="0"/>
          </a:p>
          <a:p>
            <a:r>
              <a:rPr lang="en-US" dirty="0" smtClean="0"/>
              <a:t>This report will have to be entered into the minutes of the meeting and posted for inspection by the public, which will include posting it on the County’s website, if available.</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46</a:t>
            </a:fld>
            <a:endParaRPr lang="en-US"/>
          </a:p>
        </p:txBody>
      </p:sp>
    </p:spTree>
    <p:extLst>
      <p:ext uri="{BB962C8B-B14F-4D97-AF65-F5344CB8AC3E}">
        <p14:creationId xmlns:p14="http://schemas.microsoft.com/office/powerpoint/2010/main" val="13238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64</a:t>
            </a:fld>
            <a:endParaRPr lang="en-US"/>
          </a:p>
        </p:txBody>
      </p:sp>
    </p:spTree>
    <p:extLst>
      <p:ext uri="{BB962C8B-B14F-4D97-AF65-F5344CB8AC3E}">
        <p14:creationId xmlns:p14="http://schemas.microsoft.com/office/powerpoint/2010/main" val="102967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65</a:t>
            </a:fld>
            <a:endParaRPr lang="en-US"/>
          </a:p>
        </p:txBody>
      </p:sp>
    </p:spTree>
    <p:extLst>
      <p:ext uri="{BB962C8B-B14F-4D97-AF65-F5344CB8AC3E}">
        <p14:creationId xmlns:p14="http://schemas.microsoft.com/office/powerpoint/2010/main" val="182122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68</a:t>
            </a:fld>
            <a:endParaRPr lang="en-US"/>
          </a:p>
        </p:txBody>
      </p:sp>
    </p:spTree>
    <p:extLst>
      <p:ext uri="{BB962C8B-B14F-4D97-AF65-F5344CB8AC3E}">
        <p14:creationId xmlns:p14="http://schemas.microsoft.com/office/powerpoint/2010/main" val="29661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69</a:t>
            </a:fld>
            <a:endParaRPr lang="en-US"/>
          </a:p>
        </p:txBody>
      </p:sp>
    </p:spTree>
    <p:extLst>
      <p:ext uri="{BB962C8B-B14F-4D97-AF65-F5344CB8AC3E}">
        <p14:creationId xmlns:p14="http://schemas.microsoft.com/office/powerpoint/2010/main" val="55607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70</a:t>
            </a:fld>
            <a:endParaRPr lang="en-US"/>
          </a:p>
        </p:txBody>
      </p:sp>
    </p:spTree>
    <p:extLst>
      <p:ext uri="{BB962C8B-B14F-4D97-AF65-F5344CB8AC3E}">
        <p14:creationId xmlns:p14="http://schemas.microsoft.com/office/powerpoint/2010/main" val="304843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71</a:t>
            </a:fld>
            <a:endParaRPr lang="en-US"/>
          </a:p>
        </p:txBody>
      </p:sp>
    </p:spTree>
    <p:extLst>
      <p:ext uri="{BB962C8B-B14F-4D97-AF65-F5344CB8AC3E}">
        <p14:creationId xmlns:p14="http://schemas.microsoft.com/office/powerpoint/2010/main" val="81293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72</a:t>
            </a:fld>
            <a:endParaRPr lang="en-US"/>
          </a:p>
        </p:txBody>
      </p:sp>
    </p:spTree>
    <p:extLst>
      <p:ext uri="{BB962C8B-B14F-4D97-AF65-F5344CB8AC3E}">
        <p14:creationId xmlns:p14="http://schemas.microsoft.com/office/powerpoint/2010/main" val="330366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73</a:t>
            </a:fld>
            <a:endParaRPr lang="en-US"/>
          </a:p>
        </p:txBody>
      </p:sp>
    </p:spTree>
    <p:extLst>
      <p:ext uri="{BB962C8B-B14F-4D97-AF65-F5344CB8AC3E}">
        <p14:creationId xmlns:p14="http://schemas.microsoft.com/office/powerpoint/2010/main" val="3914063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74</a:t>
            </a:fld>
            <a:endParaRPr lang="en-US"/>
          </a:p>
        </p:txBody>
      </p:sp>
    </p:spTree>
    <p:extLst>
      <p:ext uri="{BB962C8B-B14F-4D97-AF65-F5344CB8AC3E}">
        <p14:creationId xmlns:p14="http://schemas.microsoft.com/office/powerpoint/2010/main" val="384958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75</a:t>
            </a:fld>
            <a:endParaRPr lang="en-US"/>
          </a:p>
        </p:txBody>
      </p:sp>
    </p:spTree>
    <p:extLst>
      <p:ext uri="{BB962C8B-B14F-4D97-AF65-F5344CB8AC3E}">
        <p14:creationId xmlns:p14="http://schemas.microsoft.com/office/powerpoint/2010/main" val="40143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keep the reporting as simple and uniform as possible, the Implementation Team has put together this template to be utilized state wide. This report  will be commonly referred to as the County Rebuild Alabama Annual Report or </a:t>
            </a:r>
            <a:r>
              <a:rPr lang="en-US" dirty="0" err="1" smtClean="0"/>
              <a:t>CRAAR</a:t>
            </a:r>
            <a:r>
              <a:rPr lang="en-US" dirty="0" smtClean="0"/>
              <a:t>.</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47</a:t>
            </a:fld>
            <a:endParaRPr lang="en-US"/>
          </a:p>
        </p:txBody>
      </p:sp>
    </p:spTree>
    <p:extLst>
      <p:ext uri="{BB962C8B-B14F-4D97-AF65-F5344CB8AC3E}">
        <p14:creationId xmlns:p14="http://schemas.microsoft.com/office/powerpoint/2010/main" val="92697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recognize, the data in this section should be exactly the same as your county’s CTP. This data would only change if there has been an amendment to the county’s original CTP. Another data field was added after the original CTP template was released. The Examiner’s office wanted the team to add a row for revenues received by way of Memorandums of Understanding between Counties and Cities. These revenues will have to be reported as well.</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48</a:t>
            </a:fld>
            <a:endParaRPr lang="en-US"/>
          </a:p>
        </p:txBody>
      </p:sp>
    </p:spTree>
    <p:extLst>
      <p:ext uri="{BB962C8B-B14F-4D97-AF65-F5344CB8AC3E}">
        <p14:creationId xmlns:p14="http://schemas.microsoft.com/office/powerpoint/2010/main" val="231993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your CTP are Estimated Amounts for projects. In the </a:t>
            </a:r>
            <a:r>
              <a:rPr lang="en-US" dirty="0" err="1" smtClean="0"/>
              <a:t>CRAAR</a:t>
            </a:r>
            <a:r>
              <a:rPr lang="en-US" dirty="0" smtClean="0"/>
              <a:t>, actual expended amounts will have to be reported. The Examiner’s office asked to add a column which would capture any expenditures that would not be purchased under a Competitive Bid nor a Public Works Bid. An example of this type of expenditure would be a special type guardrail end anchor that would only be used on one project and costs less than $15,000. In this case, the end anchor would not be subject to either type bidding process.</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49</a:t>
            </a:fld>
            <a:endParaRPr lang="en-US"/>
          </a:p>
        </p:txBody>
      </p:sp>
    </p:spTree>
    <p:extLst>
      <p:ext uri="{BB962C8B-B14F-4D97-AF65-F5344CB8AC3E}">
        <p14:creationId xmlns:p14="http://schemas.microsoft.com/office/powerpoint/2010/main" val="248054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 (e) of the Rebuild Alabama Act not only requires an annual report, but that the report include the status of the projects, therefore one column was added to allow the County to post the Percent Complete. And another column was added to signify that the projects were included in the original CTP. Projects that were not included on the original CTP should be added and a note placed at the bottom to clarify when the plan was amended.</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50</a:t>
            </a:fld>
            <a:endParaRPr lang="en-US"/>
          </a:p>
        </p:txBody>
      </p:sp>
    </p:spTree>
    <p:extLst>
      <p:ext uri="{BB962C8B-B14F-4D97-AF65-F5344CB8AC3E}">
        <p14:creationId xmlns:p14="http://schemas.microsoft.com/office/powerpoint/2010/main" val="113264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 (f) requires the County Engineer to submit a Certification of Compliance verifying that at least 50% of the funding was let to contract. The Examiner’s office wanted  the percentage to be documented on the </a:t>
            </a:r>
            <a:r>
              <a:rPr lang="en-US" dirty="0" err="1" smtClean="0"/>
              <a:t>CRAAR</a:t>
            </a:r>
            <a:r>
              <a:rPr lang="en-US" dirty="0" smtClean="0"/>
              <a:t>, so we added it just below the project totals. This percentage is calculated by dividing the Total amount performed under Contract, which will include both the Competitive Bid and Public Works Amounts, by the Total Available Rebuild Alabama Funds including any Revenue from a MOU.</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51</a:t>
            </a:fld>
            <a:endParaRPr lang="en-US"/>
          </a:p>
        </p:txBody>
      </p:sp>
    </p:spTree>
    <p:extLst>
      <p:ext uri="{BB962C8B-B14F-4D97-AF65-F5344CB8AC3E}">
        <p14:creationId xmlns:p14="http://schemas.microsoft.com/office/powerpoint/2010/main" val="218653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add your remarks at the bottom of the sheet. These remarks will include any additional funding that was utilized on a project, such as Federal Aid or Local Funds. Also, Public Works and Competitive Bid Inquiry Numbers need to be listed so that the Examiner’s Office can easily associate these projects with your bidding process. Lastly, denote any changes to the Original CTP.</a:t>
            </a:r>
          </a:p>
          <a:p>
            <a:endParaRPr lang="en-US" dirty="0"/>
          </a:p>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52</a:t>
            </a:fld>
            <a:endParaRPr lang="en-US"/>
          </a:p>
        </p:txBody>
      </p:sp>
    </p:spTree>
    <p:extLst>
      <p:ext uri="{BB962C8B-B14F-4D97-AF65-F5344CB8AC3E}">
        <p14:creationId xmlns:p14="http://schemas.microsoft.com/office/powerpoint/2010/main" val="366199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62</a:t>
            </a:fld>
            <a:endParaRPr lang="en-US"/>
          </a:p>
        </p:txBody>
      </p:sp>
    </p:spTree>
    <p:extLst>
      <p:ext uri="{BB962C8B-B14F-4D97-AF65-F5344CB8AC3E}">
        <p14:creationId xmlns:p14="http://schemas.microsoft.com/office/powerpoint/2010/main" val="105469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63</a:t>
            </a:fld>
            <a:endParaRPr lang="en-US"/>
          </a:p>
        </p:txBody>
      </p:sp>
    </p:spTree>
    <p:extLst>
      <p:ext uri="{BB962C8B-B14F-4D97-AF65-F5344CB8AC3E}">
        <p14:creationId xmlns:p14="http://schemas.microsoft.com/office/powerpoint/2010/main" val="4509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283693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5549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371078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48163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5379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79161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7C6ADF-C0E2-4816-9598-9D9EC578EF47}"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394082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C6ADF-C0E2-4816-9598-9D9EC578EF47}"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225515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C6ADF-C0E2-4816-9598-9D9EC578EF47}"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37251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689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76700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C6ADF-C0E2-4816-9598-9D9EC578EF47}"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A97E1-ED1A-467F-99BB-ACFC31E8139F}" type="slidenum">
              <a:rPr lang="en-US" smtClean="0"/>
              <a:t>‹#›</a:t>
            </a:fld>
            <a:endParaRPr lang="en-US"/>
          </a:p>
        </p:txBody>
      </p:sp>
    </p:spTree>
    <p:extLst>
      <p:ext uri="{BB962C8B-B14F-4D97-AF65-F5344CB8AC3E}">
        <p14:creationId xmlns:p14="http://schemas.microsoft.com/office/powerpoint/2010/main" val="1024328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alabamacountie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Rebuild%20Alabama%20Act%20-%202019%20ACCA%20Conv_Public_Works_Presentation.ppt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6.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3.bin"/><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7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463040"/>
            <a:ext cx="5394960" cy="4037428"/>
          </a:xfrm>
        </p:spPr>
        <p:txBody>
          <a:bodyPr>
            <a:normAutofit lnSpcReduction="10000"/>
          </a:bodyPr>
          <a:lstStyle/>
          <a:p>
            <a:r>
              <a:rPr lang="en-US" sz="4800" b="1" dirty="0"/>
              <a:t>Rebuild Alabama </a:t>
            </a:r>
          </a:p>
          <a:p>
            <a:r>
              <a:rPr lang="en-US" sz="4800" b="1" dirty="0"/>
              <a:t>Implementation Team </a:t>
            </a:r>
          </a:p>
          <a:p>
            <a:r>
              <a:rPr lang="en-US" sz="4800" b="1" dirty="0"/>
              <a:t>Report</a:t>
            </a:r>
          </a:p>
          <a:p>
            <a:endParaRPr lang="en-US" sz="4300" b="1" dirty="0"/>
          </a:p>
          <a:p>
            <a:r>
              <a:rPr lang="en-US" sz="4000" dirty="0" smtClean="0"/>
              <a:t>ACCA Conference 2019</a:t>
            </a:r>
            <a:endParaRPr lang="en-US" sz="40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203472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9406" y="1391101"/>
            <a:ext cx="4846548" cy="3757674"/>
          </a:xfrm>
          <a:prstGeom prst="rect">
            <a:avLst/>
          </a:prstGeom>
        </p:spPr>
      </p:pic>
      <p:pic>
        <p:nvPicPr>
          <p:cNvPr id="4" name="Picture 3"/>
          <p:cNvPicPr>
            <a:picLocks noChangeAspect="1"/>
          </p:cNvPicPr>
          <p:nvPr/>
        </p:nvPicPr>
        <p:blipFill>
          <a:blip r:embed="rId3"/>
          <a:stretch>
            <a:fillRect/>
          </a:stretch>
        </p:blipFill>
        <p:spPr>
          <a:xfrm>
            <a:off x="84404" y="430233"/>
            <a:ext cx="7246527" cy="5787687"/>
          </a:xfrm>
          <a:prstGeom prst="rect">
            <a:avLst/>
          </a:prstGeom>
        </p:spPr>
      </p:pic>
    </p:spTree>
    <p:extLst>
      <p:ext uri="{BB962C8B-B14F-4D97-AF65-F5344CB8AC3E}">
        <p14:creationId xmlns:p14="http://schemas.microsoft.com/office/powerpoint/2010/main" val="25712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571" y="222586"/>
            <a:ext cx="3571299" cy="4587267"/>
          </a:xfrm>
          <a:prstGeom prst="rect">
            <a:avLst/>
          </a:prstGeom>
          <a:solidFill>
            <a:schemeClr val="accent2"/>
          </a:solidFill>
        </p:spPr>
      </p:pic>
      <p:pic>
        <p:nvPicPr>
          <p:cNvPr id="5" name="Picture 4"/>
          <p:cNvPicPr>
            <a:picLocks noChangeAspect="1"/>
          </p:cNvPicPr>
          <p:nvPr/>
        </p:nvPicPr>
        <p:blipFill>
          <a:blip r:embed="rId3"/>
          <a:stretch>
            <a:fillRect/>
          </a:stretch>
        </p:blipFill>
        <p:spPr>
          <a:xfrm>
            <a:off x="6038557" y="222586"/>
            <a:ext cx="3404888" cy="4426786"/>
          </a:xfrm>
          <a:prstGeom prst="rect">
            <a:avLst/>
          </a:prstGeom>
        </p:spPr>
      </p:pic>
      <p:pic>
        <p:nvPicPr>
          <p:cNvPr id="2" name="Picture 1"/>
          <p:cNvPicPr>
            <a:picLocks noChangeAspect="1"/>
          </p:cNvPicPr>
          <p:nvPr/>
        </p:nvPicPr>
        <p:blipFill>
          <a:blip r:embed="rId4"/>
          <a:stretch>
            <a:fillRect/>
          </a:stretch>
        </p:blipFill>
        <p:spPr>
          <a:xfrm>
            <a:off x="1934554" y="1507340"/>
            <a:ext cx="3755828" cy="4848738"/>
          </a:xfrm>
          <a:prstGeom prst="rect">
            <a:avLst/>
          </a:prstGeom>
        </p:spPr>
      </p:pic>
      <p:pic>
        <p:nvPicPr>
          <p:cNvPr id="6" name="Picture 5"/>
          <p:cNvPicPr>
            <a:picLocks noChangeAspect="1"/>
          </p:cNvPicPr>
          <p:nvPr/>
        </p:nvPicPr>
        <p:blipFill>
          <a:blip r:embed="rId5"/>
          <a:stretch>
            <a:fillRect/>
          </a:stretch>
        </p:blipFill>
        <p:spPr>
          <a:xfrm>
            <a:off x="7450713" y="1507340"/>
            <a:ext cx="3747170" cy="4821299"/>
          </a:xfrm>
          <a:prstGeom prst="rect">
            <a:avLst/>
          </a:prstGeom>
        </p:spPr>
      </p:pic>
    </p:spTree>
    <p:extLst>
      <p:ext uri="{BB962C8B-B14F-4D97-AF65-F5344CB8AC3E}">
        <p14:creationId xmlns:p14="http://schemas.microsoft.com/office/powerpoint/2010/main" val="200094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92500" lnSpcReduction="20000"/>
          </a:bodyPr>
          <a:lstStyle/>
          <a:p>
            <a:r>
              <a:rPr lang="en-US" sz="5200" b="1" dirty="0"/>
              <a:t>Rebuild Alabama </a:t>
            </a:r>
          </a:p>
          <a:p>
            <a:r>
              <a:rPr lang="en-US" sz="5200" b="1" dirty="0"/>
              <a:t>Implementation Team </a:t>
            </a:r>
          </a:p>
          <a:p>
            <a:r>
              <a:rPr lang="en-US" sz="5200" b="1" dirty="0"/>
              <a:t>Report</a:t>
            </a:r>
          </a:p>
          <a:p>
            <a:endParaRPr lang="en-US" sz="4300" b="1" dirty="0"/>
          </a:p>
          <a:p>
            <a:r>
              <a:rPr lang="en-US" sz="3300" b="1" dirty="0"/>
              <a:t>County Rebuild Alabama Bid Guidance</a:t>
            </a:r>
          </a:p>
          <a:p>
            <a:endParaRPr lang="en-US" sz="4000" dirty="0"/>
          </a:p>
          <a:p>
            <a:r>
              <a:rPr lang="en-US" dirty="0" smtClean="0"/>
              <a:t>Josh Harvill, Chambers County</a:t>
            </a:r>
          </a:p>
          <a:p>
            <a:endParaRPr lang="en-US" sz="40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102640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Title 1"/>
          <p:cNvSpPr txBox="1">
            <a:spLocks/>
          </p:cNvSpPr>
          <p:nvPr/>
        </p:nvSpPr>
        <p:spPr>
          <a:xfrm>
            <a:off x="3868189" y="1893867"/>
            <a:ext cx="5326144" cy="4526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dirty="0">
                <a:latin typeface="+mn-lt"/>
              </a:rPr>
              <a:t>Technical Team Members:</a:t>
            </a:r>
          </a:p>
          <a:p>
            <a:pPr algn="just"/>
            <a:endParaRPr lang="en-US" sz="2400" dirty="0">
              <a:latin typeface="+mn-lt"/>
            </a:endParaRPr>
          </a:p>
          <a:p>
            <a:pPr algn="just"/>
            <a:r>
              <a:rPr lang="en-US" sz="2400" dirty="0">
                <a:latin typeface="+mn-lt"/>
              </a:rPr>
              <a:t>Shelby		Randy Cole</a:t>
            </a:r>
          </a:p>
          <a:p>
            <a:pPr algn="just"/>
            <a:r>
              <a:rPr lang="en-US" sz="2400" dirty="0">
                <a:latin typeface="+mn-lt"/>
              </a:rPr>
              <a:t>Morgan	Greg Bodley</a:t>
            </a:r>
          </a:p>
          <a:p>
            <a:pPr algn="just"/>
            <a:r>
              <a:rPr lang="en-US" sz="2400" dirty="0">
                <a:latin typeface="+mn-lt"/>
              </a:rPr>
              <a:t>Marshall	Bob Pirando</a:t>
            </a:r>
          </a:p>
          <a:p>
            <a:pPr algn="just"/>
            <a:r>
              <a:rPr lang="en-US" sz="2400" dirty="0">
                <a:latin typeface="+mn-lt"/>
              </a:rPr>
              <a:t>Mobile		Ricky Mitchell</a:t>
            </a:r>
          </a:p>
          <a:p>
            <a:pPr algn="just"/>
            <a:r>
              <a:rPr lang="en-US" sz="2400" dirty="0">
                <a:latin typeface="+mn-lt"/>
              </a:rPr>
              <a:t>Mobile		Richard Spraggins</a:t>
            </a:r>
          </a:p>
          <a:p>
            <a:pPr algn="just"/>
            <a:r>
              <a:rPr lang="en-US" sz="2400" dirty="0">
                <a:latin typeface="+mn-lt"/>
              </a:rPr>
              <a:t>Elmore		Luke McGinty</a:t>
            </a:r>
          </a:p>
          <a:p>
            <a:pPr algn="just"/>
            <a:r>
              <a:rPr lang="en-US" sz="2400" dirty="0">
                <a:latin typeface="+mn-lt"/>
              </a:rPr>
              <a:t>Chambers	Josh Harvill</a:t>
            </a:r>
          </a:p>
          <a:p>
            <a:endParaRPr lang="en-US" sz="2400" dirty="0">
              <a:latin typeface="+mn-lt"/>
            </a:endParaRPr>
          </a:p>
          <a:p>
            <a:endParaRPr lang="en-US" sz="2400" dirty="0"/>
          </a:p>
        </p:txBody>
      </p:sp>
    </p:spTree>
    <p:extLst>
      <p:ext uri="{BB962C8B-B14F-4D97-AF65-F5344CB8AC3E}">
        <p14:creationId xmlns:p14="http://schemas.microsoft.com/office/powerpoint/2010/main" val="358431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8" name="Rectangle 7">
            <a:extLst>
              <a:ext uri="{FF2B5EF4-FFF2-40B4-BE49-F238E27FC236}">
                <a16:creationId xmlns:a16="http://schemas.microsoft.com/office/drawing/2014/main" xmlns="" id="{88CA9325-72AD-41A1-97EF-37D1EEFAC043}"/>
              </a:ext>
            </a:extLst>
          </p:cNvPr>
          <p:cNvSpPr/>
          <p:nvPr/>
        </p:nvSpPr>
        <p:spPr>
          <a:xfrm>
            <a:off x="1497433" y="1407713"/>
            <a:ext cx="9197133" cy="5019516"/>
          </a:xfrm>
          <a:prstGeom prst="rect">
            <a:avLst/>
          </a:prstGeom>
        </p:spPr>
        <p:txBody>
          <a:bodyPr wrap="square">
            <a:spAutoFit/>
          </a:bodyPr>
          <a:lstStyle/>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Counties must ensure that at least fifty percent (50%) of the </a:t>
            </a:r>
            <a:r>
              <a:rPr lang="en-US" sz="1500" dirty="0">
                <a:solidFill>
                  <a:schemeClr val="tx1">
                    <a:lumMod val="95000"/>
                    <a:lumOff val="5000"/>
                  </a:schemeClr>
                </a:solidFill>
                <a:latin typeface="Arial Narrow" panose="020B0606020202030204" pitchFamily="34" charset="0"/>
                <a:ea typeface="Calibri" panose="020F0502020204030204" pitchFamily="34" charset="0"/>
                <a:cs typeface="Times New Roman" panose="02020603050405020304" pitchFamily="18" charset="0"/>
              </a:rPr>
              <a:t>County Rebuild Alabama Funds (CRAFs) </a:t>
            </a:r>
            <a:r>
              <a:rPr lang="en-US" sz="1500" dirty="0">
                <a:latin typeface="Arial Narrow" panose="020B0606020202030204" pitchFamily="34" charset="0"/>
                <a:ea typeface="Calibri" panose="020F0502020204030204" pitchFamily="34" charset="0"/>
                <a:cs typeface="Times New Roman" panose="02020603050405020304" pitchFamily="18" charset="0"/>
              </a:rPr>
              <a:t>are allocated for projects utilizing established bidding and contract procedures submitted by the Association of County Engineers of Alabama (ACEA) and approved by the Department of Examiners of Public Accounts (Examiners).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The ACEA proposed that the following be approved by the Examiners for incorporation into statewide bid processes and contracts developed by the ACEA:  </a:t>
            </a:r>
            <a:endParaRPr lang="en-US"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Arial Narrow" panose="020B0606020202030204" pitchFamily="34" charset="0"/>
                <a:ea typeface="Calibri" panose="020F0502020204030204" pitchFamily="34" charset="0"/>
                <a:cs typeface="Times New Roman" panose="02020603050405020304" pitchFamily="18" charset="0"/>
              </a:rPr>
              <a:t>Allow County Annual Bids, that comply with the Competitive Bid Law, for the purchase of materials, to satisfy the CRAF 50% minimum bid requirement;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Arial Narrow" panose="020B0606020202030204" pitchFamily="34" charset="0"/>
                <a:ea typeface="Calibri" panose="020F0502020204030204" pitchFamily="34" charset="0"/>
                <a:cs typeface="Times New Roman" panose="02020603050405020304" pitchFamily="18" charset="0"/>
              </a:rPr>
              <a:t>Road and bridge projects let by a county should be allowed to utilize the same bids and contracts approved by the Examiners for CRAFs for all other county funds;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Arial Narrow" panose="020B0606020202030204" pitchFamily="34" charset="0"/>
                <a:ea typeface="Calibri" panose="020F0502020204030204" pitchFamily="34" charset="0"/>
                <a:cs typeface="Times New Roman" panose="02020603050405020304" pitchFamily="18" charset="0"/>
              </a:rPr>
              <a:t>Allow for the use of statewide/joint contracts for the purchase of materials and contractor services directly related to the maintenance, improvement, replacement, and construction of road and bridge projects;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Arial Narrow" panose="020B0606020202030204" pitchFamily="34" charset="0"/>
                <a:ea typeface="Calibri" panose="020F0502020204030204" pitchFamily="34" charset="0"/>
                <a:cs typeface="Times New Roman" panose="02020603050405020304" pitchFamily="18" charset="0"/>
              </a:rPr>
              <a:t>All advertisement for bids to be placed on a central website, hosted by the Association of County Commissions of Alabama (ACCA), to satisfy all advertisement requirements of the CRAFs and other county funded transportation projects. The advertisement shall state the procedure for obtaining plans/specifications and state the time and place in which bids shall be received and opened.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538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8" name="Rectangle 7">
            <a:extLst>
              <a:ext uri="{FF2B5EF4-FFF2-40B4-BE49-F238E27FC236}">
                <a16:creationId xmlns:a16="http://schemas.microsoft.com/office/drawing/2014/main" xmlns="" id="{3702ECB9-77EB-4D8C-926A-76EBBA64A5C8}"/>
              </a:ext>
            </a:extLst>
          </p:cNvPr>
          <p:cNvSpPr/>
          <p:nvPr/>
        </p:nvSpPr>
        <p:spPr>
          <a:xfrm>
            <a:off x="1497433" y="1399324"/>
            <a:ext cx="9197133" cy="5430910"/>
          </a:xfrm>
          <a:prstGeom prst="rect">
            <a:avLst/>
          </a:prstGeom>
        </p:spPr>
        <p:txBody>
          <a:bodyPr wrap="square">
            <a:spAutoFit/>
          </a:bodyPr>
          <a:lstStyle/>
          <a:p>
            <a:pPr>
              <a:lnSpc>
                <a:spcPct val="107000"/>
              </a:lnSpc>
            </a:pPr>
            <a:r>
              <a:rPr lang="en-US" sz="15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The ACCA expects the following procedures will apply to the bidding of CRAFs and FAEFs:</a:t>
            </a:r>
          </a:p>
          <a:p>
            <a:pPr>
              <a:lnSpc>
                <a:spcPct val="107000"/>
              </a:lnSpc>
            </a:pPr>
            <a:endParaRPr lang="en-US" sz="1500"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1400" dirty="0">
                <a:latin typeface="Arial Narrow" panose="020B0606020202030204" pitchFamily="34" charset="0"/>
                <a:ea typeface="Calibri" panose="020F0502020204030204" pitchFamily="34" charset="0"/>
                <a:cs typeface="Times New Roman" panose="02020603050405020304" pitchFamily="18" charset="0"/>
              </a:rPr>
              <a:t>Except as otherwise provided in the Rebuild Alabama Act, counties must ensure that at least fifty</a:t>
            </a:r>
          </a:p>
          <a:p>
            <a:pPr>
              <a:lnSpc>
                <a:spcPct val="107000"/>
              </a:lnSpc>
            </a:pPr>
            <a:r>
              <a:rPr lang="en-US" sz="1400" dirty="0">
                <a:latin typeface="Arial Narrow" panose="020B0606020202030204" pitchFamily="34" charset="0"/>
                <a:ea typeface="Calibri" panose="020F0502020204030204" pitchFamily="34" charset="0"/>
                <a:cs typeface="Times New Roman" panose="02020603050405020304" pitchFamily="18" charset="0"/>
              </a:rPr>
              <a:t>percent (50%) of the County Rebuild Alabama Funds (CRAFs) be allocated for projects utilizing</a:t>
            </a:r>
          </a:p>
          <a:p>
            <a:pPr>
              <a:lnSpc>
                <a:spcPct val="107000"/>
              </a:lnSpc>
            </a:pPr>
            <a:r>
              <a:rPr lang="en-US" sz="1400" dirty="0">
                <a:latin typeface="Arial Narrow" panose="020B0606020202030204" pitchFamily="34" charset="0"/>
                <a:ea typeface="Calibri" panose="020F0502020204030204" pitchFamily="34" charset="0"/>
                <a:cs typeface="Times New Roman" panose="02020603050405020304" pitchFamily="18" charset="0"/>
              </a:rPr>
              <a:t>established bidding procedures submitted by the Association of County Engineers of Alabama</a:t>
            </a:r>
          </a:p>
          <a:p>
            <a:pPr>
              <a:lnSpc>
                <a:spcPct val="107000"/>
              </a:lnSpc>
            </a:pPr>
            <a:r>
              <a:rPr lang="en-US" sz="1400" dirty="0">
                <a:latin typeface="Arial Narrow" panose="020B0606020202030204" pitchFamily="34" charset="0"/>
                <a:ea typeface="Calibri" panose="020F0502020204030204" pitchFamily="34" charset="0"/>
                <a:cs typeface="Times New Roman" panose="02020603050405020304" pitchFamily="18" charset="0"/>
              </a:rPr>
              <a:t>(ACEA) and approved by the Department of Examiners of Public Accounts (Examiners), the ACEA</a:t>
            </a:r>
          </a:p>
          <a:p>
            <a:pPr>
              <a:lnSpc>
                <a:spcPct val="107000"/>
              </a:lnSpc>
            </a:pPr>
            <a:r>
              <a:rPr lang="en-US" sz="1400" dirty="0">
                <a:latin typeface="Arial Narrow" panose="020B0606020202030204" pitchFamily="34" charset="0"/>
                <a:ea typeface="Calibri" panose="020F0502020204030204" pitchFamily="34" charset="0"/>
                <a:cs typeface="Times New Roman" panose="02020603050405020304" pitchFamily="18" charset="0"/>
              </a:rPr>
              <a:t>proposes the following apply to the bidding of CRAFs and FAEFs:</a:t>
            </a:r>
          </a:p>
          <a:p>
            <a:pPr>
              <a:lnSpc>
                <a:spcPct val="107000"/>
              </a:lnSpc>
            </a:pPr>
            <a:r>
              <a:rPr lang="en-US" sz="14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Narrow" panose="020B0606020202030204" pitchFamily="34" charset="0"/>
                <a:ea typeface="Calibri" panose="020F0502020204030204" pitchFamily="34" charset="0"/>
                <a:cs typeface="Times New Roman" panose="02020603050405020304" pitchFamily="18" charset="0"/>
              </a:rPr>
              <a:t>Except for the advertising method and schedule enumerated below, all contracts paid for using CRAF and FAEF funds will comply with the Public Works Law (Code of Alabama 1975, Title 39) and the Competitive Bid Law (41-16-50), where applicable;</a:t>
            </a:r>
          </a:p>
          <a:p>
            <a:pPr marR="0" lvl="0">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Narrow" panose="020B0606020202030204" pitchFamily="34" charset="0"/>
                <a:ea typeface="Calibri" panose="020F0502020204030204" pitchFamily="34" charset="0"/>
                <a:cs typeface="Times New Roman" panose="02020603050405020304" pitchFamily="18" charset="0"/>
              </a:rPr>
              <a:t>The placement of the advertisement for bids and the notice of completion on a central website, hosted by the Association of County Commissions of Alabama (ACCA), will satisfy all advertisement requirements for projects utilizing CRAF and FAEF funds otherwise provided by law. Such advertisements shall utilize the sample documents created by the ACEA. The ACCA will provide notice to ALDOT and the Alabama Roadbuilders Association of this method of advertising in an effort to inform all contractors;</a:t>
            </a:r>
          </a:p>
          <a:p>
            <a:pPr marR="0" lvl="0">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Arial Narrow" panose="020B0606020202030204" pitchFamily="34" charset="0"/>
                <a:ea typeface="Calibri" panose="020F0502020204030204" pitchFamily="34" charset="0"/>
                <a:cs typeface="Times New Roman" panose="02020603050405020304" pitchFamily="18" charset="0"/>
              </a:rPr>
              <a:t>All projects utilizing CRAF and FAEF funds will be bid and let to contract according to the Letting Schedule and Sample Bid Documents created by the ACEA. The ACCA will provide notice to ALDOT and the Alabama Roadbuilders Association of this method of advertising in an effort to inform all contractors;</a:t>
            </a:r>
          </a:p>
          <a:p>
            <a:pPr marR="0" lvl="0">
              <a:lnSpc>
                <a:spcPct val="107000"/>
              </a:lnSpc>
              <a:spcBef>
                <a:spcPts val="0"/>
              </a:spcBef>
              <a:spcAft>
                <a:spcPts val="0"/>
              </a:spcAft>
            </a:pP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Times New Roman" panose="02020603050405020304" pitchFamily="18" charset="0"/>
              </a:rPr>
              <a:t>County required reports will be on file for the Examiners to aid in the assurance on the proper expenditure of the funds. Reports will be retained in accordance with the county record disposition authority.</a:t>
            </a:r>
          </a:p>
          <a:p>
            <a:pPr marR="0" lvl="0">
              <a:lnSpc>
                <a:spcPct val="107000"/>
              </a:lnSpc>
              <a:spcBef>
                <a:spcPts val="0"/>
              </a:spcBef>
              <a:spcAft>
                <a:spcPts val="0"/>
              </a:spcAft>
            </a:pPr>
            <a:r>
              <a:rPr lang="en-US" sz="1500" dirty="0">
                <a:latin typeface="Arial Narrow" panose="020B060602020203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85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8" name="Title 1">
            <a:extLst>
              <a:ext uri="{FF2B5EF4-FFF2-40B4-BE49-F238E27FC236}">
                <a16:creationId xmlns:a16="http://schemas.microsoft.com/office/drawing/2014/main" xmlns="" id="{3EEC7989-AAD0-4D09-A1F5-DCC43F385705}"/>
              </a:ext>
            </a:extLst>
          </p:cNvPr>
          <p:cNvSpPr txBox="1">
            <a:spLocks/>
          </p:cNvSpPr>
          <p:nvPr/>
        </p:nvSpPr>
        <p:spPr>
          <a:xfrm>
            <a:off x="2281806" y="2080469"/>
            <a:ext cx="7952764" cy="4563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Richard Spraggins, Mobile County</a:t>
            </a:r>
          </a:p>
          <a:p>
            <a:pPr marL="342900" marR="0" lvl="0" indent="-3429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Letting Schedule and Advertisements for Bids</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Greg Bodley, Morgan County</a:t>
            </a:r>
          </a:p>
          <a:p>
            <a:pPr marL="342900" marR="0" lvl="0" indent="-3429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Public Works Bids</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Luke McGinty, Elmore County</a:t>
            </a:r>
          </a:p>
          <a:p>
            <a:pPr marL="342900" marR="0" lvl="0" indent="-3429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Competitive Bids</a:t>
            </a:r>
          </a:p>
          <a:p>
            <a:pPr marL="342900" marR="0" lvl="0" indent="-3429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Randy Cole, Shelby County</a:t>
            </a:r>
          </a:p>
          <a:p>
            <a:pPr marL="342900" marR="0" lvl="0" indent="-3429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Memorandum of Understanding (MOU) with Municipalities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57904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85000" lnSpcReduction="20000"/>
          </a:bodyPr>
          <a:lstStyle/>
          <a:p>
            <a:r>
              <a:rPr lang="en-US" sz="5200" b="1" dirty="0"/>
              <a:t>Rebuild Alabama </a:t>
            </a:r>
          </a:p>
          <a:p>
            <a:r>
              <a:rPr lang="en-US" sz="5200" b="1" dirty="0"/>
              <a:t>Implementation Team </a:t>
            </a:r>
          </a:p>
          <a:p>
            <a:r>
              <a:rPr lang="en-US" sz="5200" b="1" dirty="0"/>
              <a:t>Report</a:t>
            </a:r>
          </a:p>
          <a:p>
            <a:endParaRPr lang="en-US" sz="4300" b="1" dirty="0"/>
          </a:p>
          <a:p>
            <a:r>
              <a:rPr lang="en-US" sz="3600" b="1" dirty="0"/>
              <a:t>Letting Schedule and Advertisement for Bids</a:t>
            </a:r>
          </a:p>
          <a:p>
            <a:endParaRPr lang="en-US" sz="4000" dirty="0"/>
          </a:p>
          <a:p>
            <a:endParaRPr lang="en-US" sz="4000" dirty="0"/>
          </a:p>
          <a:p>
            <a:r>
              <a:rPr lang="en-US" sz="2600" dirty="0"/>
              <a:t>Richard Spraggins, Mobile County</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1581490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3613E21F-EF02-4861-BDB4-0CE578E0469E}"/>
              </a:ext>
            </a:extLst>
          </p:cNvPr>
          <p:cNvSpPr txBox="1">
            <a:spLocks/>
          </p:cNvSpPr>
          <p:nvPr/>
        </p:nvSpPr>
        <p:spPr>
          <a:xfrm>
            <a:off x="1981200" y="1616978"/>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Advertisement for Proposal</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_______________ County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______________ County is taking sealed bids for labor, equipment, materials, and any incidentals required to complete the work required for the </a:t>
            </a:r>
            <a:r>
              <a:rPr kumimoji="0" lang="en-US" sz="3200" b="0" i="1" u="none" strike="noStrike" kern="1200" cap="none" spc="0" normalizeH="0" baseline="0" noProof="0" dirty="0">
                <a:ln>
                  <a:noFill/>
                </a:ln>
                <a:solidFill>
                  <a:srgbClr val="FF0000"/>
                </a:solidFill>
                <a:effectLst/>
                <a:uLnTx/>
                <a:uFillTx/>
                <a:latin typeface="Calibri"/>
                <a:ea typeface="+mn-ea"/>
                <a:cs typeface="+mn-cs"/>
              </a:rPr>
              <a:t>(ENTER BID DESCRIPTION HERE)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of the County.  This bid is intended to comply with the Rebuild Alabama Act, No. 2019-2, and Alabama Code Title 39, the Alabama Public Works Law.  Bidders shall be required to comply with the provisions of the Rebuild Alabama Act, No. 2019-2 and Title 39 of the Alabama Code regardless if the requirement is explicitly detailed in the bid proposal or not.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Sealed bids will be received by the ___________ County Commission at _________________________________________________________ until _____ AM Central Time on __________________, and then publicly opened as soon thereafter as practicable.  Award will be made at the next regularly scheduled meeting of the ____________ County Commission.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8333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8" name="Content Placeholder 2">
            <a:extLst>
              <a:ext uri="{FF2B5EF4-FFF2-40B4-BE49-F238E27FC236}">
                <a16:creationId xmlns:a16="http://schemas.microsoft.com/office/drawing/2014/main" xmlns="" id="{3219EB54-C121-4224-82A9-419463099A2B}"/>
              </a:ext>
            </a:extLst>
          </p:cNvPr>
          <p:cNvSpPr txBox="1">
            <a:spLocks/>
          </p:cNvSpPr>
          <p:nvPr/>
        </p:nvSpPr>
        <p:spPr>
          <a:xfrm>
            <a:off x="1981200" y="1843481"/>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Only bids from contractors or material suppliers listed on the Alabama Department of Transportation (ALDOT) approved list of contractors and material suppliers will be accepted.  All bids must be marked with the word “BID” on the outside of the bid package along with Bid Proposal for </a:t>
            </a:r>
            <a:r>
              <a:rPr kumimoji="0" lang="en-US" sz="3200" b="0" i="1" u="none" strike="noStrike" kern="1200" cap="none" spc="0" normalizeH="0" baseline="0" noProof="0">
                <a:ln>
                  <a:noFill/>
                </a:ln>
                <a:solidFill>
                  <a:srgbClr val="FF0000"/>
                </a:solidFill>
                <a:effectLst/>
                <a:uLnTx/>
                <a:uFillTx/>
                <a:latin typeface="Calibri"/>
                <a:ea typeface="+mn-ea"/>
                <a:cs typeface="+mn-cs"/>
              </a:rPr>
              <a:t>(ENTER BID DESCRIPTION HERE)</a:t>
            </a: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the bid date and the Alabama General Contractor’s License Number.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The contractor shall meet all Alabama Department of Transportation (ALDOT) Bonding and Licensing requirements as well as all applicable laws, ordinances, and codes of the U. S. Government, the State of Alabama, any relevant municipality, and the COUNTY, and, specifically and without limitation, shall comply with all provisions of the Beason-Hammond Alabama Taxpayer and Citizen Protection Act, commonly referred to as the Immigration Act.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75981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92500" lnSpcReduction="20000"/>
          </a:bodyPr>
          <a:lstStyle/>
          <a:p>
            <a:r>
              <a:rPr lang="en-US" sz="5200" b="1" dirty="0"/>
              <a:t>Rebuild Alabama </a:t>
            </a:r>
          </a:p>
          <a:p>
            <a:r>
              <a:rPr lang="en-US" sz="5200" b="1" dirty="0"/>
              <a:t>Implementation Team </a:t>
            </a:r>
          </a:p>
          <a:p>
            <a:r>
              <a:rPr lang="en-US" sz="5200" b="1" dirty="0"/>
              <a:t>Report</a:t>
            </a:r>
          </a:p>
          <a:p>
            <a:endParaRPr lang="en-US" sz="4300" b="1" dirty="0"/>
          </a:p>
          <a:p>
            <a:r>
              <a:rPr lang="en-US" sz="3300" b="1" dirty="0" smtClean="0"/>
              <a:t>Overview and Tasks</a:t>
            </a:r>
            <a:endParaRPr lang="en-US" sz="3300" b="1" dirty="0"/>
          </a:p>
          <a:p>
            <a:endParaRPr lang="en-US" sz="4000" dirty="0"/>
          </a:p>
          <a:p>
            <a:r>
              <a:rPr lang="en-US" dirty="0" smtClean="0"/>
              <a:t>Richie Beyer, Elmore County</a:t>
            </a:r>
          </a:p>
          <a:p>
            <a:endParaRPr lang="en-US" sz="40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4000642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ED810701-EF52-4E0D-94D6-2675F7EB0E8D}"/>
              </a:ext>
            </a:extLst>
          </p:cNvPr>
          <p:cNvSpPr txBox="1">
            <a:spLocks/>
          </p:cNvSpPr>
          <p:nvPr/>
        </p:nvSpPr>
        <p:spPr>
          <a:xfrm>
            <a:off x="2042719" y="1709257"/>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Specifications are on file and may be acquired at the _____________ County, Alabama, Engineering Department, ______________________________, _______________, Alabama.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Phone Number: ___________________________</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____________ County Hours of Operation are ____ A.M. to ____ P.M. (Central Time) from _______ through ______.</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County reserves the right to accept or reject all Bids or any portion thereof.</a:t>
            </a:r>
            <a:r>
              <a:rPr kumimoji="0" lang="en-US" sz="3200" b="1" i="0" u="none" strike="noStrike" kern="1200" cap="none" spc="0" normalizeH="0" baseline="0" noProof="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934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AAF8AF84-5EC5-4D9A-B1CC-00FA6C3F80B3}"/>
              </a:ext>
            </a:extLst>
          </p:cNvPr>
          <p:cNvSpPr txBox="1">
            <a:spLocks/>
          </p:cNvSpPr>
          <p:nvPr/>
        </p:nvSpPr>
        <p:spPr>
          <a:xfrm>
            <a:off x="1981200" y="1700868"/>
            <a:ext cx="8229600"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Alabama County Lettings are held on the third Wednesday of every month. Listed below are the tentative Letting dates through 2021.  The Letting List and Advertisement for Proposals, for the current month, can be found at www.alabamacounties.org.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Advertising Dates (Suggested)		Regular Monthly Lettings in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Sept. 25, Oct. 2, Oct. 9, 2019				October 16, 2019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Oct. 30, Nov. 6, Nov. 13, 2019				November 20,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Nov. 27, Dec. 4, Dec. 11, 2019			December 18,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8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Advertising Dates (Suggested)		Regular Monthly Lettings in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Dec. 23*, 2019, Jan. 1, Jan. 8, 2020			January 15, 2020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Jan. 29, Feb. 5, Feb. 12, 2020		 		February 19, 2020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Feb. 26, March 4, March 11, 2020			March 18,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March 25, April 1, April 8, 2020			April 15,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April 29, May 6, May 13, 2020			May 20,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a:ln>
                  <a:noFill/>
                </a:ln>
                <a:solidFill>
                  <a:sysClr val="windowText" lastClr="000000"/>
                </a:solidFill>
                <a:effectLst/>
                <a:uLnTx/>
                <a:uFillTx/>
                <a:latin typeface="Calibri"/>
                <a:ea typeface="+mn-ea"/>
                <a:cs typeface="+mn-cs"/>
              </a:rPr>
              <a:t>March 27, June 3, June 10, 2020			June 17,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Backed up to Monday since Dec. 25 falls on Wednesday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9248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7B3D4171-9A20-4907-9404-73FB470E5861}"/>
              </a:ext>
            </a:extLst>
          </p:cNvPr>
          <p:cNvSpPr txBox="1">
            <a:spLocks/>
          </p:cNvSpPr>
          <p:nvPr/>
        </p:nvSpPr>
        <p:spPr>
          <a:xfrm>
            <a:off x="2057400" y="1513539"/>
            <a:ext cx="80772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Calibri"/>
                <a:ea typeface="+mn-ea"/>
                <a:cs typeface="+mn-cs"/>
              </a:rPr>
              <a:t>Alabama County Lettings are held on the third Wednesday of every month. Listed below are the tentative Letting dates through 2021.  The Letting List and Advertisement for Proposals, for the current month, can be found at www.alabamacounties.org.</a:t>
            </a:r>
            <a:endParaRPr kumimoji="0" lang="en-US" sz="21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Advertising Dates (Suggested)		Regular Monthly Lettings in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June 24, July 1, July 8, 2020				July 15,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July 29, Aug. 5, Aug. 12, 2020				August 19,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Aug. 26, Sept. 2, Sept. 9, 2020			September 16,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Sept. 30, Oct. 7, Oct. 14, 2020			October 21,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Oct. 28, Nov. 4, Nov. 11, 2020				November 18,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Nov. 25, Dec. 2, Dec. 9, 2020				December 16,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Advertising Dates (Suggested)		Regular Monthly Lettings in 2021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Dec. 30, 2020, Jan. 6, Jan 13, 2021			January 20, 2021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Jan. 27, Feb. 3, Feb. 10, 2021				February 17, 2021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Calibri"/>
                <a:ea typeface="+mn-ea"/>
                <a:cs typeface="+mn-cs"/>
              </a:rPr>
              <a:t>Feb. 24, March 3, March 10, 2021			March 17, 2021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5454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Rectangle 6">
            <a:extLst>
              <a:ext uri="{FF2B5EF4-FFF2-40B4-BE49-F238E27FC236}">
                <a16:creationId xmlns:a16="http://schemas.microsoft.com/office/drawing/2014/main" xmlns="" id="{3E1F29A2-440E-4576-8B2B-947223EE7678}"/>
              </a:ext>
            </a:extLst>
          </p:cNvPr>
          <p:cNvSpPr/>
          <p:nvPr/>
        </p:nvSpPr>
        <p:spPr>
          <a:xfrm>
            <a:off x="2171700" y="1700793"/>
            <a:ext cx="7848600" cy="4792081"/>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rPr>
              <a:t>Alabama County Lettings are held on the third Wednesday of every month. Listed below are the tentative Letting dates through 2021.  The Letting List and Advertisement for Proposals, for the current month, can be found at </a:t>
            </a:r>
            <a:r>
              <a:rPr kumimoji="0" lang="en-US" sz="1500" b="0" i="0" u="none" strike="noStrike" kern="0" cap="none" spc="0" normalizeH="0" baseline="0" noProof="0" dirty="0">
                <a:ln>
                  <a:noFill/>
                </a:ln>
                <a:solidFill>
                  <a:prstClr val="black"/>
                </a:solidFill>
                <a:effectLst/>
                <a:uLnTx/>
                <a:uFillTx/>
                <a:hlinkClick r:id="rId4"/>
              </a:rPr>
              <a:t>www.alabamacounties.org</a:t>
            </a:r>
            <a:r>
              <a:rPr kumimoji="0" lang="en-US" sz="15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Advertising Dates (Suggested)		Regular Monthly Lettings in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March 31, April 7, April 14, 2021			April 21,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April 28, May 5, May 12, 2021			May 19,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May 26, June 2, June 9, 2021				June 16,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June 30, July 7, July 14, 2021				July 21,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July 28, Aug. 4, Aug. 11, 2021				August 18,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Aug. 25, Sept. 1, Sept. 8, 2021			September 15,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Sept. 29, Oct. 6, Oct. 13, 2021			October 20,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Oct. 27, Nov. 3, Nov. 10, 2021			</a:t>
            </a:r>
            <a:r>
              <a:rPr kumimoji="0" lang="en-US" sz="1800" b="0" i="0" u="none" strike="noStrike" kern="0" cap="none" spc="0" normalizeH="0" baseline="0" noProof="0" dirty="0" smtClean="0">
                <a:ln>
                  <a:noFill/>
                </a:ln>
                <a:solidFill>
                  <a:prstClr val="black"/>
                </a:solidFill>
                <a:effectLst/>
                <a:uLnTx/>
                <a:uFillTx/>
              </a:rPr>
              <a:t>November </a:t>
            </a:r>
            <a:r>
              <a:rPr kumimoji="0" lang="en-US" sz="1800" b="0" i="0" u="none" strike="noStrike" kern="0" cap="none" spc="0" normalizeH="0" baseline="0" noProof="0" dirty="0">
                <a:ln>
                  <a:noFill/>
                </a:ln>
                <a:solidFill>
                  <a:prstClr val="black"/>
                </a:solidFill>
                <a:effectLst/>
                <a:uLnTx/>
                <a:uFillTx/>
              </a:rPr>
              <a:t>17, 2021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Nov. 24, Dec. 1, Dec. 8, 2021				December 15, 2021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2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40970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B49220D2-526D-4D1D-BDA7-1C37028746BB}"/>
              </a:ext>
            </a:extLst>
          </p:cNvPr>
          <p:cNvSpPr txBox="1">
            <a:spLocks/>
          </p:cNvSpPr>
          <p:nvPr/>
        </p:nvSpPr>
        <p:spPr>
          <a:xfrm>
            <a:off x="1981200" y="1966911"/>
            <a:ext cx="8229600"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Advertisement of Project Completion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_______________ County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We, ______________________, the Contractor, hereby gives notice of completion of the Proceed Order with ______________________ County for construction of </a:t>
            </a:r>
            <a:r>
              <a:rPr kumimoji="0" lang="en-US" sz="3200" b="0" i="0" u="none" strike="noStrike" kern="1200" cap="none" spc="0" normalizeH="0" baseline="0" noProof="0" dirty="0">
                <a:ln>
                  <a:noFill/>
                </a:ln>
                <a:solidFill>
                  <a:srgbClr val="FF0000"/>
                </a:solidFill>
                <a:effectLst/>
                <a:uLnTx/>
                <a:uFillTx/>
                <a:latin typeface="Calibri"/>
                <a:ea typeface="+mn-ea"/>
                <a:cs typeface="+mn-cs"/>
              </a:rPr>
              <a:t>(Insert Project Description Here)</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This notice is to be posted on the Association of County Commissions of Alabama web site for four (4) consecutive weeks beginning on __________, 20____ and ending ____________, 20____ in accordance with the Rebuild Alabama Act, Act No. 2019-2 and Section 39-1-1(f), Code of Alabama.  All claims during this period should be filed at: </a:t>
            </a:r>
            <a:r>
              <a:rPr kumimoji="0" lang="en-US" sz="3200" b="0" i="0" u="none" strike="noStrike" kern="1200" cap="none" spc="0" normalizeH="0" baseline="0" noProof="0" dirty="0">
                <a:ln>
                  <a:noFill/>
                </a:ln>
                <a:solidFill>
                  <a:srgbClr val="FF0000"/>
                </a:solidFill>
                <a:effectLst/>
                <a:uLnTx/>
                <a:uFillTx/>
                <a:latin typeface="Calibri"/>
                <a:ea typeface="+mn-ea"/>
                <a:cs typeface="+mn-cs"/>
              </a:rPr>
              <a:t>(Insert Contractor Contact Information Here, name address phone number).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___________________________________			_______________</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(Name of Contractor Representative)				(Date)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___________________________________</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(Signature of Contractor Representative)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93483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85000" lnSpcReduction="10000"/>
          </a:bodyPr>
          <a:lstStyle/>
          <a:p>
            <a:r>
              <a:rPr lang="en-US" sz="5200" b="1" dirty="0"/>
              <a:t>Rebuild Alabama </a:t>
            </a:r>
          </a:p>
          <a:p>
            <a:r>
              <a:rPr lang="en-US" sz="5200" b="1" dirty="0"/>
              <a:t>Implementation Team </a:t>
            </a:r>
          </a:p>
          <a:p>
            <a:r>
              <a:rPr lang="en-US" sz="5200" b="1" dirty="0"/>
              <a:t>Report</a:t>
            </a:r>
          </a:p>
          <a:p>
            <a:endParaRPr lang="en-US" sz="4300" b="1" dirty="0"/>
          </a:p>
          <a:p>
            <a:r>
              <a:rPr lang="en-US" sz="3600" b="1" dirty="0"/>
              <a:t>Public Works Bids</a:t>
            </a:r>
          </a:p>
          <a:p>
            <a:endParaRPr lang="en-US" sz="4000" dirty="0"/>
          </a:p>
          <a:p>
            <a:endParaRPr lang="en-US" sz="4000" dirty="0"/>
          </a:p>
          <a:p>
            <a:r>
              <a:rPr lang="en-US" sz="2600" dirty="0"/>
              <a:t>Greg Bodley, Morgan County</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4252789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37" y="2848074"/>
            <a:ext cx="10515600" cy="876242"/>
          </a:xfrm>
        </p:spPr>
        <p:txBody>
          <a:bodyPr>
            <a:normAutofit/>
          </a:bodyPr>
          <a:lstStyle/>
          <a:p>
            <a:pPr algn="ctr"/>
            <a:r>
              <a:rPr lang="en-US" sz="4000" b="1" dirty="0" smtClean="0">
                <a:hlinkClick r:id="rId2" action="ppaction://hlinkpres?slideindex=1&amp;slidetitle="/>
              </a:rPr>
              <a:t>Rebuild Public Works Bid</a:t>
            </a:r>
            <a:endParaRPr lang="en-US" sz="40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09552" y="92955"/>
            <a:ext cx="1339850" cy="1339850"/>
          </a:xfrm>
        </p:spPr>
      </p:pic>
    </p:spTree>
    <p:extLst>
      <p:ext uri="{BB962C8B-B14F-4D97-AF65-F5344CB8AC3E}">
        <p14:creationId xmlns:p14="http://schemas.microsoft.com/office/powerpoint/2010/main" val="906880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85000" lnSpcReduction="10000"/>
          </a:bodyPr>
          <a:lstStyle/>
          <a:p>
            <a:r>
              <a:rPr lang="en-US" sz="5200" b="1" dirty="0"/>
              <a:t>Rebuild Alabama </a:t>
            </a:r>
          </a:p>
          <a:p>
            <a:r>
              <a:rPr lang="en-US" sz="5200" b="1" dirty="0"/>
              <a:t>Implementation Team </a:t>
            </a:r>
          </a:p>
          <a:p>
            <a:r>
              <a:rPr lang="en-US" sz="5200" b="1" dirty="0"/>
              <a:t>Report</a:t>
            </a:r>
          </a:p>
          <a:p>
            <a:endParaRPr lang="en-US" sz="4300" b="1" dirty="0"/>
          </a:p>
          <a:p>
            <a:r>
              <a:rPr lang="en-US" sz="3600" b="1" dirty="0"/>
              <a:t>Competitive Bids</a:t>
            </a:r>
          </a:p>
          <a:p>
            <a:endParaRPr lang="en-US" sz="4000" dirty="0"/>
          </a:p>
          <a:p>
            <a:endParaRPr lang="en-US" sz="4000" dirty="0"/>
          </a:p>
          <a:p>
            <a:r>
              <a:rPr lang="en-US" sz="2600" dirty="0"/>
              <a:t>Luke McGinty, Elmore County</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3358879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E90FA679-4AFF-4659-AE49-D6095E6FFDA6}"/>
              </a:ext>
            </a:extLst>
          </p:cNvPr>
          <p:cNvSpPr>
            <a:spLocks noGrp="1"/>
          </p:cNvSpPr>
          <p:nvPr/>
        </p:nvSpPr>
        <p:spPr>
          <a:xfrm>
            <a:off x="1981200" y="196691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Competitive Bid Law-	AL Code § 41-16-50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Expenditure of funds on Labor, Equipment, Materials and Services of $15,000 or more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Purchases shall be made under contractual agreement entered into by free and open competitive bidding, on sealed bids, to the lowest responsible bidder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25975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8A243D3C-B300-4447-A4F5-FFE6C79E6F25}"/>
              </a:ext>
            </a:extLst>
          </p:cNvPr>
          <p:cNvSpPr>
            <a:spLocks noGrp="1"/>
          </p:cNvSpPr>
          <p:nvPr/>
        </p:nvSpPr>
        <p:spPr>
          <a:xfrm>
            <a:off x="1981200" y="196691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Counties must ensure that at least 50% of the CRAF are allocated utilizing established bidding and contract procedures. Properly executed competitive bids will satisfy this requirement.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Posted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Invitation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Specifications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Bid Bonds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Bid Awards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Contracts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2556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72" y="56271"/>
            <a:ext cx="3734971" cy="3608363"/>
          </a:xfrm>
          <a:prstGeom prst="rect">
            <a:avLst/>
          </a:prstGeom>
        </p:spPr>
      </p:pic>
      <p:pic>
        <p:nvPicPr>
          <p:cNvPr id="3" name="Picture 2"/>
          <p:cNvPicPr>
            <a:picLocks noChangeAspect="1"/>
          </p:cNvPicPr>
          <p:nvPr/>
        </p:nvPicPr>
        <p:blipFill>
          <a:blip r:embed="rId3"/>
          <a:stretch>
            <a:fillRect/>
          </a:stretch>
        </p:blipFill>
        <p:spPr>
          <a:xfrm>
            <a:off x="3596831" y="563702"/>
            <a:ext cx="4833780" cy="5639216"/>
          </a:xfrm>
          <a:prstGeom prst="rect">
            <a:avLst/>
          </a:prstGeom>
        </p:spPr>
      </p:pic>
      <p:pic>
        <p:nvPicPr>
          <p:cNvPr id="4" name="Picture 3"/>
          <p:cNvPicPr>
            <a:picLocks noChangeAspect="1"/>
          </p:cNvPicPr>
          <p:nvPr/>
        </p:nvPicPr>
        <p:blipFill>
          <a:blip r:embed="rId4"/>
          <a:stretch>
            <a:fillRect/>
          </a:stretch>
        </p:blipFill>
        <p:spPr>
          <a:xfrm>
            <a:off x="7826952" y="1612975"/>
            <a:ext cx="4271263" cy="5186709"/>
          </a:xfrm>
          <a:prstGeom prst="rect">
            <a:avLst/>
          </a:prstGeom>
        </p:spPr>
      </p:pic>
    </p:spTree>
    <p:extLst>
      <p:ext uri="{BB962C8B-B14F-4D97-AF65-F5344CB8AC3E}">
        <p14:creationId xmlns:p14="http://schemas.microsoft.com/office/powerpoint/2010/main" val="158768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09552" y="92955"/>
            <a:ext cx="1339850" cy="1339850"/>
          </a:xfrm>
        </p:spPr>
      </p:pic>
      <p:graphicFrame>
        <p:nvGraphicFramePr>
          <p:cNvPr id="7" name="Object 6">
            <a:extLst>
              <a:ext uri="{FF2B5EF4-FFF2-40B4-BE49-F238E27FC236}">
                <a16:creationId xmlns:a16="http://schemas.microsoft.com/office/drawing/2014/main" xmlns="" id="{3D9E737A-ED00-4D84-9B83-E9358F395ABA}"/>
              </a:ext>
            </a:extLst>
          </p:cNvPr>
          <p:cNvGraphicFramePr>
            <a:graphicFrameLocks noChangeAspect="1"/>
          </p:cNvGraphicFramePr>
          <p:nvPr>
            <p:extLst/>
          </p:nvPr>
        </p:nvGraphicFramePr>
        <p:xfrm>
          <a:off x="1449402" y="1432805"/>
          <a:ext cx="3973299" cy="5142389"/>
        </p:xfrm>
        <a:graphic>
          <a:graphicData uri="http://schemas.openxmlformats.org/presentationml/2006/ole">
            <mc:AlternateContent xmlns:mc="http://schemas.openxmlformats.org/markup-compatibility/2006">
              <mc:Choice xmlns:v="urn:schemas-microsoft-com:vml" Requires="v">
                <p:oleObj spid="_x0000_s1038" name="Acrobat Document" r:id="rId5" imgW="5829298" imgH="7543753" progId="AcroExch.Document.DC">
                  <p:embed/>
                </p:oleObj>
              </mc:Choice>
              <mc:Fallback>
                <p:oleObj name="Acrobat Document" r:id="rId5" imgW="5829298" imgH="7543753" progId="AcroExch.Document.DC">
                  <p:embed/>
                  <p:pic>
                    <p:nvPicPr>
                      <p:cNvPr id="0" name=""/>
                      <p:cNvPicPr/>
                      <p:nvPr/>
                    </p:nvPicPr>
                    <p:blipFill>
                      <a:blip r:embed="rId6"/>
                      <a:stretch>
                        <a:fillRect/>
                      </a:stretch>
                    </p:blipFill>
                    <p:spPr>
                      <a:xfrm>
                        <a:off x="1449402" y="1432805"/>
                        <a:ext cx="3973299" cy="514238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7CECB5F2-B628-4A72-9DE6-125597C9695B}"/>
              </a:ext>
            </a:extLst>
          </p:cNvPr>
          <p:cNvGraphicFramePr>
            <a:graphicFrameLocks noChangeAspect="1"/>
          </p:cNvGraphicFramePr>
          <p:nvPr>
            <p:extLst/>
          </p:nvPr>
        </p:nvGraphicFramePr>
        <p:xfrm>
          <a:off x="6735862" y="1399527"/>
          <a:ext cx="3978986" cy="5149749"/>
        </p:xfrm>
        <a:graphic>
          <a:graphicData uri="http://schemas.openxmlformats.org/presentationml/2006/ole">
            <mc:AlternateContent xmlns:mc="http://schemas.openxmlformats.org/markup-compatibility/2006">
              <mc:Choice xmlns:v="urn:schemas-microsoft-com:vml" Requires="v">
                <p:oleObj spid="_x0000_s1039" name="Acrobat Document" r:id="rId7" imgW="5829298" imgH="7543753" progId="AcroExch.Document.DC">
                  <p:embed/>
                </p:oleObj>
              </mc:Choice>
              <mc:Fallback>
                <p:oleObj name="Acrobat Document" r:id="rId7" imgW="5829298" imgH="7543753" progId="AcroExch.Document.DC">
                  <p:embed/>
                  <p:pic>
                    <p:nvPicPr>
                      <p:cNvPr id="0" name=""/>
                      <p:cNvPicPr/>
                      <p:nvPr/>
                    </p:nvPicPr>
                    <p:blipFill>
                      <a:blip r:embed="rId8"/>
                      <a:stretch>
                        <a:fillRect/>
                      </a:stretch>
                    </p:blipFill>
                    <p:spPr>
                      <a:xfrm>
                        <a:off x="6735862" y="1399527"/>
                        <a:ext cx="3978986" cy="5149749"/>
                      </a:xfrm>
                      <a:prstGeom prst="rect">
                        <a:avLst/>
                      </a:prstGeom>
                    </p:spPr>
                  </p:pic>
                </p:oleObj>
              </mc:Fallback>
            </mc:AlternateContent>
          </a:graphicData>
        </a:graphic>
      </p:graphicFrame>
    </p:spTree>
    <p:extLst>
      <p:ext uri="{BB962C8B-B14F-4D97-AF65-F5344CB8AC3E}">
        <p14:creationId xmlns:p14="http://schemas.microsoft.com/office/powerpoint/2010/main" val="2812721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09552" y="92955"/>
            <a:ext cx="1339850" cy="1339850"/>
          </a:xfrm>
        </p:spPr>
      </p:pic>
      <p:graphicFrame>
        <p:nvGraphicFramePr>
          <p:cNvPr id="7" name="Object 6">
            <a:extLst>
              <a:ext uri="{FF2B5EF4-FFF2-40B4-BE49-F238E27FC236}">
                <a16:creationId xmlns:a16="http://schemas.microsoft.com/office/drawing/2014/main" xmlns="" id="{76AEA4DA-4A34-4427-BE22-6FDD9BB9471D}"/>
              </a:ext>
            </a:extLst>
          </p:cNvPr>
          <p:cNvGraphicFramePr>
            <a:graphicFrameLocks noChangeAspect="1"/>
          </p:cNvGraphicFramePr>
          <p:nvPr>
            <p:extLst/>
          </p:nvPr>
        </p:nvGraphicFramePr>
        <p:xfrm>
          <a:off x="1449402" y="1432805"/>
          <a:ext cx="4143233" cy="5362324"/>
        </p:xfrm>
        <a:graphic>
          <a:graphicData uri="http://schemas.openxmlformats.org/presentationml/2006/ole">
            <mc:AlternateContent xmlns:mc="http://schemas.openxmlformats.org/markup-compatibility/2006">
              <mc:Choice xmlns:v="urn:schemas-microsoft-com:vml" Requires="v">
                <p:oleObj spid="_x0000_s2062" name="Acrobat Document" r:id="rId5" imgW="5829298" imgH="7543753" progId="AcroExch.Document.DC">
                  <p:embed/>
                </p:oleObj>
              </mc:Choice>
              <mc:Fallback>
                <p:oleObj name="Acrobat Document" r:id="rId5" imgW="5829298" imgH="7543753" progId="AcroExch.Document.DC">
                  <p:embed/>
                  <p:pic>
                    <p:nvPicPr>
                      <p:cNvPr id="0" name=""/>
                      <p:cNvPicPr/>
                      <p:nvPr/>
                    </p:nvPicPr>
                    <p:blipFill>
                      <a:blip r:embed="rId6"/>
                      <a:stretch>
                        <a:fillRect/>
                      </a:stretch>
                    </p:blipFill>
                    <p:spPr>
                      <a:xfrm>
                        <a:off x="1449402" y="1432805"/>
                        <a:ext cx="4143233" cy="536232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6D713769-A7E9-4F35-B4C4-9889BE7D5E26}"/>
              </a:ext>
            </a:extLst>
          </p:cNvPr>
          <p:cNvGraphicFramePr>
            <a:graphicFrameLocks noChangeAspect="1"/>
          </p:cNvGraphicFramePr>
          <p:nvPr>
            <p:extLst/>
          </p:nvPr>
        </p:nvGraphicFramePr>
        <p:xfrm>
          <a:off x="6571615" y="1399527"/>
          <a:ext cx="4143233" cy="5362324"/>
        </p:xfrm>
        <a:graphic>
          <a:graphicData uri="http://schemas.openxmlformats.org/presentationml/2006/ole">
            <mc:AlternateContent xmlns:mc="http://schemas.openxmlformats.org/markup-compatibility/2006">
              <mc:Choice xmlns:v="urn:schemas-microsoft-com:vml" Requires="v">
                <p:oleObj spid="_x0000_s2063" name="Acrobat Document" r:id="rId7" imgW="5829298" imgH="7543753" progId="AcroExch.Document.DC">
                  <p:embed/>
                </p:oleObj>
              </mc:Choice>
              <mc:Fallback>
                <p:oleObj name="Acrobat Document" r:id="rId7" imgW="5829298" imgH="7543753" progId="AcroExch.Document.DC">
                  <p:embed/>
                  <p:pic>
                    <p:nvPicPr>
                      <p:cNvPr id="0" name=""/>
                      <p:cNvPicPr/>
                      <p:nvPr/>
                    </p:nvPicPr>
                    <p:blipFill>
                      <a:blip r:embed="rId8"/>
                      <a:stretch>
                        <a:fillRect/>
                      </a:stretch>
                    </p:blipFill>
                    <p:spPr>
                      <a:xfrm>
                        <a:off x="6571615" y="1399527"/>
                        <a:ext cx="4143233" cy="5362324"/>
                      </a:xfrm>
                      <a:prstGeom prst="rect">
                        <a:avLst/>
                      </a:prstGeom>
                    </p:spPr>
                  </p:pic>
                </p:oleObj>
              </mc:Fallback>
            </mc:AlternateContent>
          </a:graphicData>
        </a:graphic>
      </p:graphicFrame>
    </p:spTree>
    <p:extLst>
      <p:ext uri="{BB962C8B-B14F-4D97-AF65-F5344CB8AC3E}">
        <p14:creationId xmlns:p14="http://schemas.microsoft.com/office/powerpoint/2010/main" val="4091056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E2A5765C-33FC-48E0-823B-99B188162E0F}"/>
              </a:ext>
            </a:extLst>
          </p:cNvPr>
          <p:cNvSpPr txBox="1">
            <a:spLocks/>
          </p:cNvSpPr>
          <p:nvPr/>
        </p:nvSpPr>
        <p:spPr>
          <a:xfrm>
            <a:off x="1981200" y="1966911"/>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2019 Elmore County Competitive Bids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Concrete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Concrete Pipe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Corrugated Metal Pipe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Granite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Crushed Base, Rip Rap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Plant mix asphalt, Cold Mix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Liquid Asphalt, CRS-2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Concrete Cloth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Mulch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Gabion Baskets/ Gabion Material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05830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E7B1C815-0E02-49E5-8957-F94E401855BF}"/>
              </a:ext>
            </a:extLst>
          </p:cNvPr>
          <p:cNvSpPr txBox="1">
            <a:spLocks/>
          </p:cNvSpPr>
          <p:nvPr/>
        </p:nvSpPr>
        <p:spPr>
          <a:xfrm>
            <a:off x="1981200" y="196691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2020 ACCA Joint Bid Items</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Debris Services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Heavy Equipment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Metal Pipe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Herbicides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Road Signs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Portland Cement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Liquid Asphalt (CRS-2 &amp; CRS-2P)</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50269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fontScale="77500" lnSpcReduction="20000"/>
          </a:bodyPr>
          <a:lstStyle/>
          <a:p>
            <a:r>
              <a:rPr lang="en-US" sz="5200" b="1" dirty="0"/>
              <a:t>Rebuild Alabama </a:t>
            </a:r>
          </a:p>
          <a:p>
            <a:r>
              <a:rPr lang="en-US" sz="5200" b="1" dirty="0"/>
              <a:t>Implementation Team </a:t>
            </a:r>
          </a:p>
          <a:p>
            <a:r>
              <a:rPr lang="en-US" sz="5200" b="1" dirty="0"/>
              <a:t>Report</a:t>
            </a:r>
          </a:p>
          <a:p>
            <a:endParaRPr lang="en-US" sz="4300" b="1" dirty="0"/>
          </a:p>
          <a:p>
            <a:r>
              <a:rPr lang="en-US" sz="3600" b="1" dirty="0"/>
              <a:t>Memorandum of Understanding (MOU) with Municipalities</a:t>
            </a:r>
          </a:p>
          <a:p>
            <a:endParaRPr lang="en-US" sz="4000" dirty="0"/>
          </a:p>
          <a:p>
            <a:endParaRPr lang="en-US" sz="4000" dirty="0"/>
          </a:p>
          <a:p>
            <a:r>
              <a:rPr lang="en-US" sz="2600" dirty="0"/>
              <a:t>Randy Cole, Shelby County</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2800057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3" name="Rectangle 2">
            <a:extLst>
              <a:ext uri="{FF2B5EF4-FFF2-40B4-BE49-F238E27FC236}">
                <a16:creationId xmlns:a16="http://schemas.microsoft.com/office/drawing/2014/main" xmlns="" id="{C5C840C3-CF11-4E28-BF70-41E253A65DE8}"/>
              </a:ext>
            </a:extLst>
          </p:cNvPr>
          <p:cNvSpPr/>
          <p:nvPr/>
        </p:nvSpPr>
        <p:spPr>
          <a:xfrm>
            <a:off x="3048000" y="2423597"/>
            <a:ext cx="6096000" cy="2232406"/>
          </a:xfrm>
          <a:prstGeom prst="rect">
            <a:avLst/>
          </a:prstGeom>
        </p:spPr>
        <p:txBody>
          <a:bodyPr>
            <a:spAutoFit/>
          </a:bodyPr>
          <a:lstStyle/>
          <a:p>
            <a:pPr lvl="0" algn="ctr">
              <a:lnSpc>
                <a:spcPct val="90000"/>
              </a:lnSpc>
              <a:spcBef>
                <a:spcPts val="1000"/>
              </a:spcBef>
            </a:pPr>
            <a:r>
              <a:rPr lang="en-US" sz="3200" b="1" dirty="0">
                <a:solidFill>
                  <a:schemeClr val="tx1">
                    <a:lumMod val="95000"/>
                    <a:lumOff val="5000"/>
                  </a:schemeClr>
                </a:solidFill>
              </a:rPr>
              <a:t>What if a city wants to give your county their RA money?</a:t>
            </a:r>
          </a:p>
          <a:p>
            <a:pPr lvl="0" algn="ctr">
              <a:lnSpc>
                <a:spcPct val="90000"/>
              </a:lnSpc>
              <a:spcBef>
                <a:spcPts val="1000"/>
              </a:spcBef>
            </a:pPr>
            <a:endParaRPr lang="en-US" sz="2400" b="1" i="1" dirty="0">
              <a:solidFill>
                <a:prstClr val="black"/>
              </a:solidFill>
            </a:endParaRPr>
          </a:p>
          <a:p>
            <a:pPr lvl="0" algn="ctr">
              <a:lnSpc>
                <a:spcPct val="90000"/>
              </a:lnSpc>
              <a:spcBef>
                <a:spcPts val="1000"/>
              </a:spcBef>
            </a:pPr>
            <a:r>
              <a:rPr lang="en-US" sz="2400" b="1" i="1" dirty="0">
                <a:solidFill>
                  <a:srgbClr val="FF0000"/>
                </a:solidFill>
              </a:rPr>
              <a:t>Memorandum of Understanding Between Counties and Municipalities</a:t>
            </a:r>
          </a:p>
        </p:txBody>
      </p:sp>
    </p:spTree>
    <p:extLst>
      <p:ext uri="{BB962C8B-B14F-4D97-AF65-F5344CB8AC3E}">
        <p14:creationId xmlns:p14="http://schemas.microsoft.com/office/powerpoint/2010/main" val="262374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Title 1">
            <a:extLst>
              <a:ext uri="{FF2B5EF4-FFF2-40B4-BE49-F238E27FC236}">
                <a16:creationId xmlns:a16="http://schemas.microsoft.com/office/drawing/2014/main" xmlns="" id="{3BA2D4D7-3517-4EE6-9B2B-432EAF0035EB}"/>
              </a:ext>
            </a:extLst>
          </p:cNvPr>
          <p:cNvSpPr>
            <a:spLocks noGrp="1"/>
          </p:cNvSpPr>
          <p:nvPr/>
        </p:nvSpPr>
        <p:spPr>
          <a:xfrm>
            <a:off x="838200" y="1513539"/>
            <a:ext cx="10515600" cy="1210607"/>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a:r>
            <a:br>
              <a:rPr lang="en-US" b="1" dirty="0"/>
            </a:br>
            <a:r>
              <a:rPr lang="en-US" sz="5300" b="1" dirty="0"/>
              <a:t/>
            </a:r>
            <a:br>
              <a:rPr lang="en-US" sz="5300" b="1" dirty="0"/>
            </a:br>
            <a:r>
              <a:rPr lang="en-US" sz="5300" b="1" dirty="0"/>
              <a:t>A.  PURPOSE</a:t>
            </a:r>
            <a:r>
              <a:rPr lang="en-US" dirty="0"/>
              <a:t/>
            </a:r>
            <a:br>
              <a:rPr lang="en-US" dirty="0"/>
            </a:br>
            <a:endParaRPr lang="en-US" dirty="0"/>
          </a:p>
        </p:txBody>
      </p:sp>
      <p:sp>
        <p:nvSpPr>
          <p:cNvPr id="8" name="Content Placeholder 2">
            <a:extLst>
              <a:ext uri="{FF2B5EF4-FFF2-40B4-BE49-F238E27FC236}">
                <a16:creationId xmlns:a16="http://schemas.microsoft.com/office/drawing/2014/main" xmlns="" id="{A797914A-1BE6-4488-8AA2-D6DAA803490F}"/>
              </a:ext>
            </a:extLst>
          </p:cNvPr>
          <p:cNvSpPr>
            <a:spLocks noGrp="1"/>
          </p:cNvSpPr>
          <p:nvPr/>
        </p:nvSpPr>
        <p:spPr>
          <a:xfrm>
            <a:off x="838200" y="3073742"/>
            <a:ext cx="10515600" cy="2723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sz="2400" dirty="0"/>
              <a:t>The purpose of this </a:t>
            </a:r>
            <a:r>
              <a:rPr lang="en-US" sz="2400" b="1" dirty="0"/>
              <a:t>agreement</a:t>
            </a:r>
            <a:r>
              <a:rPr lang="en-US" sz="2400" dirty="0"/>
              <a:t> is to promote and formalize cooperative relationships between the undersigned parties necessary for the utilization of funds distributed to the </a:t>
            </a:r>
            <a:r>
              <a:rPr lang="en-US" sz="2400" b="1" dirty="0"/>
              <a:t>Municipality</a:t>
            </a:r>
            <a:r>
              <a:rPr lang="en-US" sz="2400" dirty="0"/>
              <a:t> by Section 7 of Act 2019-2 of the Alabama Legislature.</a:t>
            </a:r>
          </a:p>
        </p:txBody>
      </p:sp>
    </p:spTree>
    <p:extLst>
      <p:ext uri="{BB962C8B-B14F-4D97-AF65-F5344CB8AC3E}">
        <p14:creationId xmlns:p14="http://schemas.microsoft.com/office/powerpoint/2010/main" val="3061716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Title 1">
            <a:extLst>
              <a:ext uri="{FF2B5EF4-FFF2-40B4-BE49-F238E27FC236}">
                <a16:creationId xmlns:a16="http://schemas.microsoft.com/office/drawing/2014/main" xmlns="" id="{501DD1D0-F2FC-474E-BBC4-095B686076C2}"/>
              </a:ext>
            </a:extLst>
          </p:cNvPr>
          <p:cNvSpPr>
            <a:spLocks noGrp="1"/>
          </p:cNvSpPr>
          <p:nvPr/>
        </p:nvSpPr>
        <p:spPr>
          <a:xfrm>
            <a:off x="838200" y="152971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B.  IT IS MUTUALLY UNDERSTOOD AND     </a:t>
            </a:r>
            <a:br>
              <a:rPr lang="en-US" sz="2800" b="1" dirty="0"/>
            </a:br>
            <a:r>
              <a:rPr lang="en-US" sz="2800" b="1" dirty="0"/>
              <a:t>     AGREED BY AND BETWEEN THE PARTIES THAT:</a:t>
            </a:r>
          </a:p>
        </p:txBody>
      </p:sp>
      <p:sp>
        <p:nvSpPr>
          <p:cNvPr id="8" name="Content Placeholder 2">
            <a:extLst>
              <a:ext uri="{FF2B5EF4-FFF2-40B4-BE49-F238E27FC236}">
                <a16:creationId xmlns:a16="http://schemas.microsoft.com/office/drawing/2014/main" xmlns="" id="{46B90495-A0B6-4D0B-AA06-8A328A1B894A}"/>
              </a:ext>
            </a:extLst>
          </p:cNvPr>
          <p:cNvSpPr>
            <a:spLocks noGrp="1"/>
          </p:cNvSpPr>
          <p:nvPr/>
        </p:nvSpPr>
        <p:spPr>
          <a:xfrm>
            <a:off x="838200" y="285527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400" dirty="0"/>
              <a:t>The ____________ County Commission and the City/Town Council of ____________ have adopted resolutions (which are attached and incorporated herewith) authorizing the signatories to this </a:t>
            </a:r>
            <a:r>
              <a:rPr lang="en-US" sz="2400" b="1" dirty="0"/>
              <a:t>agreement</a:t>
            </a:r>
            <a:r>
              <a:rPr lang="en-US" sz="2400" dirty="0"/>
              <a:t> to bind both the </a:t>
            </a:r>
            <a:r>
              <a:rPr lang="en-US" sz="2400" b="1" dirty="0"/>
              <a:t>COUNTY</a:t>
            </a:r>
            <a:r>
              <a:rPr lang="en-US" sz="2400" dirty="0"/>
              <a:t> and the </a:t>
            </a:r>
            <a:r>
              <a:rPr lang="en-US" sz="2400" b="1" dirty="0"/>
              <a:t>Municipality</a:t>
            </a:r>
            <a:r>
              <a:rPr lang="en-US" sz="2400" dirty="0"/>
              <a:t> to the terms herein.</a:t>
            </a:r>
          </a:p>
          <a:p>
            <a:pPr marL="514350" indent="-514350">
              <a:buFont typeface="Arial" panose="020B0604020202020204" pitchFamily="34" charset="0"/>
              <a:buAutoNum type="arabicPeriod"/>
            </a:pPr>
            <a:r>
              <a:rPr lang="en-US" sz="2400" dirty="0"/>
              <a:t>All </a:t>
            </a:r>
            <a:r>
              <a:rPr lang="en-US" sz="2400" b="1" dirty="0"/>
              <a:t>Municipality </a:t>
            </a:r>
            <a:r>
              <a:rPr lang="en-US" sz="2400" dirty="0"/>
              <a:t>funds to which the </a:t>
            </a:r>
            <a:r>
              <a:rPr lang="en-US" sz="2400" b="1" dirty="0"/>
              <a:t>Municipality</a:t>
            </a:r>
            <a:r>
              <a:rPr lang="en-US" sz="2400" dirty="0"/>
              <a:t> is entitled, accruing for benefit of, or being paid to the </a:t>
            </a:r>
            <a:r>
              <a:rPr lang="en-US" sz="2400" b="1" dirty="0"/>
              <a:t>Municipality</a:t>
            </a:r>
            <a:r>
              <a:rPr lang="en-US" sz="2400" dirty="0"/>
              <a:t> pursuant to Section 7 of Act 2019-2, shall be allocated to the </a:t>
            </a:r>
            <a:r>
              <a:rPr lang="en-US" sz="2400" b="1" dirty="0"/>
              <a:t>COUNTY</a:t>
            </a:r>
            <a:r>
              <a:rPr lang="en-US" sz="2400" dirty="0"/>
              <a:t>, on a monthly basis, and shall be deposited by the </a:t>
            </a:r>
            <a:r>
              <a:rPr lang="en-US" sz="2400" b="1" dirty="0"/>
              <a:t>COUNTY</a:t>
            </a:r>
            <a:r>
              <a:rPr lang="en-US" sz="2400" dirty="0"/>
              <a:t> into the County Rebuild Alabama Fund established by the </a:t>
            </a:r>
            <a:r>
              <a:rPr lang="en-US" sz="2400" b="1" dirty="0"/>
              <a:t>COUNTY</a:t>
            </a:r>
            <a:r>
              <a:rPr lang="en-US" sz="2400" dirty="0"/>
              <a:t>, and shall be used by the </a:t>
            </a:r>
            <a:r>
              <a:rPr lang="en-US" sz="2400" b="1" dirty="0"/>
              <a:t>COUNTY </a:t>
            </a:r>
            <a:r>
              <a:rPr lang="en-US" sz="2400" dirty="0"/>
              <a:t>for such purposes as provided for in Section 7 of the Act.</a:t>
            </a:r>
          </a:p>
          <a:p>
            <a:pPr marL="514350" indent="-514350">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38665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EC2C5312-DB37-4CEC-8B2B-4D7763A496CC}"/>
              </a:ext>
            </a:extLst>
          </p:cNvPr>
          <p:cNvSpPr>
            <a:spLocks noGrp="1"/>
          </p:cNvSpPr>
          <p:nvPr/>
        </p:nvSpPr>
        <p:spPr>
          <a:xfrm>
            <a:off x="838200" y="1767929"/>
            <a:ext cx="10515600" cy="5090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startAt="3"/>
            </a:pPr>
            <a:r>
              <a:rPr lang="en-US" sz="2400" dirty="0"/>
              <a:t>Once the funds have been deposited into the County Rebuild Alabama Fund, the </a:t>
            </a:r>
            <a:r>
              <a:rPr lang="en-US" sz="2400" b="1" dirty="0"/>
              <a:t>COUNTY </a:t>
            </a:r>
            <a:r>
              <a:rPr lang="en-US" sz="2400" dirty="0"/>
              <a:t>shall have the full and complete discretion and responsibility to ensure that the funds are used and expended in a manner consistent with the Act.</a:t>
            </a:r>
          </a:p>
          <a:p>
            <a:pPr marL="514350" indent="-514350">
              <a:buAutoNum type="arabicPeriod" startAt="3"/>
            </a:pPr>
            <a:r>
              <a:rPr lang="en-US" sz="2400" dirty="0"/>
              <a:t>The parties further agree that the </a:t>
            </a:r>
            <a:r>
              <a:rPr lang="en-US" sz="2400" b="1" dirty="0"/>
              <a:t>COUNTY </a:t>
            </a:r>
            <a:r>
              <a:rPr lang="en-US" sz="2400" dirty="0"/>
              <a:t>will include the utilization and expenditure of funds transferred under this agreement in its annual reporting as required in Act 2019-2 and copies of such reporting will be provided to the </a:t>
            </a:r>
            <a:r>
              <a:rPr lang="en-US" sz="2400" b="1" dirty="0"/>
              <a:t>Municipality</a:t>
            </a:r>
            <a:r>
              <a:rPr lang="en-US" sz="2400" dirty="0"/>
              <a:t> so that it may comply with the notification and posting requirements of the act. </a:t>
            </a:r>
          </a:p>
          <a:p>
            <a:pPr marL="514350" indent="-514350">
              <a:buAutoNum type="arabicPeriod" startAt="3"/>
            </a:pPr>
            <a:r>
              <a:rPr lang="en-US" sz="2400" dirty="0"/>
              <a:t>This </a:t>
            </a:r>
            <a:r>
              <a:rPr lang="en-US" sz="2400" b="1" dirty="0"/>
              <a:t>agreement </a:t>
            </a:r>
            <a:r>
              <a:rPr lang="en-US" sz="2400" dirty="0"/>
              <a:t>may be revised as necessary, by mutual consent of the parties, by issuance of a written amendment signed and dated by all parties; or may be terminated by either party upon delivery of thirty days written notice to the other party.</a:t>
            </a:r>
          </a:p>
        </p:txBody>
      </p:sp>
    </p:spTree>
    <p:extLst>
      <p:ext uri="{BB962C8B-B14F-4D97-AF65-F5344CB8AC3E}">
        <p14:creationId xmlns:p14="http://schemas.microsoft.com/office/powerpoint/2010/main" val="2159429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a16="http://schemas.microsoft.com/office/drawing/2014/main" xmlns="" id="{7F43F727-72DA-40F7-8DBB-7BB4708A3866}"/>
              </a:ext>
            </a:extLst>
          </p:cNvPr>
          <p:cNvSpPr>
            <a:spLocks noGrp="1"/>
          </p:cNvSpPr>
          <p:nvPr/>
        </p:nvSpPr>
        <p:spPr>
          <a:xfrm>
            <a:off x="838200" y="1704976"/>
            <a:ext cx="10515600" cy="541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startAt="6"/>
            </a:pPr>
            <a:r>
              <a:rPr lang="en-US" sz="2400" dirty="0"/>
              <a:t>The termination of this agreement shall immediately relieve the </a:t>
            </a:r>
            <a:r>
              <a:rPr lang="en-US" sz="2400" b="1" dirty="0"/>
              <a:t>COUNTY </a:t>
            </a:r>
            <a:r>
              <a:rPr lang="en-US" sz="2400" dirty="0"/>
              <a:t>of its responsibilities to comply with the requirements for the reporting of the utilization and expenditure of the funds otherwise received by the </a:t>
            </a:r>
            <a:r>
              <a:rPr lang="en-US" sz="2400" b="1" dirty="0"/>
              <a:t>Municipality</a:t>
            </a:r>
            <a:r>
              <a:rPr lang="en-US" sz="2400" dirty="0"/>
              <a:t>.</a:t>
            </a:r>
          </a:p>
          <a:p>
            <a:pPr marL="514350" indent="-514350">
              <a:buFont typeface="Arial" panose="020B0604020202020204" pitchFamily="34" charset="0"/>
              <a:buAutoNum type="arabicPeriod" startAt="6"/>
            </a:pPr>
            <a:r>
              <a:rPr lang="en-US" sz="2400" dirty="0"/>
              <a:t>If any provision of this </a:t>
            </a:r>
            <a:r>
              <a:rPr lang="en-US" sz="2400" b="1" dirty="0"/>
              <a:t>agreement </a:t>
            </a:r>
            <a:r>
              <a:rPr lang="en-US" sz="2400" dirty="0"/>
              <a:t>is determined to be inconsistent with existing law, regulations, or directives governing the signatories, then only that provision of the </a:t>
            </a:r>
            <a:r>
              <a:rPr lang="en-US" sz="2400" b="1" dirty="0"/>
              <a:t>agreement</a:t>
            </a:r>
            <a:r>
              <a:rPr lang="en-US" sz="2400" dirty="0"/>
              <a:t> affected by a finding of inconsistency shall be voided.</a:t>
            </a:r>
          </a:p>
          <a:p>
            <a:pPr marL="514350" indent="-514350">
              <a:buFont typeface="Arial" panose="020B0604020202020204" pitchFamily="34" charset="0"/>
              <a:buAutoNum type="arabicPeriod" startAt="6"/>
            </a:pPr>
            <a:r>
              <a:rPr lang="en-US" sz="2400" dirty="0"/>
              <a:t>Each party shall perform its responsibilities and activities described herein as an independent contractor and not as an officer, agent, or employee of any other party hereto.  Each party shall be solely responsible for the acts and omissions of its officers, agents, employees, volunteers, contractors, and subcontractors, if any.</a:t>
            </a:r>
          </a:p>
          <a:p>
            <a:pPr marL="0" indent="0">
              <a:buNone/>
            </a:pPr>
            <a:endParaRPr lang="en-US" dirty="0"/>
          </a:p>
        </p:txBody>
      </p:sp>
    </p:spTree>
    <p:extLst>
      <p:ext uri="{BB962C8B-B14F-4D97-AF65-F5344CB8AC3E}">
        <p14:creationId xmlns:p14="http://schemas.microsoft.com/office/powerpoint/2010/main" val="170035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0"/>
            <a:ext cx="12020764" cy="6858000"/>
          </a:xfrm>
          <a:prstGeom prst="rect">
            <a:avLst/>
          </a:prstGeom>
        </p:spPr>
      </p:pic>
    </p:spTree>
    <p:extLst>
      <p:ext uri="{BB962C8B-B14F-4D97-AF65-F5344CB8AC3E}">
        <p14:creationId xmlns:p14="http://schemas.microsoft.com/office/powerpoint/2010/main" val="3061905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TextBox 4">
            <a:extLst>
              <a:ext uri="{FF2B5EF4-FFF2-40B4-BE49-F238E27FC236}">
                <a16:creationId xmlns:a16="http://schemas.microsoft.com/office/drawing/2014/main" xmlns="" id="{3A113115-E299-4504-9C60-07E009223462}"/>
              </a:ext>
            </a:extLst>
          </p:cNvPr>
          <p:cNvSpPr txBox="1"/>
          <p:nvPr/>
        </p:nvSpPr>
        <p:spPr>
          <a:xfrm>
            <a:off x="1126067" y="1704976"/>
            <a:ext cx="9939866"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AutoNum type="arabicPeriod" startAt="9"/>
              <a:tabLst>
                <a:tab pos="398463" algn="l"/>
              </a:tabLst>
            </a:pPr>
            <a:r>
              <a:rPr lang="en-US" sz="2400" dirty="0"/>
              <a:t>The receipt and utilization of Rebuild Alabama Funds by the COUNTY as provided in this agreement shall not be interpreted to require the COUNTY to assume responsibility or liability for any street, road, bridge or structure under the control and responsibility of the Municipality on or after the date of this agreement.</a:t>
            </a:r>
          </a:p>
          <a:p>
            <a:pPr marL="514350" indent="-514350">
              <a:buAutoNum type="arabicPeriod" startAt="9"/>
              <a:tabLst>
                <a:tab pos="398463" algn="l"/>
              </a:tabLst>
            </a:pPr>
            <a:r>
              <a:rPr lang="en-US" sz="2400" dirty="0">
                <a:solidFill>
                  <a:prstClr val="black"/>
                </a:solidFill>
              </a:rPr>
              <a:t>This agreement is executed at the date of the last signature and shall continue until amended or terminated as provided herein.</a:t>
            </a:r>
            <a:r>
              <a:rPr lang="en-US" sz="2400" dirty="0"/>
              <a:t>  </a:t>
            </a:r>
          </a:p>
          <a:p>
            <a:pPr>
              <a:tabLst>
                <a:tab pos="398463" algn="l"/>
              </a:tabLst>
            </a:pPr>
            <a:endParaRPr lang="en-US" sz="2400" dirty="0"/>
          </a:p>
        </p:txBody>
      </p:sp>
    </p:spTree>
    <p:extLst>
      <p:ext uri="{BB962C8B-B14F-4D97-AF65-F5344CB8AC3E}">
        <p14:creationId xmlns:p14="http://schemas.microsoft.com/office/powerpoint/2010/main" val="3778078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Rectangle 6">
            <a:extLst>
              <a:ext uri="{FF2B5EF4-FFF2-40B4-BE49-F238E27FC236}">
                <a16:creationId xmlns:a16="http://schemas.microsoft.com/office/drawing/2014/main" xmlns="" id="{3F167E85-BF0E-408A-B7E2-818B99A2F638}"/>
              </a:ext>
            </a:extLst>
          </p:cNvPr>
          <p:cNvSpPr/>
          <p:nvPr/>
        </p:nvSpPr>
        <p:spPr>
          <a:xfrm>
            <a:off x="1626879" y="1399527"/>
            <a:ext cx="8938242" cy="52322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r>
              <a:rPr lang="en-US" b="1" dirty="0">
                <a:latin typeface="Times New Roman" panose="02020603050405020304" pitchFamily="18" charset="0"/>
                <a:ea typeface="Times New Roman" panose="02020603050405020304" pitchFamily="18" charset="0"/>
              </a:rPr>
              <a:t>	</a:t>
            </a:r>
          </a:p>
          <a:p>
            <a:pPr algn="just"/>
            <a:r>
              <a:rPr lang="en-US" b="1" dirty="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IN WITNESS THEREOF, </a:t>
            </a:r>
            <a:r>
              <a:rPr lang="en-US" sz="2000" dirty="0">
                <a:latin typeface="Times New Roman" panose="02020603050405020304" pitchFamily="18" charset="0"/>
                <a:ea typeface="Times New Roman" panose="02020603050405020304" pitchFamily="18" charset="0"/>
              </a:rPr>
              <a:t>the parties herein set below their signatures:</a:t>
            </a:r>
          </a:p>
          <a:p>
            <a:pPr algn="just"/>
            <a:r>
              <a:rPr lang="en-US" sz="2000" dirty="0">
                <a:latin typeface="Times New Roman" panose="02020603050405020304" pitchFamily="18" charset="0"/>
                <a:ea typeface="Times New Roman" panose="02020603050405020304" pitchFamily="18" charset="0"/>
              </a:rPr>
              <a:t>	____________________________, Mayor, City/Town of _______________</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Signature:____________________________  Date:_______________</a:t>
            </a:r>
          </a:p>
          <a:p>
            <a:pPr algn="just"/>
            <a:endParaRPr lang="en-US" sz="2000" dirty="0">
              <a:latin typeface="Times New Roman" panose="02020603050405020304" pitchFamily="18" charset="0"/>
              <a:ea typeface="Times New Roman" panose="02020603050405020304" pitchFamily="18" charset="0"/>
            </a:endParaRP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ATTEST:___________________________</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_____________________________, Chairman, _____________County 	Commission</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Signature:______________________________  Date:________________</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	ATTEST: ____________________________</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0856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pic>
        <p:nvPicPr>
          <p:cNvPr id="7" name="Picture 6">
            <a:extLst>
              <a:ext uri="{FF2B5EF4-FFF2-40B4-BE49-F238E27FC236}">
                <a16:creationId xmlns:a16="http://schemas.microsoft.com/office/drawing/2014/main" xmlns="" id="{2070F787-A443-4B58-AF55-8E1F07018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119" y="1241369"/>
            <a:ext cx="8675470" cy="5616632"/>
          </a:xfrm>
          <a:prstGeom prst="rect">
            <a:avLst/>
          </a:prstGeom>
        </p:spPr>
      </p:pic>
    </p:spTree>
    <p:extLst>
      <p:ext uri="{BB962C8B-B14F-4D97-AF65-F5344CB8AC3E}">
        <p14:creationId xmlns:p14="http://schemas.microsoft.com/office/powerpoint/2010/main" val="673750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pic>
        <p:nvPicPr>
          <p:cNvPr id="7" name="Picture 6">
            <a:extLst>
              <a:ext uri="{FF2B5EF4-FFF2-40B4-BE49-F238E27FC236}">
                <a16:creationId xmlns:a16="http://schemas.microsoft.com/office/drawing/2014/main" xmlns="" id="{C252F61A-5889-43DC-86E7-5B2E442CB2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92" t="18519" r="39838" b="41852"/>
          <a:stretch/>
        </p:blipFill>
        <p:spPr>
          <a:xfrm>
            <a:off x="2722219" y="1241368"/>
            <a:ext cx="6747562" cy="5219199"/>
          </a:xfrm>
          <a:prstGeom prst="rect">
            <a:avLst/>
          </a:prstGeom>
        </p:spPr>
      </p:pic>
      <p:sp>
        <p:nvSpPr>
          <p:cNvPr id="8" name="Rounded Rectangle 2">
            <a:extLst>
              <a:ext uri="{FF2B5EF4-FFF2-40B4-BE49-F238E27FC236}">
                <a16:creationId xmlns:a16="http://schemas.microsoft.com/office/drawing/2014/main" xmlns="" id="{CD9B5A0C-5937-42E4-AA29-2247FE6DA433}"/>
              </a:ext>
            </a:extLst>
          </p:cNvPr>
          <p:cNvSpPr/>
          <p:nvPr/>
        </p:nvSpPr>
        <p:spPr>
          <a:xfrm>
            <a:off x="4902200" y="2946400"/>
            <a:ext cx="2387600" cy="720627"/>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03705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407" y="3016354"/>
            <a:ext cx="5394960" cy="837027"/>
          </a:xfrm>
        </p:spPr>
        <p:txBody>
          <a:bodyPr>
            <a:normAutofit/>
          </a:bodyPr>
          <a:lstStyle/>
          <a:p>
            <a:r>
              <a:rPr lang="en-US" sz="3600" dirty="0"/>
              <a:t>Questions?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2106660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97040" y="1282482"/>
            <a:ext cx="5394960" cy="463911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CRAAR</a:t>
            </a:r>
          </a:p>
          <a:p>
            <a:endParaRPr lang="en-US" sz="4000" dirty="0" smtClean="0"/>
          </a:p>
          <a:p>
            <a:endParaRPr lang="en-US" sz="4000" dirty="0" smtClean="0"/>
          </a:p>
          <a:p>
            <a:r>
              <a:rPr lang="en-US" sz="2600" dirty="0" smtClean="0"/>
              <a:t>John Mark Davis, Autauga County</a:t>
            </a:r>
          </a:p>
          <a:p>
            <a:endParaRPr lang="en-US" dirty="0" smtClean="0"/>
          </a:p>
          <a:p>
            <a:endParaRPr lang="en-US" dirty="0"/>
          </a:p>
        </p:txBody>
      </p:sp>
    </p:spTree>
    <p:extLst>
      <p:ext uri="{BB962C8B-B14F-4D97-AF65-F5344CB8AC3E}">
        <p14:creationId xmlns:p14="http://schemas.microsoft.com/office/powerpoint/2010/main" val="2598660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Narrow" panose="020B0606020202030204" pitchFamily="34" charset="0"/>
                <a:cs typeface="Arial" panose="020B0604020202020204" pitchFamily="34" charset="0"/>
              </a:rPr>
              <a:t>County Rebuild Alabama Annual Report (</a:t>
            </a:r>
            <a:r>
              <a:rPr lang="en-US" sz="2800" dirty="0" err="1">
                <a:latin typeface="Arial Narrow" panose="020B0606020202030204" pitchFamily="34" charset="0"/>
                <a:cs typeface="Arial" panose="020B0604020202020204" pitchFamily="34" charset="0"/>
              </a:rPr>
              <a:t>CRAAR</a:t>
            </a:r>
            <a:r>
              <a:rPr lang="en-US" sz="2800" dirty="0">
                <a:latin typeface="Arial Narrow" panose="020B0606020202030204" pitchFamily="34" charset="0"/>
                <a:cs typeface="Arial" panose="020B0604020202020204" pitchFamily="34" charset="0"/>
              </a:rPr>
              <a:t>)</a:t>
            </a:r>
            <a:br>
              <a:rPr lang="en-US" sz="2800" dirty="0">
                <a:latin typeface="Arial Narrow" panose="020B0606020202030204" pitchFamily="34" charset="0"/>
                <a:cs typeface="Arial" panose="020B0604020202020204" pitchFamily="34" charset="0"/>
              </a:rPr>
            </a:br>
            <a:r>
              <a:rPr lang="en-US" sz="2800" dirty="0">
                <a:latin typeface="Arial Narrow" panose="020B0606020202030204" pitchFamily="34" charset="0"/>
                <a:cs typeface="Arial" panose="020B0604020202020204" pitchFamily="34" charset="0"/>
              </a:rPr>
              <a:t>Important Facts</a:t>
            </a:r>
          </a:p>
        </p:txBody>
      </p:sp>
      <p:pic>
        <p:nvPicPr>
          <p:cNvPr id="4" name="Content Placeholder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2000000}"/>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29670" y="190062"/>
            <a:ext cx="938150" cy="937357"/>
          </a:xfrm>
          <a:prstGeom prst="rect">
            <a:avLst/>
          </a:prstGeom>
        </p:spPr>
      </p:pic>
      <p:pic>
        <p:nvPicPr>
          <p:cNvPr id="5" name="Picture 4">
            <a:extLst>
              <a:ext uri="{FF2B5EF4-FFF2-40B4-BE49-F238E27FC236}">
                <a16:creationId xmlns:xdr="http://schemas.openxmlformats.org/drawingml/2006/spreadsheetDrawing" xmlns="" xmlns:a16="http://schemas.microsoft.com/office/drawing/2014/main" xmlns:lc="http://schemas.openxmlformats.org/drawingml/2006/lockedCanvas" id="{00000000-0008-0000-0000-00000300000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4180" y="173982"/>
            <a:ext cx="957490" cy="969515"/>
          </a:xfrm>
          <a:prstGeom prst="rect">
            <a:avLst/>
          </a:prstGeom>
        </p:spPr>
      </p:pic>
      <p:sp>
        <p:nvSpPr>
          <p:cNvPr id="6" name="TextBox 5"/>
          <p:cNvSpPr txBox="1"/>
          <p:nvPr/>
        </p:nvSpPr>
        <p:spPr>
          <a:xfrm>
            <a:off x="1940380" y="1771651"/>
            <a:ext cx="827042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At the first meeting in January of each year (starting 2021), all county engineers shall present to the County Commission an annual written report detailing expenditures made from the </a:t>
            </a:r>
            <a:r>
              <a:rPr lang="en-US" sz="2400" dirty="0" err="1"/>
              <a:t>CRAF</a:t>
            </a:r>
            <a:r>
              <a:rPr lang="en-US" sz="2400" dirty="0"/>
              <a:t> and </a:t>
            </a:r>
            <a:r>
              <a:rPr lang="en-US" sz="2400" dirty="0" err="1"/>
              <a:t>FAEF</a:t>
            </a:r>
            <a:r>
              <a:rPr lang="en-US" sz="2400" dirty="0"/>
              <a:t> during the previous fiscal year.</a:t>
            </a:r>
          </a:p>
          <a:p>
            <a:pPr marL="285750" indent="-285750">
              <a:buFont typeface="Arial" panose="020B0604020202020204" pitchFamily="34" charset="0"/>
              <a:buChar char="•"/>
            </a:pPr>
            <a:r>
              <a:rPr lang="en-US" sz="2400" dirty="0"/>
              <a:t>This report shall include the status of each project that was included in the CTP.</a:t>
            </a:r>
          </a:p>
          <a:p>
            <a:pPr marL="285750" indent="-285750">
              <a:buFont typeface="Arial" panose="020B0604020202020204" pitchFamily="34" charset="0"/>
              <a:buChar char="•"/>
            </a:pPr>
            <a:r>
              <a:rPr lang="en-US" sz="2400" dirty="0"/>
              <a:t>It should also address any Memorandums Of Understanding (MOUs) that were implemented between County and Municipality.</a:t>
            </a:r>
          </a:p>
          <a:p>
            <a:pPr marL="285750" indent="-285750">
              <a:buFont typeface="Arial" panose="020B0604020202020204" pitchFamily="34" charset="0"/>
              <a:buChar char="•"/>
            </a:pPr>
            <a:r>
              <a:rPr lang="en-US" sz="2400" dirty="0"/>
              <a:t>The report shall be entered into the minutes of the County Commission and shall be available to the public for inspection, including posting on the County’s website (if available).</a:t>
            </a:r>
          </a:p>
        </p:txBody>
      </p:sp>
    </p:spTree>
    <p:extLst>
      <p:ext uri="{BB962C8B-B14F-4D97-AF65-F5344CB8AC3E}">
        <p14:creationId xmlns:p14="http://schemas.microsoft.com/office/powerpoint/2010/main" val="2183626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D8944D3-3B85-477F-96A3-4B0D845AC8CB}"/>
              </a:ext>
            </a:extLst>
          </p:cNvPr>
          <p:cNvPicPr>
            <a:picLocks noChangeAspect="1"/>
          </p:cNvPicPr>
          <p:nvPr/>
        </p:nvPicPr>
        <p:blipFill>
          <a:blip r:embed="rId3"/>
          <a:stretch>
            <a:fillRect/>
          </a:stretch>
        </p:blipFill>
        <p:spPr>
          <a:xfrm>
            <a:off x="1933576" y="0"/>
            <a:ext cx="8429625" cy="6858000"/>
          </a:xfrm>
          <a:prstGeom prst="rect">
            <a:avLst/>
          </a:prstGeom>
        </p:spPr>
      </p:pic>
    </p:spTree>
    <p:extLst>
      <p:ext uri="{BB962C8B-B14F-4D97-AF65-F5344CB8AC3E}">
        <p14:creationId xmlns:p14="http://schemas.microsoft.com/office/powerpoint/2010/main" val="2966255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373836" y="791937"/>
            <a:ext cx="2122714" cy="3416320"/>
          </a:xfrm>
          <a:prstGeom prst="rect">
            <a:avLst/>
          </a:prstGeom>
          <a:noFill/>
        </p:spPr>
        <p:txBody>
          <a:bodyPr wrap="square" rtlCol="0">
            <a:spAutoFit/>
          </a:bodyPr>
          <a:lstStyle/>
          <a:p>
            <a:r>
              <a:rPr lang="en-US" dirty="0">
                <a:latin typeface="Arial Narrow" panose="020B0606020202030204" pitchFamily="34" charset="0"/>
              </a:rPr>
              <a:t>The </a:t>
            </a:r>
            <a:r>
              <a:rPr lang="en-US" dirty="0" err="1">
                <a:latin typeface="Arial Narrow" panose="020B0606020202030204" pitchFamily="34" charset="0"/>
              </a:rPr>
              <a:t>CRAAR</a:t>
            </a:r>
            <a:r>
              <a:rPr lang="en-US" dirty="0">
                <a:latin typeface="Arial Narrow" panose="020B0606020202030204" pitchFamily="34" charset="0"/>
              </a:rPr>
              <a:t> will look very similar to the CTP, especially this section. This data does not change unless you amend the CTP after the original Approval. Note Revenue from MOUs that consist of Rebuild Alabama Funds will need to be reported as well.</a:t>
            </a:r>
          </a:p>
        </p:txBody>
      </p:sp>
      <p:pic>
        <p:nvPicPr>
          <p:cNvPr id="7" name="Picture 6">
            <a:extLst>
              <a:ext uri="{FF2B5EF4-FFF2-40B4-BE49-F238E27FC236}">
                <a16:creationId xmlns="" xmlns:a16="http://schemas.microsoft.com/office/drawing/2014/main" id="{45ACD6F1-A8D4-4366-BC63-66A8DB475A1D}"/>
              </a:ext>
            </a:extLst>
          </p:cNvPr>
          <p:cNvPicPr>
            <a:picLocks noChangeAspect="1"/>
          </p:cNvPicPr>
          <p:nvPr/>
        </p:nvPicPr>
        <p:blipFill>
          <a:blip r:embed="rId3"/>
          <a:stretch>
            <a:fillRect/>
          </a:stretch>
        </p:blipFill>
        <p:spPr>
          <a:xfrm>
            <a:off x="1788920" y="156254"/>
            <a:ext cx="6274673" cy="6562953"/>
          </a:xfrm>
          <a:prstGeom prst="rect">
            <a:avLst/>
          </a:prstGeom>
        </p:spPr>
      </p:pic>
      <p:sp>
        <p:nvSpPr>
          <p:cNvPr id="9" name="Rectangle: Rounded Corners 12">
            <a:extLst>
              <a:ext uri="{FF2B5EF4-FFF2-40B4-BE49-F238E27FC236}">
                <a16:creationId xmlns="" xmlns:a16="http://schemas.microsoft.com/office/drawing/2014/main" id="{2554DEC2-AB13-4976-BB25-80A2CC9C3A33}"/>
              </a:ext>
            </a:extLst>
          </p:cNvPr>
          <p:cNvSpPr/>
          <p:nvPr/>
        </p:nvSpPr>
        <p:spPr>
          <a:xfrm>
            <a:off x="6610350" y="2455763"/>
            <a:ext cx="1583871" cy="752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281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455229" y="1053194"/>
            <a:ext cx="3600450" cy="2585323"/>
          </a:xfrm>
          <a:prstGeom prst="rect">
            <a:avLst/>
          </a:prstGeom>
          <a:noFill/>
        </p:spPr>
        <p:txBody>
          <a:bodyPr wrap="square" rtlCol="0">
            <a:spAutoFit/>
          </a:bodyPr>
          <a:lstStyle/>
          <a:p>
            <a:r>
              <a:rPr lang="en-US" dirty="0">
                <a:latin typeface="Arial Narrow" panose="020B0606020202030204" pitchFamily="34" charset="0"/>
              </a:rPr>
              <a:t>The Total Project Estimated Cost, Estimated Amounts Planned to be Utilized Under Competitive Bid and Public Works need to be updated to reflect the Actual Expended Amounts for each project. Additionally, a column has been designated for Expended Amounts regarding items that are exempt from the bidding process.</a:t>
            </a:r>
          </a:p>
        </p:txBody>
      </p:sp>
      <p:pic>
        <p:nvPicPr>
          <p:cNvPr id="7" name="Picture 6">
            <a:extLst>
              <a:ext uri="{FF2B5EF4-FFF2-40B4-BE49-F238E27FC236}">
                <a16:creationId xmlns="" xmlns:a16="http://schemas.microsoft.com/office/drawing/2014/main" id="{5F9A18B5-F16E-48D2-8E89-820BE4524589}"/>
              </a:ext>
            </a:extLst>
          </p:cNvPr>
          <p:cNvPicPr>
            <a:picLocks noChangeAspect="1"/>
          </p:cNvPicPr>
          <p:nvPr/>
        </p:nvPicPr>
        <p:blipFill>
          <a:blip r:embed="rId3"/>
          <a:stretch>
            <a:fillRect/>
          </a:stretch>
        </p:blipFill>
        <p:spPr>
          <a:xfrm>
            <a:off x="2281481" y="0"/>
            <a:ext cx="3334624" cy="6850196"/>
          </a:xfrm>
          <a:prstGeom prst="rect">
            <a:avLst/>
          </a:prstGeom>
        </p:spPr>
      </p:pic>
    </p:spTree>
    <p:extLst>
      <p:ext uri="{BB962C8B-B14F-4D97-AF65-F5344CB8AC3E}">
        <p14:creationId xmlns:p14="http://schemas.microsoft.com/office/powerpoint/2010/main" val="658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smtClean="0"/>
              <a:t>Rebuild Alabama </a:t>
            </a:r>
            <a:r>
              <a:rPr lang="en-US" sz="4000" b="1" dirty="0"/>
              <a:t>I</a:t>
            </a:r>
            <a:r>
              <a:rPr lang="en-US" sz="4000" b="1" dirty="0" smtClean="0"/>
              <a:t>mplementation Team</a:t>
            </a:r>
            <a:endParaRPr lang="en-US" sz="4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3513513" y="1595005"/>
            <a:ext cx="4982094" cy="48944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u="sng" dirty="0" smtClean="0">
                <a:latin typeface="+mn-lt"/>
              </a:rPr>
              <a:t>Technical Team</a:t>
            </a:r>
          </a:p>
          <a:p>
            <a:endParaRPr lang="en-US" sz="2600" dirty="0">
              <a:latin typeface="+mn-lt"/>
            </a:endParaRPr>
          </a:p>
          <a:p>
            <a:r>
              <a:rPr lang="en-US" sz="2600" dirty="0" smtClean="0">
                <a:latin typeface="+mn-lt"/>
              </a:rPr>
              <a:t>Shelby</a:t>
            </a:r>
            <a:r>
              <a:rPr lang="en-US" sz="2600" dirty="0">
                <a:latin typeface="+mn-lt"/>
              </a:rPr>
              <a:t>		</a:t>
            </a:r>
            <a:r>
              <a:rPr lang="en-US" sz="2600" dirty="0" smtClean="0">
                <a:latin typeface="+mn-lt"/>
              </a:rPr>
              <a:t>Randy Cole</a:t>
            </a:r>
            <a:endParaRPr lang="en-US" sz="2600" dirty="0">
              <a:latin typeface="+mn-lt"/>
            </a:endParaRPr>
          </a:p>
          <a:p>
            <a:r>
              <a:rPr lang="en-US" sz="2600" dirty="0" smtClean="0">
                <a:latin typeface="+mn-lt"/>
              </a:rPr>
              <a:t>Morgan	Greg Bodley</a:t>
            </a:r>
          </a:p>
          <a:p>
            <a:r>
              <a:rPr lang="en-US" sz="2600" dirty="0" smtClean="0">
                <a:latin typeface="+mn-lt"/>
              </a:rPr>
              <a:t>Marshall 	Bob </a:t>
            </a:r>
            <a:r>
              <a:rPr lang="en-US" sz="2600" dirty="0" err="1" smtClean="0">
                <a:latin typeface="+mn-lt"/>
              </a:rPr>
              <a:t>Pirando</a:t>
            </a:r>
            <a:endParaRPr lang="en-US" sz="2600" dirty="0" smtClean="0">
              <a:latin typeface="+mn-lt"/>
            </a:endParaRPr>
          </a:p>
          <a:p>
            <a:r>
              <a:rPr lang="en-US" sz="2600" dirty="0" smtClean="0">
                <a:latin typeface="+mn-lt"/>
              </a:rPr>
              <a:t>Mobile		Ricky Mitchell</a:t>
            </a:r>
          </a:p>
          <a:p>
            <a:r>
              <a:rPr lang="en-US" sz="2600" dirty="0" smtClean="0">
                <a:latin typeface="+mn-lt"/>
              </a:rPr>
              <a:t>Mobile		Richard </a:t>
            </a:r>
            <a:r>
              <a:rPr lang="en-US" sz="2600" dirty="0" err="1" smtClean="0">
                <a:latin typeface="+mn-lt"/>
              </a:rPr>
              <a:t>Spraggins</a:t>
            </a:r>
            <a:endParaRPr lang="en-US" sz="2600" dirty="0" smtClean="0">
              <a:latin typeface="+mn-lt"/>
            </a:endParaRPr>
          </a:p>
          <a:p>
            <a:r>
              <a:rPr lang="en-US" sz="2600" dirty="0" smtClean="0">
                <a:latin typeface="+mn-lt"/>
              </a:rPr>
              <a:t>Elmore		Luke McGinty</a:t>
            </a:r>
          </a:p>
          <a:p>
            <a:r>
              <a:rPr lang="en-US" sz="2600" dirty="0" smtClean="0">
                <a:latin typeface="+mn-lt"/>
              </a:rPr>
              <a:t>Chambers	Josh </a:t>
            </a:r>
            <a:r>
              <a:rPr lang="en-US" sz="2600" dirty="0" err="1" smtClean="0">
                <a:latin typeface="+mn-lt"/>
              </a:rPr>
              <a:t>Harvill</a:t>
            </a:r>
            <a:endParaRPr lang="en-US" sz="2600" dirty="0" smtClean="0">
              <a:latin typeface="+mn-lt"/>
            </a:endParaRPr>
          </a:p>
          <a:p>
            <a:endParaRPr lang="en-US" sz="2600" dirty="0" smtClean="0">
              <a:latin typeface="+mn-lt"/>
            </a:endParaRPr>
          </a:p>
          <a:p>
            <a:endParaRPr lang="en-US" sz="2600" dirty="0">
              <a:latin typeface="+mn-lt"/>
            </a:endParaRPr>
          </a:p>
          <a:p>
            <a:pPr algn="ctr"/>
            <a:r>
              <a:rPr lang="en-US" sz="2600" b="1" u="sng" dirty="0">
                <a:latin typeface="+mn-lt"/>
              </a:rPr>
              <a:t>Policy/ Accountability Team</a:t>
            </a:r>
          </a:p>
          <a:p>
            <a:endParaRPr lang="en-US" sz="2600" dirty="0">
              <a:latin typeface="+mn-lt"/>
            </a:endParaRPr>
          </a:p>
          <a:p>
            <a:r>
              <a:rPr lang="en-US" sz="2600" dirty="0">
                <a:latin typeface="+mn-lt"/>
              </a:rPr>
              <a:t>Crenshaw	</a:t>
            </a:r>
            <a:r>
              <a:rPr lang="en-US" sz="2600" dirty="0" smtClean="0">
                <a:latin typeface="+mn-lt"/>
              </a:rPr>
              <a:t>Benjie </a:t>
            </a:r>
            <a:r>
              <a:rPr lang="en-US" sz="2600" dirty="0">
                <a:latin typeface="+mn-lt"/>
              </a:rPr>
              <a:t>Sanders</a:t>
            </a:r>
          </a:p>
          <a:p>
            <a:r>
              <a:rPr lang="en-US" sz="2600" dirty="0">
                <a:latin typeface="+mn-lt"/>
              </a:rPr>
              <a:t>Autauga 	</a:t>
            </a:r>
            <a:r>
              <a:rPr lang="en-US" sz="2600" dirty="0" smtClean="0">
                <a:latin typeface="+mn-lt"/>
              </a:rPr>
              <a:t>John </a:t>
            </a:r>
            <a:r>
              <a:rPr lang="en-US" sz="2600" dirty="0">
                <a:latin typeface="+mn-lt"/>
              </a:rPr>
              <a:t>Mark Davis</a:t>
            </a:r>
          </a:p>
          <a:p>
            <a:r>
              <a:rPr lang="en-US" sz="2600" dirty="0">
                <a:latin typeface="+mn-lt"/>
              </a:rPr>
              <a:t>Geneva	</a:t>
            </a:r>
            <a:r>
              <a:rPr lang="en-US" sz="2600" dirty="0" smtClean="0">
                <a:latin typeface="+mn-lt"/>
              </a:rPr>
              <a:t>Justin </a:t>
            </a:r>
            <a:r>
              <a:rPr lang="en-US" sz="2600" dirty="0">
                <a:latin typeface="+mn-lt"/>
              </a:rPr>
              <a:t>B</a:t>
            </a:r>
            <a:r>
              <a:rPr lang="en-US" sz="2600" dirty="0" smtClean="0">
                <a:latin typeface="+mn-lt"/>
              </a:rPr>
              <a:t>arfield </a:t>
            </a:r>
            <a:endParaRPr lang="en-US" sz="2600" dirty="0">
              <a:latin typeface="+mn-lt"/>
            </a:endParaRPr>
          </a:p>
          <a:p>
            <a:r>
              <a:rPr lang="en-US" sz="2600" dirty="0">
                <a:latin typeface="+mn-lt"/>
              </a:rPr>
              <a:t>Perry		</a:t>
            </a:r>
            <a:r>
              <a:rPr lang="en-US" sz="2600" dirty="0" smtClean="0">
                <a:latin typeface="+mn-lt"/>
              </a:rPr>
              <a:t>Deandre </a:t>
            </a:r>
            <a:r>
              <a:rPr lang="en-US" sz="2600" dirty="0">
                <a:latin typeface="+mn-lt"/>
              </a:rPr>
              <a:t>Kimbrough</a:t>
            </a:r>
          </a:p>
          <a:p>
            <a:r>
              <a:rPr lang="en-US" sz="2600" dirty="0">
                <a:latin typeface="+mn-lt"/>
              </a:rPr>
              <a:t>Elmore		</a:t>
            </a:r>
            <a:r>
              <a:rPr lang="en-US" sz="2600" dirty="0" smtClean="0">
                <a:latin typeface="+mn-lt"/>
              </a:rPr>
              <a:t>Richie </a:t>
            </a:r>
            <a:r>
              <a:rPr lang="en-US" sz="2600" dirty="0">
                <a:latin typeface="+mn-lt"/>
              </a:rPr>
              <a:t>Beyer </a:t>
            </a:r>
          </a:p>
          <a:p>
            <a:endParaRPr lang="en-US" sz="2400" dirty="0" smtClean="0">
              <a:latin typeface="+mn-lt"/>
            </a:endParaRPr>
          </a:p>
          <a:p>
            <a:endParaRPr lang="en-US" sz="2400" dirty="0"/>
          </a:p>
        </p:txBody>
      </p:sp>
    </p:spTree>
    <p:extLst>
      <p:ext uri="{BB962C8B-B14F-4D97-AF65-F5344CB8AC3E}">
        <p14:creationId xmlns:p14="http://schemas.microsoft.com/office/powerpoint/2010/main" val="3564564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659336" y="947058"/>
            <a:ext cx="3771900" cy="2308324"/>
          </a:xfrm>
          <a:prstGeom prst="rect">
            <a:avLst/>
          </a:prstGeom>
          <a:noFill/>
        </p:spPr>
        <p:txBody>
          <a:bodyPr wrap="square" rtlCol="0">
            <a:spAutoFit/>
          </a:bodyPr>
          <a:lstStyle/>
          <a:p>
            <a:r>
              <a:rPr lang="en-US" dirty="0">
                <a:latin typeface="Arial Narrow" panose="020B0606020202030204" pitchFamily="34" charset="0"/>
              </a:rPr>
              <a:t>Two new columns were added that were not included in the CTP :</a:t>
            </a:r>
          </a:p>
          <a:p>
            <a:r>
              <a:rPr lang="en-US" u="sng" dirty="0">
                <a:latin typeface="Arial Narrow" panose="020B0606020202030204" pitchFamily="34" charset="0"/>
              </a:rPr>
              <a:t>Percent Complete </a:t>
            </a:r>
            <a:r>
              <a:rPr lang="en-US" dirty="0">
                <a:latin typeface="Arial Narrow" panose="020B0606020202030204" pitchFamily="34" charset="0"/>
              </a:rPr>
              <a:t>&amp; </a:t>
            </a:r>
            <a:r>
              <a:rPr lang="en-US" u="sng" dirty="0">
                <a:latin typeface="Arial Narrow" panose="020B0606020202030204" pitchFamily="34" charset="0"/>
              </a:rPr>
              <a:t>Original CTP (Yes/No) </a:t>
            </a:r>
          </a:p>
          <a:p>
            <a:endParaRPr lang="en-US" u="sng" dirty="0">
              <a:latin typeface="Arial Narrow" panose="020B0606020202030204" pitchFamily="34" charset="0"/>
            </a:endParaRPr>
          </a:p>
          <a:p>
            <a:r>
              <a:rPr lang="en-US" dirty="0">
                <a:latin typeface="Arial Narrow" panose="020B0606020202030204" pitchFamily="34" charset="0"/>
              </a:rPr>
              <a:t>– Was the project on the Original CTP? If not, there should be a note at the bottom explaining why and when the CTP was amended to include the change.</a:t>
            </a:r>
          </a:p>
        </p:txBody>
      </p:sp>
      <p:pic>
        <p:nvPicPr>
          <p:cNvPr id="7" name="Picture 6">
            <a:extLst>
              <a:ext uri="{FF2B5EF4-FFF2-40B4-BE49-F238E27FC236}">
                <a16:creationId xmlns="" xmlns:a16="http://schemas.microsoft.com/office/drawing/2014/main" id="{0DF4FA3F-F0FC-450D-9527-62B78735C765}"/>
              </a:ext>
            </a:extLst>
          </p:cNvPr>
          <p:cNvPicPr>
            <a:picLocks noChangeAspect="1"/>
          </p:cNvPicPr>
          <p:nvPr/>
        </p:nvPicPr>
        <p:blipFill>
          <a:blip r:embed="rId3"/>
          <a:stretch>
            <a:fillRect/>
          </a:stretch>
        </p:blipFill>
        <p:spPr>
          <a:xfrm>
            <a:off x="1955095" y="0"/>
            <a:ext cx="4411941" cy="6852522"/>
          </a:xfrm>
          <a:prstGeom prst="rect">
            <a:avLst/>
          </a:prstGeom>
        </p:spPr>
      </p:pic>
    </p:spTree>
    <p:extLst>
      <p:ext uri="{BB962C8B-B14F-4D97-AF65-F5344CB8AC3E}">
        <p14:creationId xmlns:p14="http://schemas.microsoft.com/office/powerpoint/2010/main" val="1840805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AEA73C7-988A-4A0E-A14D-C8AEFFC0821C}"/>
              </a:ext>
            </a:extLst>
          </p:cNvPr>
          <p:cNvPicPr>
            <a:picLocks noChangeAspect="1"/>
          </p:cNvPicPr>
          <p:nvPr/>
        </p:nvPicPr>
        <p:blipFill>
          <a:blip r:embed="rId3"/>
          <a:stretch>
            <a:fillRect/>
          </a:stretch>
        </p:blipFill>
        <p:spPr>
          <a:xfrm>
            <a:off x="1524001" y="2"/>
            <a:ext cx="4764825" cy="5343787"/>
          </a:xfrm>
          <a:prstGeom prst="rect">
            <a:avLst/>
          </a:prstGeom>
        </p:spPr>
      </p:pic>
      <p:pic>
        <p:nvPicPr>
          <p:cNvPr id="7" name="Picture 6">
            <a:extLst>
              <a:ext uri="{FF2B5EF4-FFF2-40B4-BE49-F238E27FC236}">
                <a16:creationId xmlns="" xmlns:a16="http://schemas.microsoft.com/office/drawing/2014/main" id="{33376FF3-0EA8-436D-9E31-FA24BEE7F15F}"/>
              </a:ext>
            </a:extLst>
          </p:cNvPr>
          <p:cNvPicPr>
            <a:picLocks noChangeAspect="1"/>
          </p:cNvPicPr>
          <p:nvPr/>
        </p:nvPicPr>
        <p:blipFill>
          <a:blip r:embed="rId4"/>
          <a:stretch>
            <a:fillRect/>
          </a:stretch>
        </p:blipFill>
        <p:spPr>
          <a:xfrm>
            <a:off x="7832212" y="3298373"/>
            <a:ext cx="1307306" cy="485775"/>
          </a:xfrm>
          <a:prstGeom prst="rect">
            <a:avLst/>
          </a:prstGeom>
        </p:spPr>
      </p:pic>
      <p:sp>
        <p:nvSpPr>
          <p:cNvPr id="8" name="Rectangle: Rounded Corners 7">
            <a:extLst>
              <a:ext uri="{FF2B5EF4-FFF2-40B4-BE49-F238E27FC236}">
                <a16:creationId xmlns="" xmlns:a16="http://schemas.microsoft.com/office/drawing/2014/main" id="{0BE4A9BC-7569-4687-8EF4-ED5E2D67DC90}"/>
              </a:ext>
            </a:extLst>
          </p:cNvPr>
          <p:cNvSpPr/>
          <p:nvPr/>
        </p:nvSpPr>
        <p:spPr>
          <a:xfrm>
            <a:off x="3906414" y="4269996"/>
            <a:ext cx="631333" cy="302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 xmlns:a16="http://schemas.microsoft.com/office/drawing/2014/main" id="{2D8AEBE0-5FBC-4134-8AB4-019F8441E3B8}"/>
              </a:ext>
            </a:extLst>
          </p:cNvPr>
          <p:cNvCxnSpPr>
            <a:cxnSpLocks/>
            <a:stCxn id="34" idx="3"/>
            <a:endCxn id="3" idx="1"/>
          </p:cNvCxnSpPr>
          <p:nvPr/>
        </p:nvCxnSpPr>
        <p:spPr>
          <a:xfrm flipV="1">
            <a:off x="6377216" y="1262191"/>
            <a:ext cx="1204684" cy="323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AD67BCCC-A8C0-4B0F-BE71-BB7DC8C70F17}"/>
              </a:ext>
            </a:extLst>
          </p:cNvPr>
          <p:cNvCxnSpPr>
            <a:cxnSpLocks/>
            <a:stCxn id="8" idx="3"/>
            <a:endCxn id="7" idx="1"/>
          </p:cNvCxnSpPr>
          <p:nvPr/>
        </p:nvCxnSpPr>
        <p:spPr>
          <a:xfrm flipV="1">
            <a:off x="4537746" y="3541260"/>
            <a:ext cx="3294466" cy="8797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DBB857A8-3A0C-4C2D-A733-846DCE1BAE1F}"/>
              </a:ext>
            </a:extLst>
          </p:cNvPr>
          <p:cNvPicPr>
            <a:picLocks noChangeAspect="1"/>
          </p:cNvPicPr>
          <p:nvPr/>
        </p:nvPicPr>
        <p:blipFill>
          <a:blip r:embed="rId5"/>
          <a:stretch>
            <a:fillRect/>
          </a:stretch>
        </p:blipFill>
        <p:spPr>
          <a:xfrm>
            <a:off x="1647850" y="6066779"/>
            <a:ext cx="4517124" cy="276156"/>
          </a:xfrm>
          <a:prstGeom prst="rect">
            <a:avLst/>
          </a:prstGeom>
        </p:spPr>
      </p:pic>
      <p:pic>
        <p:nvPicPr>
          <p:cNvPr id="18" name="Picture 17">
            <a:extLst>
              <a:ext uri="{FF2B5EF4-FFF2-40B4-BE49-F238E27FC236}">
                <a16:creationId xmlns="" xmlns:a16="http://schemas.microsoft.com/office/drawing/2014/main" id="{7BDE24CE-5E91-47BE-B756-BE8C28A65DC2}"/>
              </a:ext>
            </a:extLst>
          </p:cNvPr>
          <p:cNvPicPr>
            <a:picLocks noChangeAspect="1"/>
          </p:cNvPicPr>
          <p:nvPr/>
        </p:nvPicPr>
        <p:blipFill>
          <a:blip r:embed="rId6"/>
          <a:stretch>
            <a:fillRect/>
          </a:stretch>
        </p:blipFill>
        <p:spPr>
          <a:xfrm>
            <a:off x="5023882" y="5358716"/>
            <a:ext cx="822676" cy="626800"/>
          </a:xfrm>
          <a:prstGeom prst="rect">
            <a:avLst/>
          </a:prstGeom>
        </p:spPr>
      </p:pic>
      <p:sp>
        <p:nvSpPr>
          <p:cNvPr id="19" name="Rectangle: Rounded Corners 18">
            <a:extLst>
              <a:ext uri="{FF2B5EF4-FFF2-40B4-BE49-F238E27FC236}">
                <a16:creationId xmlns="" xmlns:a16="http://schemas.microsoft.com/office/drawing/2014/main" id="{4BB0B6FF-90E5-4441-84FA-4731A22D59DF}"/>
              </a:ext>
            </a:extLst>
          </p:cNvPr>
          <p:cNvSpPr/>
          <p:nvPr/>
        </p:nvSpPr>
        <p:spPr>
          <a:xfrm>
            <a:off x="2270495" y="4572002"/>
            <a:ext cx="1493367" cy="922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 xmlns:a16="http://schemas.microsoft.com/office/drawing/2014/main" id="{327E14F3-F437-42F4-804D-D853A8F7743A}"/>
              </a:ext>
            </a:extLst>
          </p:cNvPr>
          <p:cNvSpPr/>
          <p:nvPr/>
        </p:nvSpPr>
        <p:spPr>
          <a:xfrm>
            <a:off x="5299472" y="4546900"/>
            <a:ext cx="157163" cy="1395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C5D613FC-6FE6-42FB-AAA7-2691B7C6189F}"/>
              </a:ext>
            </a:extLst>
          </p:cNvPr>
          <p:cNvCxnSpPr>
            <a:cxnSpLocks/>
          </p:cNvCxnSpPr>
          <p:nvPr/>
        </p:nvCxnSpPr>
        <p:spPr>
          <a:xfrm>
            <a:off x="2909888" y="4664281"/>
            <a:ext cx="222476" cy="1366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9962719D-CFD4-4472-9ED3-B2E5D158C36C}"/>
              </a:ext>
            </a:extLst>
          </p:cNvPr>
          <p:cNvCxnSpPr>
            <a:cxnSpLocks/>
            <a:stCxn id="20" idx="2"/>
            <a:endCxn id="18" idx="0"/>
          </p:cNvCxnSpPr>
          <p:nvPr/>
        </p:nvCxnSpPr>
        <p:spPr>
          <a:xfrm>
            <a:off x="5378054" y="4686410"/>
            <a:ext cx="57167" cy="672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9835BB9C-28D4-4BCE-8C47-A6B8B1F6F0FA}"/>
              </a:ext>
            </a:extLst>
          </p:cNvPr>
          <p:cNvPicPr>
            <a:picLocks noChangeAspect="1"/>
          </p:cNvPicPr>
          <p:nvPr/>
        </p:nvPicPr>
        <p:blipFill>
          <a:blip r:embed="rId7"/>
          <a:stretch>
            <a:fillRect/>
          </a:stretch>
        </p:blipFill>
        <p:spPr>
          <a:xfrm>
            <a:off x="7581900" y="614490"/>
            <a:ext cx="1592036" cy="1295400"/>
          </a:xfrm>
          <a:prstGeom prst="rect">
            <a:avLst/>
          </a:prstGeom>
        </p:spPr>
      </p:pic>
      <p:sp>
        <p:nvSpPr>
          <p:cNvPr id="16" name="TextBox 15"/>
          <p:cNvSpPr txBox="1"/>
          <p:nvPr/>
        </p:nvSpPr>
        <p:spPr>
          <a:xfrm>
            <a:off x="6788556" y="4051127"/>
            <a:ext cx="3731079" cy="2585323"/>
          </a:xfrm>
          <a:prstGeom prst="rect">
            <a:avLst/>
          </a:prstGeom>
          <a:noFill/>
        </p:spPr>
        <p:txBody>
          <a:bodyPr wrap="square" rtlCol="0">
            <a:spAutoFit/>
          </a:bodyPr>
          <a:lstStyle/>
          <a:p>
            <a:r>
              <a:rPr lang="en-US" dirty="0">
                <a:latin typeface="Arial Narrow" panose="020B0606020202030204" pitchFamily="34" charset="0"/>
              </a:rPr>
              <a:t>The Percent of Rebuild Alabama Funds that Utilized Contracts must be calculated as per Section 11f of the Rebuild Alabama Act and shown on the report. This Percentage is calculated by dividing the Total Amount Performed Under Contract by the Total Available RA Funds (Including MOU Funds). This should match the Compliance Certification.</a:t>
            </a:r>
          </a:p>
        </p:txBody>
      </p:sp>
      <p:sp>
        <p:nvSpPr>
          <p:cNvPr id="23" name="TextBox 22"/>
          <p:cNvSpPr txBox="1"/>
          <p:nvPr/>
        </p:nvSpPr>
        <p:spPr>
          <a:xfrm>
            <a:off x="7059386" y="2815915"/>
            <a:ext cx="3045279" cy="307777"/>
          </a:xfrm>
          <a:prstGeom prst="rect">
            <a:avLst/>
          </a:prstGeom>
          <a:noFill/>
        </p:spPr>
        <p:txBody>
          <a:bodyPr wrap="square" rtlCol="0">
            <a:spAutoFit/>
          </a:bodyPr>
          <a:lstStyle/>
          <a:p>
            <a:r>
              <a:rPr lang="en-US" sz="1400" dirty="0">
                <a:latin typeface="Arial Narrow" panose="020B0606020202030204" pitchFamily="34" charset="0"/>
              </a:rPr>
              <a:t>Total Comp. Bid &amp; Public Works Expended</a:t>
            </a:r>
          </a:p>
        </p:txBody>
      </p:sp>
      <p:sp>
        <p:nvSpPr>
          <p:cNvPr id="24" name="TextBox 23"/>
          <p:cNvSpPr txBox="1"/>
          <p:nvPr/>
        </p:nvSpPr>
        <p:spPr>
          <a:xfrm>
            <a:off x="7259568" y="306714"/>
            <a:ext cx="3045279" cy="307777"/>
          </a:xfrm>
          <a:prstGeom prst="rect">
            <a:avLst/>
          </a:prstGeom>
          <a:noFill/>
        </p:spPr>
        <p:txBody>
          <a:bodyPr wrap="square" rtlCol="0">
            <a:spAutoFit/>
          </a:bodyPr>
          <a:lstStyle/>
          <a:p>
            <a:r>
              <a:rPr lang="en-US" sz="1400" dirty="0">
                <a:latin typeface="Arial Narrow" panose="020B0606020202030204" pitchFamily="34" charset="0"/>
              </a:rPr>
              <a:t>Total Available Rebuild Alabama Funds</a:t>
            </a:r>
          </a:p>
        </p:txBody>
      </p:sp>
      <p:sp>
        <p:nvSpPr>
          <p:cNvPr id="34" name="Rectangle: Rounded Corners 12">
            <a:extLst>
              <a:ext uri="{FF2B5EF4-FFF2-40B4-BE49-F238E27FC236}">
                <a16:creationId xmlns="" xmlns:a16="http://schemas.microsoft.com/office/drawing/2014/main" id="{2554DEC2-AB13-4976-BB25-80A2CC9C3A33}"/>
              </a:ext>
            </a:extLst>
          </p:cNvPr>
          <p:cNvSpPr/>
          <p:nvPr/>
        </p:nvSpPr>
        <p:spPr>
          <a:xfrm>
            <a:off x="5456634" y="1262191"/>
            <a:ext cx="920583" cy="647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139519" y="755109"/>
            <a:ext cx="1428749" cy="1046440"/>
          </a:xfrm>
          <a:prstGeom prst="rect">
            <a:avLst/>
          </a:prstGeom>
          <a:noFill/>
        </p:spPr>
        <p:txBody>
          <a:bodyPr wrap="square" rtlCol="0">
            <a:spAutoFit/>
          </a:bodyPr>
          <a:lstStyle/>
          <a:p>
            <a:pPr>
              <a:spcBef>
                <a:spcPts val="1200"/>
              </a:spcBef>
            </a:pPr>
            <a:r>
              <a:rPr lang="en-US" sz="1400" dirty="0">
                <a:latin typeface="Arial Narrow" panose="020B0606020202030204" pitchFamily="34" charset="0"/>
              </a:rPr>
              <a:t>Begin Balance</a:t>
            </a:r>
          </a:p>
          <a:p>
            <a:pPr>
              <a:spcBef>
                <a:spcPts val="1200"/>
              </a:spcBef>
            </a:pPr>
            <a:r>
              <a:rPr lang="en-US" sz="1400" dirty="0">
                <a:latin typeface="Arial Narrow" panose="020B0606020202030204" pitchFamily="34" charset="0"/>
              </a:rPr>
              <a:t>Annual Revenue</a:t>
            </a:r>
          </a:p>
          <a:p>
            <a:pPr>
              <a:spcBef>
                <a:spcPts val="1200"/>
              </a:spcBef>
            </a:pPr>
            <a:r>
              <a:rPr lang="en-US" sz="1400" dirty="0">
                <a:latin typeface="Arial Narrow" panose="020B0606020202030204" pitchFamily="34" charset="0"/>
              </a:rPr>
              <a:t>MOU Funds</a:t>
            </a:r>
          </a:p>
        </p:txBody>
      </p:sp>
    </p:spTree>
    <p:extLst>
      <p:ext uri="{BB962C8B-B14F-4D97-AF65-F5344CB8AC3E}">
        <p14:creationId xmlns:p14="http://schemas.microsoft.com/office/powerpoint/2010/main" val="1358023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2B7BA4E-A9EC-4F10-836A-585B7B5AFE7D}"/>
              </a:ext>
            </a:extLst>
          </p:cNvPr>
          <p:cNvPicPr>
            <a:picLocks noChangeAspect="1"/>
          </p:cNvPicPr>
          <p:nvPr/>
        </p:nvPicPr>
        <p:blipFill>
          <a:blip r:embed="rId3"/>
          <a:stretch>
            <a:fillRect/>
          </a:stretch>
        </p:blipFill>
        <p:spPr>
          <a:xfrm>
            <a:off x="3098497" y="5423484"/>
            <a:ext cx="7222279" cy="1399913"/>
          </a:xfrm>
          <a:prstGeom prst="rect">
            <a:avLst/>
          </a:prstGeom>
        </p:spPr>
      </p:pic>
      <p:pic>
        <p:nvPicPr>
          <p:cNvPr id="4" name="Picture 3">
            <a:extLst>
              <a:ext uri="{FF2B5EF4-FFF2-40B4-BE49-F238E27FC236}">
                <a16:creationId xmlns="" xmlns:a16="http://schemas.microsoft.com/office/drawing/2014/main" id="{FAEA73C7-988A-4A0E-A14D-C8AEFFC0821C}"/>
              </a:ext>
            </a:extLst>
          </p:cNvPr>
          <p:cNvPicPr>
            <a:picLocks noChangeAspect="1"/>
          </p:cNvPicPr>
          <p:nvPr/>
        </p:nvPicPr>
        <p:blipFill>
          <a:blip r:embed="rId4"/>
          <a:stretch>
            <a:fillRect/>
          </a:stretch>
        </p:blipFill>
        <p:spPr>
          <a:xfrm>
            <a:off x="1524001" y="2"/>
            <a:ext cx="4764825" cy="5343787"/>
          </a:xfrm>
          <a:prstGeom prst="rect">
            <a:avLst/>
          </a:prstGeom>
        </p:spPr>
      </p:pic>
      <p:sp>
        <p:nvSpPr>
          <p:cNvPr id="19" name="Rectangle: Rounded Corners 18">
            <a:extLst>
              <a:ext uri="{FF2B5EF4-FFF2-40B4-BE49-F238E27FC236}">
                <a16:creationId xmlns="" xmlns:a16="http://schemas.microsoft.com/office/drawing/2014/main" id="{4BB0B6FF-90E5-4441-84FA-4731A22D59DF}"/>
              </a:ext>
            </a:extLst>
          </p:cNvPr>
          <p:cNvSpPr/>
          <p:nvPr/>
        </p:nvSpPr>
        <p:spPr>
          <a:xfrm>
            <a:off x="1612086" y="4756559"/>
            <a:ext cx="2818701" cy="4697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C5D613FC-6FE6-42FB-AAA7-2691B7C6189F}"/>
              </a:ext>
            </a:extLst>
          </p:cNvPr>
          <p:cNvCxnSpPr>
            <a:cxnSpLocks/>
            <a:stCxn id="19" idx="3"/>
          </p:cNvCxnSpPr>
          <p:nvPr/>
        </p:nvCxnSpPr>
        <p:spPr>
          <a:xfrm>
            <a:off x="4430786" y="4991449"/>
            <a:ext cx="427838" cy="5033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9636" y="759278"/>
            <a:ext cx="3731079" cy="1754326"/>
          </a:xfrm>
          <a:prstGeom prst="rect">
            <a:avLst/>
          </a:prstGeom>
          <a:noFill/>
        </p:spPr>
        <p:txBody>
          <a:bodyPr wrap="square" rtlCol="0">
            <a:spAutoFit/>
          </a:bodyPr>
          <a:lstStyle/>
          <a:p>
            <a:r>
              <a:rPr lang="en-US" dirty="0">
                <a:latin typeface="Arial Narrow" panose="020B0606020202030204" pitchFamily="34" charset="0"/>
              </a:rPr>
              <a:t>Remarks shall be placed at the bottom to explain MOU’s, Revenue Sources other than Rebuild Alabama, and Public Works/Competitive Bid Inquiry Number to denote which Bid Documents verify compliance. </a:t>
            </a:r>
          </a:p>
        </p:txBody>
      </p:sp>
    </p:spTree>
    <p:extLst>
      <p:ext uri="{BB962C8B-B14F-4D97-AF65-F5344CB8AC3E}">
        <p14:creationId xmlns:p14="http://schemas.microsoft.com/office/powerpoint/2010/main" val="3820690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97040" y="1461136"/>
            <a:ext cx="5394960" cy="463911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CRACR and Certificate of Compliance</a:t>
            </a:r>
          </a:p>
          <a:p>
            <a:endParaRPr lang="en-US" sz="4000" dirty="0" smtClean="0"/>
          </a:p>
          <a:p>
            <a:endParaRPr lang="en-US" sz="4000" dirty="0" smtClean="0"/>
          </a:p>
          <a:p>
            <a:r>
              <a:rPr lang="en-US" sz="2600" dirty="0" smtClean="0"/>
              <a:t>Deandre Kimbrough, Perry County</a:t>
            </a:r>
          </a:p>
          <a:p>
            <a:endParaRPr lang="en-US" dirty="0" smtClean="0"/>
          </a:p>
          <a:p>
            <a:endParaRPr lang="en-US" dirty="0"/>
          </a:p>
        </p:txBody>
      </p:sp>
    </p:spTree>
    <p:extLst>
      <p:ext uri="{BB962C8B-B14F-4D97-AF65-F5344CB8AC3E}">
        <p14:creationId xmlns:p14="http://schemas.microsoft.com/office/powerpoint/2010/main" val="786392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8038" y="110994"/>
            <a:ext cx="9931879" cy="874144"/>
          </a:xfrm>
        </p:spPr>
        <p:txBody>
          <a:bodyPr>
            <a:normAutofit/>
          </a:bodyPr>
          <a:lstStyle/>
          <a:p>
            <a:r>
              <a:rPr lang="en-US" sz="3600" dirty="0" smtClean="0"/>
              <a:t>County Rebuild Alabama Reporting Contract Report</a:t>
            </a:r>
            <a:endParaRPr lang="en-US" sz="3600" dirty="0"/>
          </a:p>
        </p:txBody>
      </p:sp>
      <p:sp>
        <p:nvSpPr>
          <p:cNvPr id="3" name="Subtitle 2"/>
          <p:cNvSpPr>
            <a:spLocks noGrp="1"/>
          </p:cNvSpPr>
          <p:nvPr>
            <p:ph type="subTitle" idx="1"/>
          </p:nvPr>
        </p:nvSpPr>
        <p:spPr>
          <a:xfrm>
            <a:off x="913958" y="1878037"/>
            <a:ext cx="10035396" cy="4747846"/>
          </a:xfrm>
        </p:spPr>
        <p:txBody>
          <a:bodyPr>
            <a:normAutofit/>
          </a:bodyPr>
          <a:lstStyle/>
          <a:p>
            <a:pPr marL="457200" indent="-457200" algn="l">
              <a:buFont typeface="Arial" panose="020B0604020202020204" pitchFamily="34" charset="0"/>
              <a:buChar char="•"/>
            </a:pPr>
            <a:r>
              <a:rPr lang="en-US" dirty="0" smtClean="0"/>
              <a:t>County projects let to contract shall utilize suppliers listed on the Alabama Department of Transportation (ALDOT) list of approved contractors and suppliers, including ALDOT’s Certified Disadvantaged Business Enterprise (CDBE) list.</a:t>
            </a:r>
          </a:p>
          <a:p>
            <a:pPr marL="457200" indent="-457200" algn="l">
              <a:buFont typeface="Arial" panose="020B0604020202020204" pitchFamily="34" charset="0"/>
              <a:buChar char="•"/>
            </a:pPr>
            <a:r>
              <a:rPr lang="en-US" dirty="0" smtClean="0"/>
              <a:t>Beginning October 1, 2020 and every October 1</a:t>
            </a:r>
            <a:r>
              <a:rPr lang="en-US" baseline="30000" dirty="0" smtClean="0"/>
              <a:t>st</a:t>
            </a:r>
            <a:r>
              <a:rPr lang="en-US" dirty="0" smtClean="0"/>
              <a:t> thereafter, counties shall provide a list of all contractors awarded projects funded with County Rebuild Alabama Funds to the Senate President Pro Tempore, Speaker of the House and the Chair of Joint Transportation Committee. This listing shall be called the County Rebuild Alabama Contractor Report (</a:t>
            </a:r>
            <a:r>
              <a:rPr lang="en-US" dirty="0" smtClean="0">
                <a:solidFill>
                  <a:srgbClr val="FF0000"/>
                </a:solidFill>
              </a:rPr>
              <a:t>CRACR</a:t>
            </a:r>
            <a:r>
              <a:rPr lang="en-US" dirty="0" smtClean="0"/>
              <a:t>).</a:t>
            </a:r>
          </a:p>
          <a:p>
            <a:pPr marL="457200" indent="-457200" algn="l">
              <a:buFont typeface="Arial" panose="020B0604020202020204" pitchFamily="34" charset="0"/>
              <a:buChar char="•"/>
            </a:pPr>
            <a:r>
              <a:rPr lang="en-US" dirty="0" smtClean="0"/>
              <a:t>No bidding is required by the county for asphalt or other local road construction or repair materials in the county has an annual contract for providing such materials.</a:t>
            </a:r>
          </a:p>
        </p:txBody>
      </p:sp>
      <p:pic>
        <p:nvPicPr>
          <p:cNvPr id="4" name="Picture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901" y="78836"/>
            <a:ext cx="957490" cy="969515"/>
          </a:xfrm>
          <a:prstGeom prst="rect">
            <a:avLst/>
          </a:prstGeom>
          <a:solidFill>
            <a:schemeClr val="bg1"/>
          </a:solidFill>
        </p:spPr>
      </p:pic>
      <p:pic>
        <p:nvPicPr>
          <p:cNvPr id="5" name="Content Placeholder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200000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60564" y="110994"/>
            <a:ext cx="938150" cy="937357"/>
          </a:xfrm>
          <a:prstGeom prst="rect">
            <a:avLst/>
          </a:prstGeom>
        </p:spPr>
      </p:pic>
    </p:spTree>
    <p:extLst>
      <p:ext uri="{BB962C8B-B14F-4D97-AF65-F5344CB8AC3E}">
        <p14:creationId xmlns:p14="http://schemas.microsoft.com/office/powerpoint/2010/main" val="4277353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103120" y="118093"/>
            <a:ext cx="7890610" cy="6739907"/>
          </a:xfrm>
          <a:prstGeom prst="rect">
            <a:avLst/>
          </a:prstGeom>
        </p:spPr>
      </p:pic>
    </p:spTree>
    <p:extLst>
      <p:ext uri="{BB962C8B-B14F-4D97-AF65-F5344CB8AC3E}">
        <p14:creationId xmlns:p14="http://schemas.microsoft.com/office/powerpoint/2010/main" val="2589432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186" y="7018"/>
            <a:ext cx="11633980" cy="6805559"/>
          </a:xfrm>
          <a:prstGeom prst="rect">
            <a:avLst/>
          </a:prstGeom>
        </p:spPr>
      </p:pic>
    </p:spTree>
    <p:extLst>
      <p:ext uri="{BB962C8B-B14F-4D97-AF65-F5344CB8AC3E}">
        <p14:creationId xmlns:p14="http://schemas.microsoft.com/office/powerpoint/2010/main" val="3652887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507"/>
            <a:ext cx="10515600" cy="776288"/>
          </a:xfrm>
        </p:spPr>
        <p:txBody>
          <a:bodyPr>
            <a:normAutofit/>
          </a:bodyPr>
          <a:lstStyle/>
          <a:p>
            <a:pPr algn="ctr"/>
            <a:r>
              <a:rPr lang="en-US" sz="3600" dirty="0" smtClean="0"/>
              <a:t>https://www.dot.state.al.us/DoingBusiness.html</a:t>
            </a:r>
            <a:endParaRPr lang="en-US" sz="3600" dirty="0"/>
          </a:p>
        </p:txBody>
      </p:sp>
      <p:pic>
        <p:nvPicPr>
          <p:cNvPr id="4" name="Content Placeholder 3" descr="ALDOT - Doing Business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3742" y="1041009"/>
            <a:ext cx="10084515" cy="5515782"/>
          </a:xfrm>
        </p:spPr>
      </p:pic>
    </p:spTree>
    <p:extLst>
      <p:ext uri="{BB962C8B-B14F-4D97-AF65-F5344CB8AC3E}">
        <p14:creationId xmlns:p14="http://schemas.microsoft.com/office/powerpoint/2010/main" val="3957905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038" y="110994"/>
            <a:ext cx="9931879" cy="874144"/>
          </a:xfrm>
        </p:spPr>
        <p:txBody>
          <a:bodyPr>
            <a:normAutofit/>
          </a:bodyPr>
          <a:lstStyle/>
          <a:p>
            <a:r>
              <a:rPr lang="en-US" sz="3600" dirty="0"/>
              <a:t>Certificate of Compliance</a:t>
            </a:r>
          </a:p>
        </p:txBody>
      </p:sp>
      <p:sp>
        <p:nvSpPr>
          <p:cNvPr id="3" name="Subtitle 2"/>
          <p:cNvSpPr>
            <a:spLocks noGrp="1"/>
          </p:cNvSpPr>
          <p:nvPr>
            <p:ph type="subTitle" idx="1"/>
          </p:nvPr>
        </p:nvSpPr>
        <p:spPr>
          <a:xfrm>
            <a:off x="1027391" y="1308296"/>
            <a:ext cx="10035396" cy="2187526"/>
          </a:xfrm>
        </p:spPr>
        <p:txBody>
          <a:bodyPr>
            <a:normAutofit/>
          </a:bodyPr>
          <a:lstStyle/>
          <a:p>
            <a:pPr algn="just"/>
            <a:r>
              <a:rPr lang="en-US" dirty="0"/>
              <a:t>By January 15 of each year, the county engineer will submit a certificate of compliance verifying that at least fifty percent (50%) of funding for the last fiscal year was let to contract, and shall file such certificate with the Chair of the Joint Transportation Committee, the Alabama Senate Pro Tempore, and the Speaker of the Alabama House of Representatives.</a:t>
            </a:r>
          </a:p>
        </p:txBody>
      </p:sp>
      <p:pic>
        <p:nvPicPr>
          <p:cNvPr id="4" name="Picture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901" y="78836"/>
            <a:ext cx="957490" cy="969515"/>
          </a:xfrm>
          <a:prstGeom prst="rect">
            <a:avLst/>
          </a:prstGeom>
          <a:solidFill>
            <a:schemeClr val="bg1"/>
          </a:solidFill>
        </p:spPr>
      </p:pic>
      <p:pic>
        <p:nvPicPr>
          <p:cNvPr id="5" name="Content Placeholder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200000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60564" y="110994"/>
            <a:ext cx="938150" cy="937357"/>
          </a:xfrm>
          <a:prstGeom prst="rect">
            <a:avLst/>
          </a:prstGeom>
        </p:spPr>
      </p:pic>
      <p:pic>
        <p:nvPicPr>
          <p:cNvPr id="7" name="Picture 6"/>
          <p:cNvPicPr>
            <a:picLocks noChangeAspect="1"/>
          </p:cNvPicPr>
          <p:nvPr/>
        </p:nvPicPr>
        <p:blipFill>
          <a:blip r:embed="rId4"/>
          <a:stretch>
            <a:fillRect/>
          </a:stretch>
        </p:blipFill>
        <p:spPr>
          <a:xfrm>
            <a:off x="777864" y="3755767"/>
            <a:ext cx="10282053" cy="2725364"/>
          </a:xfrm>
          <a:prstGeom prst="rect">
            <a:avLst/>
          </a:prstGeom>
        </p:spPr>
      </p:pic>
      <p:sp>
        <p:nvSpPr>
          <p:cNvPr id="8" name="Oval 7"/>
          <p:cNvSpPr/>
          <p:nvPr/>
        </p:nvSpPr>
        <p:spPr>
          <a:xfrm>
            <a:off x="9847384" y="4790049"/>
            <a:ext cx="780757" cy="429065"/>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575452" y="2904978"/>
            <a:ext cx="2271932" cy="1941342"/>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181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620173"/>
          </a:xfrm>
        </p:spPr>
        <p:txBody>
          <a:bodyPr>
            <a:normAutofit/>
          </a:bodyPr>
          <a:lstStyle/>
          <a:p>
            <a:r>
              <a:rPr lang="en-US" sz="3200" dirty="0" smtClean="0"/>
              <a:t>County Rebuild Alabama Certificate of Compliance</a:t>
            </a:r>
            <a:endParaRPr lang="en-US" sz="3200" dirty="0"/>
          </a:p>
        </p:txBody>
      </p:sp>
      <p:sp>
        <p:nvSpPr>
          <p:cNvPr id="5" name="Subtitle 4"/>
          <p:cNvSpPr>
            <a:spLocks noGrp="1"/>
          </p:cNvSpPr>
          <p:nvPr>
            <p:ph type="subTitle" idx="1"/>
          </p:nvPr>
        </p:nvSpPr>
        <p:spPr>
          <a:xfrm>
            <a:off x="1524000" y="1915063"/>
            <a:ext cx="9144000" cy="4733027"/>
          </a:xfrm>
        </p:spPr>
        <p:txBody>
          <a:bodyPr>
            <a:normAutofit fontScale="92500" lnSpcReduction="10000"/>
          </a:bodyPr>
          <a:lstStyle/>
          <a:p>
            <a:pPr algn="l"/>
            <a:r>
              <a:rPr lang="en-US" sz="1900" dirty="0" smtClean="0"/>
              <a:t>To:	Chair of the Joint Transportation Committee</a:t>
            </a:r>
          </a:p>
          <a:p>
            <a:pPr algn="l"/>
            <a:r>
              <a:rPr lang="en-US" sz="1900" dirty="0"/>
              <a:t>	</a:t>
            </a:r>
            <a:r>
              <a:rPr lang="en-US" sz="1900" dirty="0" smtClean="0"/>
              <a:t>Senate Pro Tempore</a:t>
            </a:r>
          </a:p>
          <a:p>
            <a:pPr algn="l"/>
            <a:r>
              <a:rPr lang="en-US" sz="1900" dirty="0"/>
              <a:t>	</a:t>
            </a:r>
            <a:r>
              <a:rPr lang="en-US" sz="1900" dirty="0" smtClean="0"/>
              <a:t>Speaker of the House</a:t>
            </a:r>
          </a:p>
          <a:p>
            <a:pPr algn="l"/>
            <a:endParaRPr lang="en-US" sz="1900" dirty="0"/>
          </a:p>
          <a:p>
            <a:pPr algn="l"/>
            <a:r>
              <a:rPr lang="en-US" sz="1900" dirty="0" smtClean="0"/>
              <a:t>From:  	Perry County</a:t>
            </a:r>
          </a:p>
          <a:p>
            <a:pPr algn="l"/>
            <a:r>
              <a:rPr lang="en-US" sz="1900" dirty="0"/>
              <a:t>	</a:t>
            </a:r>
            <a:r>
              <a:rPr lang="en-US" sz="1900" dirty="0" err="1" smtClean="0"/>
              <a:t>DeAndrae</a:t>
            </a:r>
            <a:r>
              <a:rPr lang="en-US" sz="1900" dirty="0" smtClean="0"/>
              <a:t> Kimbrough, County Engineer</a:t>
            </a:r>
          </a:p>
          <a:p>
            <a:pPr algn="l"/>
            <a:r>
              <a:rPr lang="en-US" sz="1900" dirty="0" smtClean="0"/>
              <a:t>Re:	County Rebuild Alabama Certificate of Compliance</a:t>
            </a:r>
          </a:p>
          <a:p>
            <a:pPr algn="l"/>
            <a:r>
              <a:rPr lang="en-US" sz="1900" dirty="0"/>
              <a:t>	</a:t>
            </a:r>
            <a:r>
              <a:rPr lang="en-US" sz="1900" dirty="0" smtClean="0"/>
              <a:t>FY 2020</a:t>
            </a:r>
          </a:p>
          <a:p>
            <a:pPr algn="l"/>
            <a:endParaRPr lang="en-US" sz="1900" dirty="0"/>
          </a:p>
          <a:p>
            <a:pPr algn="l"/>
            <a:r>
              <a:rPr lang="en-US" sz="1900" dirty="0" smtClean="0"/>
              <a:t>This certificate of compliance is being submitted as required by the Rebuild Alabama Act to verify a minimum of 50% of the </a:t>
            </a:r>
            <a:r>
              <a:rPr lang="en-US" sz="1900" dirty="0" smtClean="0">
                <a:solidFill>
                  <a:srgbClr val="FF0000"/>
                </a:solidFill>
              </a:rPr>
              <a:t>County Rebuild Alabama Funds (CRAFs)</a:t>
            </a:r>
            <a:r>
              <a:rPr lang="en-US" sz="1900" dirty="0" smtClean="0"/>
              <a:t> for the fiscal year </a:t>
            </a:r>
            <a:r>
              <a:rPr lang="en-US" sz="1900" dirty="0" smtClean="0">
                <a:solidFill>
                  <a:srgbClr val="FF0000"/>
                </a:solidFill>
              </a:rPr>
              <a:t>2020</a:t>
            </a:r>
            <a:r>
              <a:rPr lang="en-US" sz="1900" dirty="0" smtClean="0"/>
              <a:t> were expended utilizing a contract. The counties actual expenditures under a contract were  </a:t>
            </a:r>
            <a:r>
              <a:rPr lang="en-US" sz="1900" dirty="0" smtClean="0">
                <a:solidFill>
                  <a:srgbClr val="FF0000"/>
                </a:solidFill>
              </a:rPr>
              <a:t>75%</a:t>
            </a:r>
            <a:r>
              <a:rPr lang="en-US" sz="1900" dirty="0" smtClean="0"/>
              <a:t>.</a:t>
            </a:r>
          </a:p>
          <a:p>
            <a:pPr algn="l"/>
            <a:r>
              <a:rPr lang="en-US" sz="1900" dirty="0" smtClean="0"/>
              <a:t>Should you need any other information related to this project, please feel free to contact this office.</a:t>
            </a:r>
          </a:p>
          <a:p>
            <a:pPr algn="l"/>
            <a:endParaRPr lang="en-US" dirty="0" smtClean="0"/>
          </a:p>
        </p:txBody>
      </p:sp>
      <p:pic>
        <p:nvPicPr>
          <p:cNvPr id="6" name="Picture 5">
            <a:extLst>
              <a:ext uri="{FF2B5EF4-FFF2-40B4-BE49-F238E27FC236}">
                <a16:creationId xmlns:xdr="http://schemas.openxmlformats.org/drawingml/2006/spreadsheetDrawing" xmlns="" xmlns:a16="http://schemas.microsoft.com/office/drawing/2014/main" xmlns:lc="http://schemas.openxmlformats.org/drawingml/2006/lockedCanvas" id="{00000000-0008-0000-00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901" y="78836"/>
            <a:ext cx="957490" cy="969515"/>
          </a:xfrm>
          <a:prstGeom prst="rect">
            <a:avLst/>
          </a:prstGeom>
          <a:solidFill>
            <a:schemeClr val="bg1"/>
          </a:solidFill>
        </p:spPr>
      </p:pic>
      <p:pic>
        <p:nvPicPr>
          <p:cNvPr id="7" name="Content Placeholder 3">
            <a:extLst>
              <a:ext uri="{FF2B5EF4-FFF2-40B4-BE49-F238E27FC236}">
                <a16:creationId xmlns:xdr="http://schemas.openxmlformats.org/drawingml/2006/spreadsheetDrawing" xmlns="" xmlns:a16="http://schemas.microsoft.com/office/drawing/2014/main" xmlns:lc="http://schemas.openxmlformats.org/drawingml/2006/lockedCanvas" id="{00000000-0008-0000-0000-00000200000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60564" y="110994"/>
            <a:ext cx="938150" cy="937357"/>
          </a:xfrm>
          <a:prstGeom prst="rect">
            <a:avLst/>
          </a:prstGeom>
        </p:spPr>
      </p:pic>
    </p:spTree>
    <p:extLst>
      <p:ext uri="{BB962C8B-B14F-4D97-AF65-F5344CB8AC3E}">
        <p14:creationId xmlns:p14="http://schemas.microsoft.com/office/powerpoint/2010/main" val="595255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470507" y="98093"/>
            <a:ext cx="2438886" cy="3148579"/>
          </a:xfrm>
          <a:prstGeom prst="rect">
            <a:avLst/>
          </a:prstGeom>
        </p:spPr>
      </p:pic>
      <p:pic>
        <p:nvPicPr>
          <p:cNvPr id="9" name="Picture 8"/>
          <p:cNvPicPr>
            <a:picLocks noChangeAspect="1"/>
          </p:cNvPicPr>
          <p:nvPr/>
        </p:nvPicPr>
        <p:blipFill>
          <a:blip r:embed="rId3"/>
          <a:stretch>
            <a:fillRect/>
          </a:stretch>
        </p:blipFill>
        <p:spPr>
          <a:xfrm>
            <a:off x="8749704" y="469455"/>
            <a:ext cx="2758991" cy="3537885"/>
          </a:xfrm>
          <a:prstGeom prst="rect">
            <a:avLst/>
          </a:prstGeom>
        </p:spPr>
      </p:pic>
      <p:pic>
        <p:nvPicPr>
          <p:cNvPr id="8" name="Picture 7"/>
          <p:cNvPicPr>
            <a:picLocks noChangeAspect="1"/>
          </p:cNvPicPr>
          <p:nvPr/>
        </p:nvPicPr>
        <p:blipFill>
          <a:blip r:embed="rId4"/>
          <a:stretch>
            <a:fillRect/>
          </a:stretch>
        </p:blipFill>
        <p:spPr>
          <a:xfrm>
            <a:off x="8098855" y="993656"/>
            <a:ext cx="2878240" cy="3734516"/>
          </a:xfrm>
          <a:prstGeom prst="rect">
            <a:avLst/>
          </a:prstGeom>
        </p:spPr>
      </p:pic>
      <p:pic>
        <p:nvPicPr>
          <p:cNvPr id="7" name="Picture 6"/>
          <p:cNvPicPr>
            <a:picLocks noChangeAspect="1"/>
          </p:cNvPicPr>
          <p:nvPr/>
        </p:nvPicPr>
        <p:blipFill>
          <a:blip r:embed="rId5"/>
          <a:stretch>
            <a:fillRect/>
          </a:stretch>
        </p:blipFill>
        <p:spPr>
          <a:xfrm>
            <a:off x="7653174" y="1311455"/>
            <a:ext cx="2848301" cy="3684449"/>
          </a:xfrm>
          <a:prstGeom prst="rect">
            <a:avLst/>
          </a:prstGeom>
        </p:spPr>
      </p:pic>
      <p:pic>
        <p:nvPicPr>
          <p:cNvPr id="6" name="Picture 5"/>
          <p:cNvPicPr>
            <a:picLocks noChangeAspect="1"/>
          </p:cNvPicPr>
          <p:nvPr/>
        </p:nvPicPr>
        <p:blipFill>
          <a:blip r:embed="rId6"/>
          <a:stretch>
            <a:fillRect/>
          </a:stretch>
        </p:blipFill>
        <p:spPr>
          <a:xfrm>
            <a:off x="6880774" y="1827812"/>
            <a:ext cx="2813947" cy="3651096"/>
          </a:xfrm>
          <a:prstGeom prst="rect">
            <a:avLst/>
          </a:prstGeom>
        </p:spPr>
      </p:pic>
      <p:pic>
        <p:nvPicPr>
          <p:cNvPr id="5" name="Picture 4"/>
          <p:cNvPicPr>
            <a:picLocks noChangeAspect="1"/>
          </p:cNvPicPr>
          <p:nvPr/>
        </p:nvPicPr>
        <p:blipFill>
          <a:blip r:embed="rId7"/>
          <a:stretch>
            <a:fillRect/>
          </a:stretch>
        </p:blipFill>
        <p:spPr>
          <a:xfrm>
            <a:off x="6131490" y="2433213"/>
            <a:ext cx="3043367" cy="389097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181" y="307841"/>
            <a:ext cx="5667659" cy="4250744"/>
          </a:xfrm>
          <a:prstGeom prst="rect">
            <a:avLst/>
          </a:prstGeom>
        </p:spPr>
      </p:pic>
      <p:sp>
        <p:nvSpPr>
          <p:cNvPr id="12" name="Rectangle 11"/>
          <p:cNvSpPr/>
          <p:nvPr/>
        </p:nvSpPr>
        <p:spPr>
          <a:xfrm>
            <a:off x="330591" y="5074942"/>
            <a:ext cx="5281035" cy="1077218"/>
          </a:xfrm>
          <a:prstGeom prst="rect">
            <a:avLst/>
          </a:prstGeom>
        </p:spPr>
        <p:txBody>
          <a:bodyPr wrap="square">
            <a:spAutoFit/>
          </a:bodyPr>
          <a:lstStyle/>
          <a:p>
            <a:pPr algn="ctr"/>
            <a:r>
              <a:rPr lang="en-US" sz="3200" b="1" dirty="0"/>
              <a:t>Rebuild Alabama </a:t>
            </a:r>
          </a:p>
          <a:p>
            <a:pPr algn="ctr"/>
            <a:r>
              <a:rPr lang="en-US" sz="3200" b="1" dirty="0"/>
              <a:t>Implementation Team </a:t>
            </a:r>
            <a:endParaRPr lang="en-US" sz="3200" b="1" dirty="0"/>
          </a:p>
        </p:txBody>
      </p:sp>
    </p:spTree>
    <p:extLst>
      <p:ext uri="{BB962C8B-B14F-4D97-AF65-F5344CB8AC3E}">
        <p14:creationId xmlns:p14="http://schemas.microsoft.com/office/powerpoint/2010/main" val="3145156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97040" y="1313425"/>
            <a:ext cx="5394960" cy="463911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Documentation of Rebuild</a:t>
            </a:r>
          </a:p>
          <a:p>
            <a:endParaRPr lang="en-US" sz="4000" dirty="0" smtClean="0"/>
          </a:p>
          <a:p>
            <a:endParaRPr lang="en-US" sz="4000" dirty="0" smtClean="0"/>
          </a:p>
          <a:p>
            <a:r>
              <a:rPr lang="en-US" sz="2600" dirty="0" smtClean="0"/>
              <a:t>Benjie Sanders, Crenshaw County</a:t>
            </a:r>
          </a:p>
          <a:p>
            <a:endParaRPr lang="en-US" dirty="0" smtClean="0"/>
          </a:p>
          <a:p>
            <a:endParaRPr lang="en-US" dirty="0"/>
          </a:p>
        </p:txBody>
      </p:sp>
    </p:spTree>
    <p:extLst>
      <p:ext uri="{BB962C8B-B14F-4D97-AF65-F5344CB8AC3E}">
        <p14:creationId xmlns:p14="http://schemas.microsoft.com/office/powerpoint/2010/main" val="1521614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362917"/>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698577" y="1876573"/>
            <a:ext cx="8901430" cy="42788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just"/>
            <a:r>
              <a:rPr lang="en-US" sz="2400" dirty="0">
                <a:latin typeface="+mn-lt"/>
              </a:rPr>
              <a:t>Each County must establish two separate funds to deposit funds in: </a:t>
            </a:r>
          </a:p>
          <a:p>
            <a:pPr algn="just"/>
            <a:r>
              <a:rPr lang="en-US" sz="2400" dirty="0">
                <a:latin typeface="+mn-lt"/>
              </a:rPr>
              <a:t>	</a:t>
            </a:r>
          </a:p>
          <a:p>
            <a:pPr algn="just"/>
            <a:r>
              <a:rPr lang="en-US" sz="2400" dirty="0" smtClean="0">
                <a:latin typeface="+mn-lt"/>
              </a:rPr>
              <a:t>County </a:t>
            </a:r>
            <a:r>
              <a:rPr lang="en-US" sz="2400" dirty="0">
                <a:latin typeface="+mn-lt"/>
              </a:rPr>
              <a:t>Rebuild Alabama Fund (</a:t>
            </a:r>
            <a:r>
              <a:rPr lang="en-US" sz="2400" dirty="0">
                <a:solidFill>
                  <a:srgbClr val="FF0000"/>
                </a:solidFill>
                <a:latin typeface="+mn-lt"/>
              </a:rPr>
              <a:t>CRAF</a:t>
            </a:r>
            <a:r>
              <a:rPr lang="en-US" sz="2400" dirty="0">
                <a:latin typeface="+mn-lt"/>
              </a:rPr>
              <a:t>)</a:t>
            </a:r>
          </a:p>
          <a:p>
            <a:pPr algn="just"/>
            <a:r>
              <a:rPr lang="en-US" sz="2400" dirty="0" smtClean="0">
                <a:latin typeface="+mn-lt"/>
              </a:rPr>
              <a:t>Federal </a:t>
            </a:r>
            <a:r>
              <a:rPr lang="en-US" sz="2400" dirty="0">
                <a:latin typeface="+mn-lt"/>
              </a:rPr>
              <a:t>Aid Exchange Fund (</a:t>
            </a:r>
            <a:r>
              <a:rPr lang="en-US" sz="2400" dirty="0">
                <a:solidFill>
                  <a:srgbClr val="FF0000"/>
                </a:solidFill>
                <a:latin typeface="+mn-lt"/>
              </a:rPr>
              <a:t>FAEF</a:t>
            </a:r>
            <a:r>
              <a:rPr lang="en-US" sz="2400" dirty="0">
                <a:latin typeface="+mn-lt"/>
              </a:rPr>
              <a:t>)</a:t>
            </a:r>
          </a:p>
          <a:p>
            <a:pPr algn="just"/>
            <a:endParaRPr lang="en-US" sz="2400" dirty="0">
              <a:latin typeface="+mn-lt"/>
            </a:endParaRPr>
          </a:p>
          <a:p>
            <a:pPr algn="just"/>
            <a:endParaRPr lang="en-US" sz="2400" dirty="0">
              <a:latin typeface="+mn-lt"/>
            </a:endParaRPr>
          </a:p>
          <a:p>
            <a:pPr algn="just"/>
            <a:r>
              <a:rPr lang="en-US" sz="2400" dirty="0">
                <a:latin typeface="+mn-lt"/>
              </a:rPr>
              <a:t>Funds from the CRAF and FAEF can be expended for eligible projects in the following ways only:</a:t>
            </a:r>
          </a:p>
          <a:p>
            <a:pPr algn="just"/>
            <a:endParaRPr lang="en-US" sz="2400" dirty="0">
              <a:latin typeface="+mn-lt"/>
            </a:endParaRPr>
          </a:p>
          <a:p>
            <a:pPr algn="just"/>
            <a:r>
              <a:rPr lang="en-US" sz="2400" dirty="0" smtClean="0">
                <a:latin typeface="+mn-lt"/>
              </a:rPr>
              <a:t>1</a:t>
            </a:r>
            <a:r>
              <a:rPr lang="en-US" sz="2400" dirty="0">
                <a:latin typeface="+mn-lt"/>
              </a:rPr>
              <a:t>. Payments to contractors</a:t>
            </a:r>
          </a:p>
          <a:p>
            <a:pPr algn="just"/>
            <a:r>
              <a:rPr lang="en-US" sz="2400" dirty="0" smtClean="0">
                <a:latin typeface="+mn-lt"/>
              </a:rPr>
              <a:t>2</a:t>
            </a:r>
            <a:r>
              <a:rPr lang="en-US" sz="2400" dirty="0">
                <a:latin typeface="+mn-lt"/>
              </a:rPr>
              <a:t>. Purchase of materials</a:t>
            </a:r>
          </a:p>
          <a:p>
            <a:pPr algn="just"/>
            <a:r>
              <a:rPr lang="en-US" sz="2400" dirty="0" smtClean="0">
                <a:latin typeface="+mn-lt"/>
              </a:rPr>
              <a:t>3</a:t>
            </a:r>
            <a:r>
              <a:rPr lang="en-US" sz="2400" dirty="0">
                <a:latin typeface="+mn-lt"/>
              </a:rPr>
              <a:t>. Transfers for material purchases from other funds</a:t>
            </a:r>
          </a:p>
          <a:p>
            <a:pPr algn="just"/>
            <a:r>
              <a:rPr lang="en-US" sz="2400" dirty="0">
                <a:latin typeface="+mn-lt"/>
              </a:rPr>
              <a:t> </a:t>
            </a:r>
          </a:p>
          <a:p>
            <a:endParaRPr lang="en-US" sz="2400" dirty="0">
              <a:latin typeface="+mn-lt"/>
            </a:endParaRPr>
          </a:p>
          <a:p>
            <a:endParaRPr lang="en-US" sz="2400" dirty="0"/>
          </a:p>
        </p:txBody>
      </p:sp>
    </p:spTree>
    <p:extLst>
      <p:ext uri="{BB962C8B-B14F-4D97-AF65-F5344CB8AC3E}">
        <p14:creationId xmlns:p14="http://schemas.microsoft.com/office/powerpoint/2010/main" val="1245671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065321" y="1836446"/>
            <a:ext cx="9812874" cy="47120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ctr"/>
            <a:r>
              <a:rPr lang="en-US" sz="2400" b="1" dirty="0">
                <a:latin typeface="+mn-lt"/>
              </a:rPr>
              <a:t>1. Payments to Contractors</a:t>
            </a:r>
          </a:p>
          <a:p>
            <a:pPr algn="just"/>
            <a:endParaRPr lang="en-US" sz="2400" dirty="0">
              <a:latin typeface="+mn-lt"/>
            </a:endParaRPr>
          </a:p>
          <a:p>
            <a:pPr algn="just"/>
            <a:r>
              <a:rPr lang="en-US" sz="2400" dirty="0">
                <a:latin typeface="+mn-lt"/>
              </a:rPr>
              <a:t>Payments to Contractors performing eligible work on a CRAF or FAEF project should be issued directly from the appropriate account.</a:t>
            </a:r>
          </a:p>
          <a:p>
            <a:pPr algn="just"/>
            <a:endParaRPr lang="en-US" sz="2400" dirty="0">
              <a:latin typeface="+mn-lt"/>
            </a:endParaRPr>
          </a:p>
          <a:p>
            <a:pPr algn="just"/>
            <a:r>
              <a:rPr lang="en-US" sz="2400" dirty="0">
                <a:latin typeface="+mn-lt"/>
              </a:rPr>
              <a:t>If the project is utilizing both CRAF and FAEF, a payment from each fund should be issued at the same percentage that the total project amount was based on from each fund.</a:t>
            </a:r>
          </a:p>
          <a:p>
            <a:pPr algn="just"/>
            <a:r>
              <a:rPr lang="en-US" sz="2400" dirty="0">
                <a:latin typeface="+mn-lt"/>
              </a:rPr>
              <a:t>	</a:t>
            </a:r>
          </a:p>
          <a:p>
            <a:pPr algn="just"/>
            <a:r>
              <a:rPr lang="en-US" sz="2400" dirty="0">
                <a:latin typeface="+mn-lt"/>
              </a:rPr>
              <a:t>	</a:t>
            </a:r>
            <a:r>
              <a:rPr lang="en-US" sz="2400" i="1" u="sng" dirty="0">
                <a:latin typeface="+mn-lt"/>
              </a:rPr>
              <a:t>OR</a:t>
            </a:r>
            <a:r>
              <a:rPr lang="en-US" sz="2400" dirty="0">
                <a:latin typeface="+mn-lt"/>
              </a:rPr>
              <a:t> </a:t>
            </a:r>
          </a:p>
          <a:p>
            <a:pPr algn="just"/>
            <a:endParaRPr lang="en-US" sz="2400" dirty="0">
              <a:latin typeface="+mn-lt"/>
            </a:endParaRPr>
          </a:p>
          <a:p>
            <a:pPr algn="just"/>
            <a:r>
              <a:rPr lang="en-US" sz="2400" dirty="0">
                <a:latin typeface="+mn-lt"/>
              </a:rPr>
              <a:t>The total payment can be issued from either the CRAF or FAEF and a transfer be made from the other fund at the same percentage that the total project amount was based on from each fund. </a:t>
            </a:r>
          </a:p>
          <a:p>
            <a:pPr algn="just"/>
            <a:endParaRPr lang="en-US" sz="2400" i="1" dirty="0">
              <a:latin typeface="+mn-lt"/>
            </a:endParaRPr>
          </a:p>
          <a:p>
            <a:pPr algn="just"/>
            <a:r>
              <a:rPr lang="en-US" sz="2400" i="1" dirty="0">
                <a:latin typeface="+mn-lt"/>
              </a:rPr>
              <a:t>Note: It is imperative that transfers are clearly documented so that it is clear to the examiners how the funds were expended</a:t>
            </a:r>
            <a:r>
              <a:rPr lang="en-US" sz="2400" dirty="0">
                <a:latin typeface="+mn-lt"/>
              </a:rPr>
              <a:t>. </a:t>
            </a:r>
          </a:p>
          <a:p>
            <a:pPr algn="just"/>
            <a:endParaRPr lang="en-US" sz="2400" dirty="0">
              <a:latin typeface="+mn-lt"/>
            </a:endParaRPr>
          </a:p>
          <a:p>
            <a:pPr algn="just"/>
            <a:endParaRPr lang="en-US" sz="2400" dirty="0">
              <a:latin typeface="+mn-lt"/>
            </a:endParaRPr>
          </a:p>
          <a:p>
            <a:endParaRPr lang="en-US" sz="2400" dirty="0">
              <a:latin typeface="+mn-lt"/>
            </a:endParaRPr>
          </a:p>
          <a:p>
            <a:endParaRPr lang="en-US" sz="2400" dirty="0"/>
          </a:p>
        </p:txBody>
      </p:sp>
    </p:spTree>
    <p:extLst>
      <p:ext uri="{BB962C8B-B14F-4D97-AF65-F5344CB8AC3E}">
        <p14:creationId xmlns:p14="http://schemas.microsoft.com/office/powerpoint/2010/main" val="3903020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120912" y="1399527"/>
            <a:ext cx="9812874" cy="513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ctr"/>
            <a:r>
              <a:rPr lang="en-US" sz="2400" b="1" dirty="0">
                <a:latin typeface="+mn-lt"/>
              </a:rPr>
              <a:t>2. Purchase of Materials</a:t>
            </a:r>
          </a:p>
          <a:p>
            <a:pPr algn="just"/>
            <a:endParaRPr lang="en-US" sz="2400" dirty="0">
              <a:latin typeface="+mn-lt"/>
            </a:endParaRPr>
          </a:p>
          <a:p>
            <a:pPr algn="just"/>
            <a:r>
              <a:rPr lang="en-US" sz="2400" dirty="0">
                <a:latin typeface="+mn-lt"/>
              </a:rPr>
              <a:t>The purchase of materials for use on CRAF and FAEF eligible projects can be made directly from either account by issuing Purchase Orders in the same manner as with any other County account.</a:t>
            </a:r>
          </a:p>
          <a:p>
            <a:pPr algn="just"/>
            <a:endParaRPr lang="en-US" sz="2400" dirty="0">
              <a:latin typeface="+mn-lt"/>
            </a:endParaRPr>
          </a:p>
          <a:p>
            <a:pPr algn="just"/>
            <a:r>
              <a:rPr lang="en-US" sz="2400" dirty="0">
                <a:latin typeface="+mn-lt"/>
              </a:rPr>
              <a:t>The project number and Road name/number on which the material will be used should be noted on the Purchase Order. </a:t>
            </a:r>
          </a:p>
          <a:p>
            <a:pPr algn="just"/>
            <a:endParaRPr lang="en-US" sz="2400" dirty="0">
              <a:latin typeface="+mn-lt"/>
            </a:endParaRPr>
          </a:p>
          <a:p>
            <a:pPr algn="just"/>
            <a:endParaRPr lang="en-US" sz="2400" dirty="0">
              <a:latin typeface="+mn-lt"/>
            </a:endParaRPr>
          </a:p>
          <a:p>
            <a:pPr algn="just"/>
            <a:endParaRPr lang="en-US" sz="2400" dirty="0">
              <a:latin typeface="+mn-lt"/>
            </a:endParaRPr>
          </a:p>
          <a:p>
            <a:pPr algn="just"/>
            <a:endParaRPr lang="en-US" sz="2400" dirty="0">
              <a:latin typeface="+mn-lt"/>
            </a:endParaRPr>
          </a:p>
          <a:p>
            <a:endParaRPr lang="en-US" sz="2400" dirty="0">
              <a:latin typeface="+mn-lt"/>
            </a:endParaRPr>
          </a:p>
          <a:p>
            <a:endParaRPr lang="en-US" sz="2400" dirty="0"/>
          </a:p>
        </p:txBody>
      </p:sp>
    </p:spTree>
    <p:extLst>
      <p:ext uri="{BB962C8B-B14F-4D97-AF65-F5344CB8AC3E}">
        <p14:creationId xmlns:p14="http://schemas.microsoft.com/office/powerpoint/2010/main" val="556031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281526" y="2143606"/>
            <a:ext cx="9812874" cy="44963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ctr"/>
            <a:r>
              <a:rPr lang="en-US" sz="2400" b="1" dirty="0">
                <a:latin typeface="+mn-lt"/>
              </a:rPr>
              <a:t>3. Transfers for materials purchased from other funds</a:t>
            </a:r>
          </a:p>
          <a:p>
            <a:pPr algn="just"/>
            <a:endParaRPr lang="en-US" sz="2400" dirty="0">
              <a:latin typeface="+mn-lt"/>
            </a:endParaRPr>
          </a:p>
          <a:p>
            <a:pPr algn="just"/>
            <a:r>
              <a:rPr lang="en-US" sz="2400" dirty="0">
                <a:latin typeface="+mn-lt"/>
              </a:rPr>
              <a:t>For auditing purposes, it is recommended that all materials used on CRAF and FAEF projects be purchased directly from the appropriate fund as previously discussed.</a:t>
            </a:r>
          </a:p>
          <a:p>
            <a:pPr algn="just"/>
            <a:endParaRPr lang="en-US" sz="2400" dirty="0">
              <a:latin typeface="+mn-lt"/>
            </a:endParaRPr>
          </a:p>
          <a:p>
            <a:pPr algn="just"/>
            <a:r>
              <a:rPr lang="en-US" sz="2400" dirty="0">
                <a:latin typeface="+mn-lt"/>
              </a:rPr>
              <a:t>However, this may not be practical in all cases because of bulk purchases made that will be used on multiple projects. (Examples: Pipe, liquid asphalt, Portland cement) </a:t>
            </a:r>
          </a:p>
          <a:p>
            <a:pPr algn="just"/>
            <a:endParaRPr lang="en-US" sz="2400" dirty="0">
              <a:latin typeface="+mn-lt"/>
            </a:endParaRPr>
          </a:p>
          <a:p>
            <a:pPr algn="just"/>
            <a:r>
              <a:rPr lang="en-US" sz="2400" dirty="0">
                <a:latin typeface="+mn-lt"/>
              </a:rPr>
              <a:t>Transfers should be well documented including the date, project number, road name/number, and quantity of each material used. Invoices for each material showing the unit price and total quantity purchased should be attached to the transfer as well.</a:t>
            </a:r>
          </a:p>
          <a:p>
            <a:pPr algn="just"/>
            <a:endParaRPr lang="en-US" sz="2400" dirty="0">
              <a:latin typeface="+mn-lt"/>
            </a:endParaRPr>
          </a:p>
          <a:p>
            <a:pPr algn="just"/>
            <a:endParaRPr lang="en-US" sz="2400" dirty="0">
              <a:latin typeface="+mn-lt"/>
            </a:endParaRPr>
          </a:p>
          <a:p>
            <a:pPr algn="just"/>
            <a:endParaRPr lang="en-US" sz="2400" dirty="0">
              <a:latin typeface="+mn-lt"/>
            </a:endParaRPr>
          </a:p>
          <a:p>
            <a:endParaRPr lang="en-US" sz="2400" dirty="0">
              <a:latin typeface="+mn-lt"/>
            </a:endParaRPr>
          </a:p>
          <a:p>
            <a:endParaRPr lang="en-US" sz="2400" dirty="0"/>
          </a:p>
        </p:txBody>
      </p:sp>
    </p:spTree>
    <p:extLst>
      <p:ext uri="{BB962C8B-B14F-4D97-AF65-F5344CB8AC3E}">
        <p14:creationId xmlns:p14="http://schemas.microsoft.com/office/powerpoint/2010/main" val="332313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038688" y="1675754"/>
            <a:ext cx="9812874" cy="4943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ctr"/>
            <a:r>
              <a:rPr lang="en-US" sz="2400" b="1" dirty="0">
                <a:latin typeface="+mn-lt"/>
              </a:rPr>
              <a:t>Key Points…</a:t>
            </a:r>
          </a:p>
          <a:p>
            <a:pPr algn="just"/>
            <a:endParaRPr lang="en-US" sz="2400" dirty="0">
              <a:latin typeface="+mn-lt"/>
            </a:endParaRPr>
          </a:p>
          <a:p>
            <a:pPr algn="just"/>
            <a:r>
              <a:rPr lang="en-US" sz="2400" dirty="0">
                <a:latin typeface="+mn-lt"/>
              </a:rPr>
              <a:t>All expenditures of CRAF and FAEF should be well documented so that the examiners can clearly see the what, when, and where of how the funds were expended.</a:t>
            </a:r>
          </a:p>
          <a:p>
            <a:pPr algn="just"/>
            <a:endParaRPr lang="en-US" sz="2400" dirty="0">
              <a:latin typeface="+mn-lt"/>
            </a:endParaRPr>
          </a:p>
          <a:p>
            <a:pPr algn="just"/>
            <a:r>
              <a:rPr lang="en-US" sz="2400" dirty="0">
                <a:latin typeface="+mn-lt"/>
              </a:rPr>
              <a:t>Only payments to contractors and the purchase of materials to be used on CRAF and FAEF projects are allowable expenditures of these funds.</a:t>
            </a:r>
          </a:p>
          <a:p>
            <a:pPr algn="just"/>
            <a:endParaRPr lang="en-US" sz="2400" dirty="0">
              <a:latin typeface="+mn-lt"/>
            </a:endParaRPr>
          </a:p>
          <a:p>
            <a:pPr algn="just"/>
            <a:r>
              <a:rPr lang="en-US" sz="2400" dirty="0">
                <a:latin typeface="+mn-lt"/>
              </a:rPr>
              <a:t>County labor and equipment costs are </a:t>
            </a:r>
            <a:r>
              <a:rPr lang="en-US" sz="2400" u="sng" dirty="0">
                <a:latin typeface="+mn-lt"/>
              </a:rPr>
              <a:t>not</a:t>
            </a:r>
            <a:r>
              <a:rPr lang="en-US" sz="2400" dirty="0">
                <a:latin typeface="+mn-lt"/>
              </a:rPr>
              <a:t> eligible expenses.</a:t>
            </a:r>
          </a:p>
          <a:p>
            <a:pPr algn="just"/>
            <a:endParaRPr lang="en-US" sz="2400" dirty="0">
              <a:latin typeface="+mn-lt"/>
            </a:endParaRPr>
          </a:p>
          <a:p>
            <a:pPr algn="just"/>
            <a:r>
              <a:rPr lang="en-US" sz="2400" dirty="0">
                <a:latin typeface="+mn-lt"/>
              </a:rPr>
              <a:t>Transfers for material purchases should only be made when it is not practical to purchase the material directly from the CRAF or FAEF.</a:t>
            </a:r>
          </a:p>
          <a:p>
            <a:pPr algn="just"/>
            <a:endParaRPr lang="en-US" sz="2400" dirty="0">
              <a:latin typeface="+mn-lt"/>
            </a:endParaRPr>
          </a:p>
          <a:p>
            <a:pPr algn="just"/>
            <a:endParaRPr lang="en-US" sz="2400" dirty="0">
              <a:latin typeface="+mn-lt"/>
            </a:endParaRPr>
          </a:p>
          <a:p>
            <a:endParaRPr lang="en-US" sz="2400" dirty="0">
              <a:latin typeface="+mn-lt"/>
            </a:endParaRPr>
          </a:p>
          <a:p>
            <a:endParaRPr lang="en-US" sz="2400" dirty="0"/>
          </a:p>
        </p:txBody>
      </p:sp>
    </p:spTree>
    <p:extLst>
      <p:ext uri="{BB962C8B-B14F-4D97-AF65-F5344CB8AC3E}">
        <p14:creationId xmlns:p14="http://schemas.microsoft.com/office/powerpoint/2010/main" val="4052787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407" y="3016354"/>
            <a:ext cx="5394960" cy="837027"/>
          </a:xfrm>
        </p:spPr>
        <p:txBody>
          <a:bodyPr>
            <a:normAutofit/>
          </a:bodyPr>
          <a:lstStyle/>
          <a:p>
            <a:r>
              <a:rPr lang="en-US" sz="3600" dirty="0"/>
              <a:t>Questions?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3525757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38425" y="1411899"/>
            <a:ext cx="5394960" cy="463911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Rebuild Alabama Implementation Team and TAC Interactions</a:t>
            </a:r>
          </a:p>
          <a:p>
            <a:endParaRPr lang="en-US" sz="4000" dirty="0" smtClean="0"/>
          </a:p>
          <a:p>
            <a:endParaRPr lang="en-US" sz="4000" dirty="0" smtClean="0"/>
          </a:p>
          <a:p>
            <a:r>
              <a:rPr lang="en-US" sz="2600" dirty="0" smtClean="0"/>
              <a:t>Justin Barfield, Geneva County</a:t>
            </a:r>
          </a:p>
          <a:p>
            <a:endParaRPr lang="en-US" dirty="0" smtClean="0"/>
          </a:p>
          <a:p>
            <a:endParaRPr lang="en-US" dirty="0"/>
          </a:p>
        </p:txBody>
      </p:sp>
    </p:spTree>
    <p:extLst>
      <p:ext uri="{BB962C8B-B14F-4D97-AF65-F5344CB8AC3E}">
        <p14:creationId xmlns:p14="http://schemas.microsoft.com/office/powerpoint/2010/main" val="2588102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9676" y="-288389"/>
            <a:ext cx="11694466" cy="6703256"/>
          </a:xfrm>
          <a:prstGeom prst="rect">
            <a:avLst/>
          </a:prstGeom>
        </p:spPr>
      </p:pic>
    </p:spTree>
    <p:extLst>
      <p:ext uri="{BB962C8B-B14F-4D97-AF65-F5344CB8AC3E}">
        <p14:creationId xmlns:p14="http://schemas.microsoft.com/office/powerpoint/2010/main" val="3475100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049" y="88757"/>
            <a:ext cx="11615618" cy="6628565"/>
          </a:xfrm>
          <a:prstGeom prst="rect">
            <a:avLst/>
          </a:prstGeom>
        </p:spPr>
      </p:pic>
    </p:spTree>
    <p:extLst>
      <p:ext uri="{BB962C8B-B14F-4D97-AF65-F5344CB8AC3E}">
        <p14:creationId xmlns:p14="http://schemas.microsoft.com/office/powerpoint/2010/main" val="122096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xmlns:lc="http://schemas.openxmlformats.org/drawingml/2006/lockedCanvas" id="{905A7376-3DD0-4C83-9624-5AADDD8509F4}"/>
              </a:ext>
            </a:extLst>
          </p:cNvPr>
          <p:cNvPicPr>
            <a:picLocks noChangeAspect="1"/>
          </p:cNvPicPr>
          <p:nvPr/>
        </p:nvPicPr>
        <p:blipFill>
          <a:blip r:embed="rId2"/>
          <a:stretch>
            <a:fillRect/>
          </a:stretch>
        </p:blipFill>
        <p:spPr>
          <a:xfrm>
            <a:off x="7976383" y="63304"/>
            <a:ext cx="4124178" cy="4663220"/>
          </a:xfrm>
          <a:prstGeom prst="rect">
            <a:avLst/>
          </a:prstGeom>
        </p:spPr>
      </p:pic>
      <p:pic>
        <p:nvPicPr>
          <p:cNvPr id="5" name="Picture 4">
            <a:extLst>
              <a:ext uri="{FF2B5EF4-FFF2-40B4-BE49-F238E27FC236}">
                <a16:creationId xmlns:a16="http://schemas.microsoft.com/office/drawing/2014/main" xmlns="" xmlns:lc="http://schemas.openxmlformats.org/drawingml/2006/lockedCanvas" id="{26BE90A6-C9BD-4333-B1D5-1ABB9A5FF917}"/>
              </a:ext>
            </a:extLst>
          </p:cNvPr>
          <p:cNvPicPr>
            <a:picLocks noChangeAspect="1"/>
          </p:cNvPicPr>
          <p:nvPr/>
        </p:nvPicPr>
        <p:blipFill>
          <a:blip r:embed="rId3"/>
          <a:stretch>
            <a:fillRect/>
          </a:stretch>
        </p:blipFill>
        <p:spPr>
          <a:xfrm>
            <a:off x="6077200" y="914399"/>
            <a:ext cx="3798366" cy="4621130"/>
          </a:xfrm>
          <a:prstGeom prst="rect">
            <a:avLst/>
          </a:prstGeom>
        </p:spPr>
      </p:pic>
      <p:pic>
        <p:nvPicPr>
          <p:cNvPr id="2" name="Picture 1"/>
          <p:cNvPicPr>
            <a:picLocks noChangeAspect="1"/>
          </p:cNvPicPr>
          <p:nvPr/>
        </p:nvPicPr>
        <p:blipFill>
          <a:blip r:embed="rId4"/>
          <a:stretch>
            <a:fillRect/>
          </a:stretch>
        </p:blipFill>
        <p:spPr>
          <a:xfrm>
            <a:off x="3235570" y="1477107"/>
            <a:ext cx="4016582" cy="4607813"/>
          </a:xfrm>
          <a:prstGeom prst="rect">
            <a:avLst/>
          </a:prstGeom>
        </p:spPr>
      </p:pic>
      <p:pic>
        <p:nvPicPr>
          <p:cNvPr id="4" name="Picture 3"/>
          <p:cNvPicPr>
            <a:picLocks noChangeAspect="1"/>
          </p:cNvPicPr>
          <p:nvPr/>
        </p:nvPicPr>
        <p:blipFill>
          <a:blip r:embed="rId5"/>
          <a:stretch>
            <a:fillRect/>
          </a:stretch>
        </p:blipFill>
        <p:spPr>
          <a:xfrm>
            <a:off x="0" y="2215709"/>
            <a:ext cx="4199890" cy="4642291"/>
          </a:xfrm>
          <a:prstGeom prst="rect">
            <a:avLst/>
          </a:prstGeom>
        </p:spPr>
      </p:pic>
    </p:spTree>
    <p:extLst>
      <p:ext uri="{BB962C8B-B14F-4D97-AF65-F5344CB8AC3E}">
        <p14:creationId xmlns:p14="http://schemas.microsoft.com/office/powerpoint/2010/main" val="3200858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083" y="76093"/>
            <a:ext cx="11764225" cy="6718601"/>
          </a:xfrm>
          <a:prstGeom prst="rect">
            <a:avLst/>
          </a:prstGeom>
        </p:spPr>
      </p:pic>
    </p:spTree>
    <p:extLst>
      <p:ext uri="{BB962C8B-B14F-4D97-AF65-F5344CB8AC3E}">
        <p14:creationId xmlns:p14="http://schemas.microsoft.com/office/powerpoint/2010/main" val="2009367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643" y="111657"/>
            <a:ext cx="11961049" cy="6654903"/>
          </a:xfrm>
          <a:prstGeom prst="rect">
            <a:avLst/>
          </a:prstGeom>
        </p:spPr>
      </p:pic>
    </p:spTree>
    <p:extLst>
      <p:ext uri="{BB962C8B-B14F-4D97-AF65-F5344CB8AC3E}">
        <p14:creationId xmlns:p14="http://schemas.microsoft.com/office/powerpoint/2010/main" val="26527996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950" y="70338"/>
            <a:ext cx="11908783" cy="6639951"/>
          </a:xfrm>
          <a:prstGeom prst="rect">
            <a:avLst/>
          </a:prstGeom>
        </p:spPr>
      </p:pic>
    </p:spTree>
    <p:extLst>
      <p:ext uri="{BB962C8B-B14F-4D97-AF65-F5344CB8AC3E}">
        <p14:creationId xmlns:p14="http://schemas.microsoft.com/office/powerpoint/2010/main" val="593407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677" y="108505"/>
            <a:ext cx="11865560" cy="6615851"/>
          </a:xfrm>
          <a:prstGeom prst="rect">
            <a:avLst/>
          </a:prstGeom>
        </p:spPr>
      </p:pic>
    </p:spTree>
    <p:extLst>
      <p:ext uri="{BB962C8B-B14F-4D97-AF65-F5344CB8AC3E}">
        <p14:creationId xmlns:p14="http://schemas.microsoft.com/office/powerpoint/2010/main" val="3037636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627" y="98474"/>
            <a:ext cx="11930136" cy="6654018"/>
          </a:xfrm>
          <a:prstGeom prst="rect">
            <a:avLst/>
          </a:prstGeom>
        </p:spPr>
      </p:pic>
    </p:spTree>
    <p:extLst>
      <p:ext uri="{BB962C8B-B14F-4D97-AF65-F5344CB8AC3E}">
        <p14:creationId xmlns:p14="http://schemas.microsoft.com/office/powerpoint/2010/main" val="2597251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407" y="80685"/>
            <a:ext cx="11991248" cy="6678841"/>
          </a:xfrm>
          <a:prstGeom prst="rect">
            <a:avLst/>
          </a:prstGeom>
        </p:spPr>
      </p:pic>
    </p:spTree>
    <p:extLst>
      <p:ext uri="{BB962C8B-B14F-4D97-AF65-F5344CB8AC3E}">
        <p14:creationId xmlns:p14="http://schemas.microsoft.com/office/powerpoint/2010/main" val="38666187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407" y="3016354"/>
            <a:ext cx="5394960" cy="837027"/>
          </a:xfrm>
        </p:spPr>
        <p:txBody>
          <a:bodyPr>
            <a:normAutofit/>
          </a:bodyPr>
          <a:lstStyle/>
          <a:p>
            <a:r>
              <a:rPr lang="en-US" sz="3600" dirty="0"/>
              <a:t>Questions?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129008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smtClean="0"/>
              <a:t>Federal Aid Exchange Fund (FAEF)</a:t>
            </a:r>
            <a:endParaRPr lang="en-US" sz="4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067961" y="1700727"/>
            <a:ext cx="9774723" cy="4763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dirty="0">
                <a:latin typeface="+mn-lt"/>
              </a:rPr>
              <a:t>Beginning Oct. 1, 2019, counties will receive $400,000 in lieu of the annual federal aid funding previously allocated by ALDOT ($533,000 per county each year). The $400,000 allocation for each county is designated as Federal Aid Exchange Funds (FAEFs).</a:t>
            </a:r>
          </a:p>
          <a:p>
            <a:pPr algn="just"/>
            <a:r>
              <a:rPr lang="en-US" sz="2400" dirty="0">
                <a:latin typeface="+mn-lt"/>
              </a:rPr>
              <a:t> </a:t>
            </a:r>
          </a:p>
          <a:p>
            <a:pPr algn="just"/>
            <a:r>
              <a:rPr lang="en-US" sz="2400" dirty="0">
                <a:latin typeface="+mn-lt"/>
              </a:rPr>
              <a:t>A county’s FAEFs shall be first utilized as the required match for the county’s unauthorized federal aid balance. </a:t>
            </a:r>
          </a:p>
          <a:p>
            <a:pPr algn="just"/>
            <a:r>
              <a:rPr lang="en-US" sz="2400" dirty="0">
                <a:latin typeface="+mn-lt"/>
              </a:rPr>
              <a:t> </a:t>
            </a:r>
          </a:p>
          <a:p>
            <a:pPr algn="just"/>
            <a:r>
              <a:rPr lang="en-US" sz="2400" dirty="0">
                <a:latin typeface="+mn-lt"/>
              </a:rPr>
              <a:t>Counties will begin receiving their FAEFs allocation or remaining portion once their outstanding federal aid balance is authorized and the required match is satisfied.</a:t>
            </a:r>
          </a:p>
          <a:p>
            <a:endParaRPr lang="en-US" sz="2400" dirty="0" smtClean="0">
              <a:latin typeface="+mn-lt"/>
            </a:endParaRPr>
          </a:p>
          <a:p>
            <a:endParaRPr lang="en-US" sz="2400" dirty="0"/>
          </a:p>
        </p:txBody>
      </p:sp>
    </p:spTree>
    <p:extLst>
      <p:ext uri="{BB962C8B-B14F-4D97-AF65-F5344CB8AC3E}">
        <p14:creationId xmlns:p14="http://schemas.microsoft.com/office/powerpoint/2010/main" val="239995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6757" y="77372"/>
            <a:ext cx="6013938" cy="6647424"/>
          </a:xfrm>
          <a:prstGeom prst="rect">
            <a:avLst/>
          </a:prstGeom>
        </p:spPr>
      </p:pic>
    </p:spTree>
    <p:extLst>
      <p:ext uri="{BB962C8B-B14F-4D97-AF65-F5344CB8AC3E}">
        <p14:creationId xmlns:p14="http://schemas.microsoft.com/office/powerpoint/2010/main" val="398118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3142</Words>
  <Application>Microsoft Office PowerPoint</Application>
  <PresentationFormat>Widescreen</PresentationFormat>
  <Paragraphs>461</Paragraphs>
  <Slides>76</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Arial Narrow</vt:lpstr>
      <vt:lpstr>Calibri</vt:lpstr>
      <vt:lpstr>Calibri Light</vt:lpstr>
      <vt:lpstr>Symbol</vt:lpstr>
      <vt:lpstr>Times New Roman</vt:lpstr>
      <vt:lpstr>Office Theme</vt:lpstr>
      <vt:lpstr>Acrobat Document</vt:lpstr>
      <vt:lpstr>PowerPoint Presentation</vt:lpstr>
      <vt:lpstr>PowerPoint Presentation</vt:lpstr>
      <vt:lpstr>PowerPoint Presentation</vt:lpstr>
      <vt:lpstr>PowerPoint Presentation</vt:lpstr>
      <vt:lpstr>Rebuild Alabama Implementation Team</vt:lpstr>
      <vt:lpstr>PowerPoint Presentation</vt:lpstr>
      <vt:lpstr>PowerPoint Presentation</vt:lpstr>
      <vt:lpstr>Federal Aid Exchange Fund (FAEF)</vt:lpstr>
      <vt:lpstr>PowerPoint Presentation</vt:lpstr>
      <vt:lpstr>PowerPoint Presentation</vt:lpstr>
      <vt:lpstr>PowerPoint Presentation</vt:lpstr>
      <vt:lpstr>PowerPoint Presentation</vt:lpstr>
      <vt:lpstr>County Rebuild Alabama Bid Guidance</vt:lpstr>
      <vt:lpstr>County Rebuild Alabama Bid Guidance</vt:lpstr>
      <vt:lpstr>County Rebuild Alabama Bid Guidance</vt:lpstr>
      <vt:lpstr>County Rebuild Alabama Bid Guidance</vt:lpstr>
      <vt:lpstr>PowerPoint Presentation</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PowerPoint Presentation</vt:lpstr>
      <vt:lpstr>Rebuild Public Works Bid</vt:lpstr>
      <vt:lpstr>PowerPoint Presentation</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PowerPoint Presentation</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County Rebuild Alabama Bid Guidance</vt:lpstr>
      <vt:lpstr>PowerPoint Presentation</vt:lpstr>
      <vt:lpstr>PowerPoint Presentation</vt:lpstr>
      <vt:lpstr>County Rebuild Alabama Annual Report (CRAAR) Important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County Rebuild Alabama Reporting Contract Report</vt:lpstr>
      <vt:lpstr>PowerPoint Presentation</vt:lpstr>
      <vt:lpstr>PowerPoint Presentation</vt:lpstr>
      <vt:lpstr>https://www.dot.state.al.us/DoingBusiness.html</vt:lpstr>
      <vt:lpstr>Certificate of Compliance</vt:lpstr>
      <vt:lpstr>County Rebuild Alabama Certificate of Compliance</vt:lpstr>
      <vt:lpstr>PowerPoint Presentation</vt:lpstr>
      <vt:lpstr>Expenditure of CRAF and FAEF </vt:lpstr>
      <vt:lpstr>Expenditure of CRAF and FAEF </vt:lpstr>
      <vt:lpstr>Expenditure of CRAF and FAEF </vt:lpstr>
      <vt:lpstr>Expenditure of CRAF and FAEF </vt:lpstr>
      <vt:lpstr>Expenditure of CRAF and FAEF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Beyer</dc:creator>
  <cp:lastModifiedBy>Richie Beyer</cp:lastModifiedBy>
  <cp:revision>43</cp:revision>
  <cp:lastPrinted>2019-05-02T17:55:29Z</cp:lastPrinted>
  <dcterms:created xsi:type="dcterms:W3CDTF">2019-04-25T19:39:40Z</dcterms:created>
  <dcterms:modified xsi:type="dcterms:W3CDTF">2019-08-15T21:52:38Z</dcterms:modified>
</cp:coreProperties>
</file>