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57" r:id="rId3"/>
    <p:sldId id="263" r:id="rId4"/>
    <p:sldId id="276" r:id="rId5"/>
    <p:sldId id="277" r:id="rId6"/>
    <p:sldId id="258" r:id="rId7"/>
    <p:sldId id="264" r:id="rId8"/>
    <p:sldId id="261" r:id="rId9"/>
    <p:sldId id="262" r:id="rId10"/>
    <p:sldId id="281" r:id="rId11"/>
    <p:sldId id="282" r:id="rId12"/>
    <p:sldId id="267" r:id="rId13"/>
    <p:sldId id="260" r:id="rId14"/>
    <p:sldId id="274" r:id="rId15"/>
    <p:sldId id="280" r:id="rId16"/>
    <p:sldId id="279"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B959B57-9A00-44A9-A541-A5D73BC7BC9D}" type="datetime1">
              <a:rPr lang="en-US" smtClean="0"/>
              <a:t>8/19/2019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Alabama Department of Revenue, WRAP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480327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D0DAF-24ED-48D4-9A3E-236ED9B06CB0}" type="datetime1">
              <a:rPr lang="en-US" smtClean="0"/>
              <a:t>8/19/2019</a:t>
            </a:fld>
            <a:endParaRPr lang="en-US" dirty="0"/>
          </a:p>
        </p:txBody>
      </p:sp>
      <p:sp>
        <p:nvSpPr>
          <p:cNvPr id="5" name="Footer Placeholder 4"/>
          <p:cNvSpPr>
            <a:spLocks noGrp="1"/>
          </p:cNvSpPr>
          <p:nvPr>
            <p:ph type="ftr" sz="quarter" idx="11"/>
          </p:nvPr>
        </p:nvSpPr>
        <p:spPr/>
        <p:txBody>
          <a:bodyPr/>
          <a:lstStyle/>
          <a:p>
            <a:r>
              <a:rPr lang="en-US"/>
              <a:t>Alabama Department of Revenue, WRAP </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2189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2422C7-A950-4380-874F-5C2EE92CE986}" type="datetime1">
              <a:rPr lang="en-US" smtClean="0"/>
              <a:t>8/19/2019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Alabama Department of Revenue, WRAP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940939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C1B55F-B070-44EE-8691-420481BE58D1}" type="datetime1">
              <a:rPr lang="en-US" smtClean="0"/>
              <a:t>8/19/2019</a:t>
            </a:fld>
            <a:endParaRPr lang="en-US" dirty="0"/>
          </a:p>
        </p:txBody>
      </p:sp>
      <p:sp>
        <p:nvSpPr>
          <p:cNvPr id="6" name="Footer Placeholder 5"/>
          <p:cNvSpPr>
            <a:spLocks noGrp="1"/>
          </p:cNvSpPr>
          <p:nvPr>
            <p:ph type="ftr" sz="quarter" idx="11"/>
          </p:nvPr>
        </p:nvSpPr>
        <p:spPr/>
        <p:txBody>
          <a:bodyPr/>
          <a:lstStyle/>
          <a:p>
            <a:r>
              <a:rPr lang="en-US"/>
              <a:t>Alabama Department of Revenue, WRAP </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73102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E3F426-0D6C-4FD2-B726-CF258ED13C8D}" type="datetime1">
              <a:rPr lang="en-US" smtClean="0"/>
              <a:t>8/19/2019</a:t>
            </a:fld>
            <a:endParaRPr lang="en-US" dirty="0"/>
          </a:p>
        </p:txBody>
      </p:sp>
      <p:sp>
        <p:nvSpPr>
          <p:cNvPr id="8" name="Footer Placeholder 7"/>
          <p:cNvSpPr>
            <a:spLocks noGrp="1"/>
          </p:cNvSpPr>
          <p:nvPr>
            <p:ph type="ftr" sz="quarter" idx="11"/>
          </p:nvPr>
        </p:nvSpPr>
        <p:spPr/>
        <p:txBody>
          <a:bodyPr/>
          <a:lstStyle/>
          <a:p>
            <a:r>
              <a:rPr lang="en-US"/>
              <a:t>Alabama Department of Revenue, WRAP </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28763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BEBF9-F006-4421-A165-13C52A5DBB4C}" type="datetime1">
              <a:rPr lang="en-US" smtClean="0"/>
              <a:t>8/19/2019</a:t>
            </a:fld>
            <a:endParaRPr lang="en-US" dirty="0"/>
          </a:p>
        </p:txBody>
      </p:sp>
      <p:sp>
        <p:nvSpPr>
          <p:cNvPr id="4" name="Footer Placeholder 3"/>
          <p:cNvSpPr>
            <a:spLocks noGrp="1"/>
          </p:cNvSpPr>
          <p:nvPr>
            <p:ph type="ftr" sz="quarter" idx="11"/>
          </p:nvPr>
        </p:nvSpPr>
        <p:spPr/>
        <p:txBody>
          <a:bodyPr/>
          <a:lstStyle/>
          <a:p>
            <a:r>
              <a:rPr lang="en-US"/>
              <a:t>Alabama Department of Revenue, WRAP </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414392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96835-667F-434E-8B05-21D244221AC4}" type="datetime1">
              <a:rPr lang="en-US" smtClean="0"/>
              <a:t>8/19/2019</a:t>
            </a:fld>
            <a:endParaRPr lang="en-US" dirty="0"/>
          </a:p>
        </p:txBody>
      </p:sp>
      <p:sp>
        <p:nvSpPr>
          <p:cNvPr id="3" name="Footer Placeholder 2"/>
          <p:cNvSpPr>
            <a:spLocks noGrp="1"/>
          </p:cNvSpPr>
          <p:nvPr>
            <p:ph type="ftr" sz="quarter" idx="11"/>
          </p:nvPr>
        </p:nvSpPr>
        <p:spPr/>
        <p:txBody>
          <a:bodyPr/>
          <a:lstStyle/>
          <a:p>
            <a:r>
              <a:rPr lang="en-US"/>
              <a:t>Alabama Department of Revenue, WRAP </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08095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0DB977B-FE48-44E3-9B73-648A32137A08}" type="datetime1">
              <a:rPr lang="en-US" smtClean="0"/>
              <a:t>8/19/2019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Alabama Department of Revenue, WRAP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671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B584729-FE52-4EE9-938F-2DA52B0D32A4}" type="datetime1">
              <a:rPr lang="en-US" smtClean="0"/>
              <a:t>8/19/2019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Alabama Department of Revenue, WRAP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9206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56AF5-5636-44FF-A1B0-526CDEF02958}" type="datetime1">
              <a:rPr lang="en-US" smtClean="0"/>
              <a:t>8/19/2019</a:t>
            </a:fld>
            <a:endParaRPr lang="en-US" dirty="0"/>
          </a:p>
        </p:txBody>
      </p:sp>
      <p:sp>
        <p:nvSpPr>
          <p:cNvPr id="5" name="Footer Placeholder 4"/>
          <p:cNvSpPr>
            <a:spLocks noGrp="1"/>
          </p:cNvSpPr>
          <p:nvPr>
            <p:ph type="ftr" sz="quarter" idx="11"/>
          </p:nvPr>
        </p:nvSpPr>
        <p:spPr/>
        <p:txBody>
          <a:bodyPr/>
          <a:lstStyle/>
          <a:p>
            <a:r>
              <a:rPr lang="en-US"/>
              <a:t>Alabama Department of Revenue, WRAP </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364264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12AD4-683F-47DA-9D9F-909E96A2C26E}" type="datetime1">
              <a:rPr lang="en-US" smtClean="0"/>
              <a:t>8/19/2019</a:t>
            </a:fld>
            <a:endParaRPr lang="en-US" dirty="0"/>
          </a:p>
        </p:txBody>
      </p:sp>
      <p:sp>
        <p:nvSpPr>
          <p:cNvPr id="5" name="Footer Placeholder 4"/>
          <p:cNvSpPr>
            <a:spLocks noGrp="1"/>
          </p:cNvSpPr>
          <p:nvPr>
            <p:ph type="ftr" sz="quarter" idx="11"/>
          </p:nvPr>
        </p:nvSpPr>
        <p:spPr/>
        <p:txBody>
          <a:bodyPr/>
          <a:lstStyle/>
          <a:p>
            <a:r>
              <a:rPr lang="en-US"/>
              <a:t>Alabama Department of Revenue, WRAP </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81870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78BD2E6-3CCD-429B-ADE7-8132386CBF1B}" type="datetime1">
              <a:rPr lang="en-US" smtClean="0"/>
              <a:t>8/19/2019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Alabama Department of Revenue, WRAP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3932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venue.alabama.gov/sales-use/wra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venue.alabama.gov/sales-use/local-government-forms/#munlicrp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ori.price@revenue.alabama.gov" TargetMode="External"/><Relationship Id="rId2" Type="http://schemas.openxmlformats.org/officeDocument/2006/relationships/hyperlink" Target="mailto:wrap@revenue.alabama.gov"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eeann.rouse@revenue.alabam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8440-A38D-420C-85B9-27573AACDA09}"/>
              </a:ext>
            </a:extLst>
          </p:cNvPr>
          <p:cNvSpPr>
            <a:spLocks noGrp="1"/>
          </p:cNvSpPr>
          <p:nvPr>
            <p:ph type="ctrTitle"/>
          </p:nvPr>
        </p:nvSpPr>
        <p:spPr>
          <a:xfrm>
            <a:off x="5965265" y="703627"/>
            <a:ext cx="4798243" cy="3732835"/>
          </a:xfrm>
        </p:spPr>
        <p:txBody>
          <a:bodyPr>
            <a:normAutofit/>
          </a:bodyPr>
          <a:lstStyle/>
          <a:p>
            <a:r>
              <a:rPr lang="en-US" sz="6100" dirty="0"/>
              <a:t>Alabama Department of revenue</a:t>
            </a:r>
          </a:p>
        </p:txBody>
      </p:sp>
      <p:sp>
        <p:nvSpPr>
          <p:cNvPr id="3" name="Subtitle 2">
            <a:extLst>
              <a:ext uri="{FF2B5EF4-FFF2-40B4-BE49-F238E27FC236}">
                <a16:creationId xmlns:a16="http://schemas.microsoft.com/office/drawing/2014/main" id="{26C80436-989B-42DA-A19C-574E2D17BCB0}"/>
              </a:ext>
            </a:extLst>
          </p:cNvPr>
          <p:cNvSpPr>
            <a:spLocks noGrp="1"/>
          </p:cNvSpPr>
          <p:nvPr>
            <p:ph type="subTitle" idx="1"/>
          </p:nvPr>
        </p:nvSpPr>
        <p:spPr>
          <a:xfrm>
            <a:off x="6096000" y="4418370"/>
            <a:ext cx="4798243" cy="1794656"/>
          </a:xfrm>
        </p:spPr>
        <p:txBody>
          <a:bodyPr>
            <a:normAutofit/>
          </a:bodyPr>
          <a:lstStyle/>
          <a:p>
            <a:pPr>
              <a:spcAft>
                <a:spcPts val="600"/>
              </a:spcAft>
            </a:pPr>
            <a:r>
              <a:rPr lang="en-US" dirty="0"/>
              <a:t>Wholesale to Retail Accountability Program</a:t>
            </a:r>
          </a:p>
          <a:p>
            <a:pPr>
              <a:spcAft>
                <a:spcPts val="600"/>
              </a:spcAft>
            </a:pPr>
            <a:r>
              <a:rPr lang="en-US" dirty="0"/>
              <a:t>August 2019</a:t>
            </a:r>
          </a:p>
        </p:txBody>
      </p:sp>
      <p:pic>
        <p:nvPicPr>
          <p:cNvPr id="4" name="Picture 3">
            <a:extLst>
              <a:ext uri="{FF2B5EF4-FFF2-40B4-BE49-F238E27FC236}">
                <a16:creationId xmlns:a16="http://schemas.microsoft.com/office/drawing/2014/main" id="{EAFE6C9B-2D08-4632-BD29-3F166AFD8899}"/>
              </a:ext>
            </a:extLst>
          </p:cNvPr>
          <p:cNvPicPr>
            <a:picLocks noChangeAspect="1"/>
          </p:cNvPicPr>
          <p:nvPr/>
        </p:nvPicPr>
        <p:blipFill>
          <a:blip r:embed="rId2"/>
          <a:stretch>
            <a:fillRect/>
          </a:stretch>
        </p:blipFill>
        <p:spPr>
          <a:xfrm>
            <a:off x="1564902" y="1333221"/>
            <a:ext cx="3820670" cy="4391574"/>
          </a:xfrm>
          <a:prstGeom prst="rect">
            <a:avLst/>
          </a:prstGeom>
        </p:spPr>
      </p:pic>
    </p:spTree>
    <p:extLst>
      <p:ext uri="{BB962C8B-B14F-4D97-AF65-F5344CB8AC3E}">
        <p14:creationId xmlns:p14="http://schemas.microsoft.com/office/powerpoint/2010/main" val="61353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1034-54D5-49B3-9F8A-1D7892DBB1D3}"/>
              </a:ext>
            </a:extLst>
          </p:cNvPr>
          <p:cNvSpPr>
            <a:spLocks noGrp="1"/>
          </p:cNvSpPr>
          <p:nvPr>
            <p:ph type="title"/>
          </p:nvPr>
        </p:nvSpPr>
        <p:spPr/>
        <p:txBody>
          <a:bodyPr/>
          <a:lstStyle/>
          <a:p>
            <a:r>
              <a:rPr lang="en-US" dirty="0"/>
              <a:t>Problem Areas – Taxpayers/Retailers</a:t>
            </a:r>
          </a:p>
        </p:txBody>
      </p:sp>
      <p:sp>
        <p:nvSpPr>
          <p:cNvPr id="3" name="Content Placeholder 2">
            <a:extLst>
              <a:ext uri="{FF2B5EF4-FFF2-40B4-BE49-F238E27FC236}">
                <a16:creationId xmlns:a16="http://schemas.microsoft.com/office/drawing/2014/main" id="{22585DAB-3166-4C1E-8E89-6A0F035C3336}"/>
              </a:ext>
            </a:extLst>
          </p:cNvPr>
          <p:cNvSpPr>
            <a:spLocks noGrp="1"/>
          </p:cNvSpPr>
          <p:nvPr>
            <p:ph idx="1"/>
          </p:nvPr>
        </p:nvSpPr>
        <p:spPr>
          <a:xfrm>
            <a:off x="1371600" y="1740714"/>
            <a:ext cx="9601200" cy="4712671"/>
          </a:xfrm>
        </p:spPr>
        <p:txBody>
          <a:bodyPr/>
          <a:lstStyle/>
          <a:p>
            <a:r>
              <a:rPr lang="en-US" dirty="0"/>
              <a:t>Using prior owners account and license information when making purchases</a:t>
            </a:r>
          </a:p>
          <a:p>
            <a:r>
              <a:rPr lang="en-US" dirty="0"/>
              <a:t>Renewing ABC license under prior owners name</a:t>
            </a:r>
          </a:p>
          <a:p>
            <a:r>
              <a:rPr lang="en-US" dirty="0"/>
              <a:t>During the transfer of an existing ABC license, there should be a signed agreement between the parties</a:t>
            </a:r>
          </a:p>
          <a:p>
            <a:pPr lvl="1"/>
            <a:r>
              <a:rPr lang="en-US" dirty="0"/>
              <a:t>Per the ABC board, the original license holder is responsible for all of the alcohol purchased during this time frame (normally 60 days)</a:t>
            </a:r>
          </a:p>
          <a:p>
            <a:r>
              <a:rPr lang="en-US" dirty="0"/>
              <a:t>Retailers without a valid sales tax account number</a:t>
            </a:r>
          </a:p>
          <a:p>
            <a:endParaRPr lang="en-US" dirty="0"/>
          </a:p>
        </p:txBody>
      </p:sp>
      <p:sp>
        <p:nvSpPr>
          <p:cNvPr id="4" name="Footer Placeholder 3">
            <a:extLst>
              <a:ext uri="{FF2B5EF4-FFF2-40B4-BE49-F238E27FC236}">
                <a16:creationId xmlns:a16="http://schemas.microsoft.com/office/drawing/2014/main" id="{8806118C-BECF-49BE-AA64-B0FB03CBB46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rPr>
              <a:t>Alabama Department of Revenue, WRAP </a:t>
            </a: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5" name="Slide Number Placeholder 4">
            <a:extLst>
              <a:ext uri="{FF2B5EF4-FFF2-40B4-BE49-F238E27FC236}">
                <a16:creationId xmlns:a16="http://schemas.microsoft.com/office/drawing/2014/main" id="{D3A4BF8D-4169-4C63-A966-FE753C2B39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8470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BD38-466E-45D8-98E7-5667F0AB9E7F}"/>
              </a:ext>
            </a:extLst>
          </p:cNvPr>
          <p:cNvSpPr>
            <a:spLocks noGrp="1"/>
          </p:cNvSpPr>
          <p:nvPr>
            <p:ph type="title"/>
          </p:nvPr>
        </p:nvSpPr>
        <p:spPr/>
        <p:txBody>
          <a:bodyPr/>
          <a:lstStyle/>
          <a:p>
            <a:r>
              <a:rPr lang="en-US" dirty="0"/>
              <a:t>Additional tidbits</a:t>
            </a:r>
          </a:p>
        </p:txBody>
      </p:sp>
      <p:sp>
        <p:nvSpPr>
          <p:cNvPr id="3" name="Content Placeholder 2">
            <a:extLst>
              <a:ext uri="{FF2B5EF4-FFF2-40B4-BE49-F238E27FC236}">
                <a16:creationId xmlns:a16="http://schemas.microsoft.com/office/drawing/2014/main" id="{53FDAD81-B44F-46D5-B60F-05B29FD5A016}"/>
              </a:ext>
            </a:extLst>
          </p:cNvPr>
          <p:cNvSpPr>
            <a:spLocks noGrp="1"/>
          </p:cNvSpPr>
          <p:nvPr>
            <p:ph idx="1"/>
          </p:nvPr>
        </p:nvSpPr>
        <p:spPr>
          <a:xfrm>
            <a:off x="1371600" y="1732326"/>
            <a:ext cx="9601200" cy="4439874"/>
          </a:xfrm>
        </p:spPr>
        <p:txBody>
          <a:bodyPr/>
          <a:lstStyle/>
          <a:p>
            <a:r>
              <a:rPr lang="en-US" dirty="0"/>
              <a:t>Currently, we have vendors/distributors that voluntarily report all of their sales (including groceries and non alcoholic purchases)</a:t>
            </a:r>
          </a:p>
          <a:p>
            <a:pPr lvl="1"/>
            <a:r>
              <a:rPr lang="en-US" dirty="0"/>
              <a:t>These sales are used by the Field Audit Section as an audit tool</a:t>
            </a:r>
          </a:p>
          <a:p>
            <a:pPr lvl="1"/>
            <a:endParaRPr lang="en-US" dirty="0"/>
          </a:p>
          <a:p>
            <a:r>
              <a:rPr lang="en-US" dirty="0"/>
              <a:t>The Alabama Beverage Control Board requires licensed retailers to maintain on premise 12 months of purchase invoices. The retailer should also have available  three years worth of purchase information upon request. </a:t>
            </a:r>
          </a:p>
        </p:txBody>
      </p:sp>
      <p:sp>
        <p:nvSpPr>
          <p:cNvPr id="4" name="Footer Placeholder 3">
            <a:extLst>
              <a:ext uri="{FF2B5EF4-FFF2-40B4-BE49-F238E27FC236}">
                <a16:creationId xmlns:a16="http://schemas.microsoft.com/office/drawing/2014/main" id="{99B79EA3-B304-4DD3-96EC-134A559CA4ED}"/>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3D544247-127A-4BDB-A68F-29C345838BFF}"/>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188575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EF65-F894-4A04-8472-0CEE54E467AF}"/>
              </a:ext>
            </a:extLst>
          </p:cNvPr>
          <p:cNvSpPr>
            <a:spLocks noGrp="1"/>
          </p:cNvSpPr>
          <p:nvPr>
            <p:ph type="title"/>
          </p:nvPr>
        </p:nvSpPr>
        <p:spPr/>
        <p:txBody>
          <a:bodyPr/>
          <a:lstStyle/>
          <a:p>
            <a:r>
              <a:rPr lang="en-US" dirty="0"/>
              <a:t>Stories of success</a:t>
            </a:r>
          </a:p>
        </p:txBody>
      </p:sp>
      <p:sp>
        <p:nvSpPr>
          <p:cNvPr id="4" name="Footer Placeholder 3">
            <a:extLst>
              <a:ext uri="{FF2B5EF4-FFF2-40B4-BE49-F238E27FC236}">
                <a16:creationId xmlns:a16="http://schemas.microsoft.com/office/drawing/2014/main" id="{98C7199E-3576-4AA0-A405-038324463278}"/>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77AF6D0A-0864-49F0-8D5C-09AB7340738A}"/>
              </a:ext>
            </a:extLst>
          </p:cNvPr>
          <p:cNvSpPr>
            <a:spLocks noGrp="1"/>
          </p:cNvSpPr>
          <p:nvPr>
            <p:ph type="sldNum" sz="quarter" idx="12"/>
          </p:nvPr>
        </p:nvSpPr>
        <p:spPr/>
        <p:txBody>
          <a:bodyPr/>
          <a:lstStyle/>
          <a:p>
            <a:fld id="{69E57DC2-970A-4B3E-BB1C-7A09969E49DF}" type="slidenum">
              <a:rPr lang="en-US" smtClean="0"/>
              <a:t>12</a:t>
            </a:fld>
            <a:endParaRPr lang="en-US" dirty="0"/>
          </a:p>
        </p:txBody>
      </p:sp>
      <p:sp>
        <p:nvSpPr>
          <p:cNvPr id="8" name="Content Placeholder 2">
            <a:extLst>
              <a:ext uri="{FF2B5EF4-FFF2-40B4-BE49-F238E27FC236}">
                <a16:creationId xmlns:a16="http://schemas.microsoft.com/office/drawing/2014/main" id="{32720ABC-9A29-4518-AD5B-FA268BCA01E6}"/>
              </a:ext>
            </a:extLst>
          </p:cNvPr>
          <p:cNvSpPr>
            <a:spLocks noGrp="1"/>
          </p:cNvSpPr>
          <p:nvPr>
            <p:ph idx="1"/>
          </p:nvPr>
        </p:nvSpPr>
        <p:spPr>
          <a:xfrm>
            <a:off x="1467828" y="1638300"/>
            <a:ext cx="9601200" cy="3581400"/>
          </a:xfrm>
        </p:spPr>
        <p:txBody>
          <a:bodyPr>
            <a:noAutofit/>
          </a:bodyPr>
          <a:lstStyle/>
          <a:p>
            <a:pPr>
              <a:lnSpc>
                <a:spcPct val="100000"/>
              </a:lnSpc>
            </a:pPr>
            <a:r>
              <a:rPr lang="en-US" cap="none" dirty="0"/>
              <a:t>To date there has been over 298 field audits conducted with an assessed total of over </a:t>
            </a:r>
            <a:r>
              <a:rPr lang="en-US" cap="none" dirty="0">
                <a:solidFill>
                  <a:srgbClr val="FF0000"/>
                </a:solidFill>
              </a:rPr>
              <a:t>$</a:t>
            </a:r>
            <a:r>
              <a:rPr lang="en-US" b="1" cap="none" dirty="0">
                <a:solidFill>
                  <a:srgbClr val="FF0000"/>
                </a:solidFill>
              </a:rPr>
              <a:t>22,000,000.00</a:t>
            </a:r>
          </a:p>
          <a:p>
            <a:pPr lvl="1">
              <a:lnSpc>
                <a:spcPct val="100000"/>
              </a:lnSpc>
            </a:pPr>
            <a:r>
              <a:rPr lang="en-US" cap="none" dirty="0"/>
              <a:t>With </a:t>
            </a:r>
            <a:r>
              <a:rPr lang="en-US" b="1" cap="none" dirty="0">
                <a:solidFill>
                  <a:srgbClr val="FF0000"/>
                </a:solidFill>
              </a:rPr>
              <a:t>$1,505,651.50 </a:t>
            </a:r>
            <a:r>
              <a:rPr lang="en-US" cap="none" dirty="0"/>
              <a:t>in audits collected</a:t>
            </a:r>
          </a:p>
          <a:p>
            <a:pPr lvl="1">
              <a:lnSpc>
                <a:spcPct val="100000"/>
              </a:lnSpc>
            </a:pPr>
            <a:r>
              <a:rPr lang="en-US" cap="none" dirty="0"/>
              <a:t>These audits were based on purchases of beer, wine and tobacco exceeding the reported sales</a:t>
            </a:r>
          </a:p>
          <a:p>
            <a:pPr>
              <a:lnSpc>
                <a:spcPct val="100000"/>
              </a:lnSpc>
            </a:pPr>
            <a:r>
              <a:rPr lang="en-US" cap="none" dirty="0"/>
              <a:t>In addition, there has been over 1,268 inquiry letters mailed</a:t>
            </a:r>
          </a:p>
          <a:p>
            <a:pPr lvl="1">
              <a:lnSpc>
                <a:spcPct val="100000"/>
              </a:lnSpc>
            </a:pPr>
            <a:r>
              <a:rPr lang="en-US" sz="1800" cap="none" dirty="0"/>
              <a:t>Of those letters mailed, 376 have made remittance of </a:t>
            </a:r>
            <a:r>
              <a:rPr lang="en-US" sz="1800" b="1" cap="none" dirty="0">
                <a:solidFill>
                  <a:srgbClr val="FF0000"/>
                </a:solidFill>
              </a:rPr>
              <a:t>$882,903.06</a:t>
            </a:r>
          </a:p>
          <a:p>
            <a:pPr>
              <a:lnSpc>
                <a:spcPct val="100000"/>
              </a:lnSpc>
            </a:pPr>
            <a:r>
              <a:rPr lang="en-US" i="1" u="sng" cap="none" dirty="0"/>
              <a:t>The ultimate goal is to correct taxpayer behavior</a:t>
            </a:r>
          </a:p>
          <a:p>
            <a:pPr lvl="1">
              <a:lnSpc>
                <a:spcPct val="100000"/>
              </a:lnSpc>
            </a:pPr>
            <a:r>
              <a:rPr lang="en-US" sz="1600" cap="none" dirty="0"/>
              <a:t>It’s easier to collect a small amount verses a larger audit amount</a:t>
            </a:r>
          </a:p>
          <a:p>
            <a:pPr marL="0" indent="0">
              <a:buNone/>
            </a:pPr>
            <a:endParaRPr lang="en-US" cap="none" dirty="0"/>
          </a:p>
        </p:txBody>
      </p:sp>
      <p:pic>
        <p:nvPicPr>
          <p:cNvPr id="9" name="Picture 8">
            <a:extLst>
              <a:ext uri="{FF2B5EF4-FFF2-40B4-BE49-F238E27FC236}">
                <a16:creationId xmlns:a16="http://schemas.microsoft.com/office/drawing/2014/main" id="{7FC94C5E-6E51-426D-9026-99FD72377D53}"/>
              </a:ext>
            </a:extLst>
          </p:cNvPr>
          <p:cNvPicPr>
            <a:picLocks noChangeAspect="1"/>
          </p:cNvPicPr>
          <p:nvPr/>
        </p:nvPicPr>
        <p:blipFill>
          <a:blip r:embed="rId2"/>
          <a:stretch>
            <a:fillRect/>
          </a:stretch>
        </p:blipFill>
        <p:spPr>
          <a:xfrm>
            <a:off x="10985241" y="5349914"/>
            <a:ext cx="957155" cy="1103472"/>
          </a:xfrm>
          <a:prstGeom prst="rect">
            <a:avLst/>
          </a:prstGeom>
        </p:spPr>
      </p:pic>
    </p:spTree>
    <p:extLst>
      <p:ext uri="{BB962C8B-B14F-4D97-AF65-F5344CB8AC3E}">
        <p14:creationId xmlns:p14="http://schemas.microsoft.com/office/powerpoint/2010/main" val="305134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DD34-CA7D-4C21-AE81-B14957AE786A}"/>
              </a:ext>
            </a:extLst>
          </p:cNvPr>
          <p:cNvSpPr>
            <a:spLocks noGrp="1"/>
          </p:cNvSpPr>
          <p:nvPr>
            <p:ph type="title"/>
          </p:nvPr>
        </p:nvSpPr>
        <p:spPr>
          <a:xfrm>
            <a:off x="880844" y="384254"/>
            <a:ext cx="10930854" cy="1756226"/>
          </a:xfrm>
        </p:spPr>
        <p:txBody>
          <a:bodyPr vert="horz" lIns="91440" tIns="45720" rIns="91440" bIns="45720" rtlCol="0" anchor="b">
            <a:normAutofit/>
          </a:bodyPr>
          <a:lstStyle/>
          <a:p>
            <a:pPr algn="l"/>
            <a:br>
              <a:rPr lang="en-US" sz="4800" dirty="0"/>
            </a:br>
            <a:r>
              <a:rPr lang="en-US" sz="4800" dirty="0"/>
              <a:t>How can I get more information on wrap?</a:t>
            </a:r>
          </a:p>
        </p:txBody>
      </p:sp>
      <p:sp>
        <p:nvSpPr>
          <p:cNvPr id="3" name="Content Placeholder 2">
            <a:extLst>
              <a:ext uri="{FF2B5EF4-FFF2-40B4-BE49-F238E27FC236}">
                <a16:creationId xmlns:a16="http://schemas.microsoft.com/office/drawing/2014/main" id="{7FD22D58-6146-40F1-BA6E-1BA5AE88CF87}"/>
              </a:ext>
            </a:extLst>
          </p:cNvPr>
          <p:cNvSpPr>
            <a:spLocks noGrp="1"/>
          </p:cNvSpPr>
          <p:nvPr>
            <p:ph idx="1"/>
          </p:nvPr>
        </p:nvSpPr>
        <p:spPr>
          <a:xfrm>
            <a:off x="1221782" y="2469423"/>
            <a:ext cx="9067333" cy="2110966"/>
          </a:xfrm>
        </p:spPr>
        <p:txBody>
          <a:bodyPr vert="horz" lIns="91440" tIns="45720" rIns="91440" bIns="45720" rtlCol="0" anchor="t">
            <a:noAutofit/>
          </a:bodyPr>
          <a:lstStyle/>
          <a:p>
            <a:pPr marL="0" indent="0">
              <a:buNone/>
            </a:pPr>
            <a:r>
              <a:rPr lang="en-US" sz="2400" cap="none" dirty="0"/>
              <a:t>Additional information can be found by following the link below:</a:t>
            </a:r>
            <a:r>
              <a:rPr lang="en-US" sz="2400" i="1" cap="none" dirty="0"/>
              <a:t> </a:t>
            </a:r>
          </a:p>
          <a:p>
            <a:pPr marL="0" indent="0">
              <a:buNone/>
            </a:pPr>
            <a:r>
              <a:rPr lang="en-US" sz="1600" i="1" cap="none" dirty="0"/>
              <a:t>(please note this information will be updated periodically)</a:t>
            </a:r>
          </a:p>
          <a:p>
            <a:pPr marL="0" indent="0">
              <a:buNone/>
            </a:pPr>
            <a:endParaRPr lang="en-US" sz="2400" cap="none" dirty="0"/>
          </a:p>
          <a:p>
            <a:pPr marL="0" indent="0" algn="ctr">
              <a:buNone/>
            </a:pPr>
            <a:r>
              <a:rPr lang="en-US" sz="2400" cap="none" dirty="0">
                <a:hlinkClick r:id="rId2"/>
              </a:rPr>
              <a:t>Https://revenue.Alabama.Gov/sales-use/wrap/</a:t>
            </a:r>
            <a:r>
              <a:rPr lang="en-US" sz="2400" cap="none" dirty="0"/>
              <a:t> </a:t>
            </a:r>
          </a:p>
          <a:p>
            <a:pPr marL="0" indent="0">
              <a:buNone/>
            </a:pPr>
            <a:endParaRPr lang="en-US" sz="2400" cap="none" dirty="0"/>
          </a:p>
        </p:txBody>
      </p:sp>
      <p:pic>
        <p:nvPicPr>
          <p:cNvPr id="4" name="Picture 3">
            <a:extLst>
              <a:ext uri="{FF2B5EF4-FFF2-40B4-BE49-F238E27FC236}">
                <a16:creationId xmlns:a16="http://schemas.microsoft.com/office/drawing/2014/main" id="{F1975A29-22A6-49BD-9FC3-40DFBFCAD6D9}"/>
              </a:ext>
            </a:extLst>
          </p:cNvPr>
          <p:cNvPicPr>
            <a:picLocks noChangeAspect="1"/>
          </p:cNvPicPr>
          <p:nvPr/>
        </p:nvPicPr>
        <p:blipFill>
          <a:blip r:embed="rId3"/>
          <a:stretch>
            <a:fillRect/>
          </a:stretch>
        </p:blipFill>
        <p:spPr>
          <a:xfrm>
            <a:off x="11047839" y="5667117"/>
            <a:ext cx="957155" cy="1103472"/>
          </a:xfrm>
          <a:prstGeom prst="rect">
            <a:avLst/>
          </a:prstGeom>
        </p:spPr>
      </p:pic>
    </p:spTree>
    <p:extLst>
      <p:ext uri="{BB962C8B-B14F-4D97-AF65-F5344CB8AC3E}">
        <p14:creationId xmlns:p14="http://schemas.microsoft.com/office/powerpoint/2010/main" val="294178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DD34-CA7D-4C21-AE81-B14957AE786A}"/>
              </a:ext>
            </a:extLst>
          </p:cNvPr>
          <p:cNvSpPr>
            <a:spLocks noGrp="1"/>
          </p:cNvSpPr>
          <p:nvPr>
            <p:ph type="title"/>
          </p:nvPr>
        </p:nvSpPr>
        <p:spPr>
          <a:xfrm>
            <a:off x="1144160" y="109908"/>
            <a:ext cx="10783855" cy="1731463"/>
          </a:xfrm>
        </p:spPr>
        <p:txBody>
          <a:bodyPr vert="horz" lIns="91440" tIns="45720" rIns="91440" bIns="45720" rtlCol="0" anchor="b">
            <a:normAutofit fontScale="90000"/>
          </a:bodyPr>
          <a:lstStyle/>
          <a:p>
            <a:br>
              <a:rPr lang="en-US" sz="4400" dirty="0"/>
            </a:br>
            <a:r>
              <a:rPr lang="en-US" sz="4400" dirty="0"/>
              <a:t>As a local official, how can I access wholesaler data?</a:t>
            </a:r>
          </a:p>
        </p:txBody>
      </p:sp>
      <p:sp>
        <p:nvSpPr>
          <p:cNvPr id="3" name="Content Placeholder 2">
            <a:extLst>
              <a:ext uri="{FF2B5EF4-FFF2-40B4-BE49-F238E27FC236}">
                <a16:creationId xmlns:a16="http://schemas.microsoft.com/office/drawing/2014/main" id="{7FD22D58-6146-40F1-BA6E-1BA5AE88CF87}"/>
              </a:ext>
            </a:extLst>
          </p:cNvPr>
          <p:cNvSpPr>
            <a:spLocks noGrp="1"/>
          </p:cNvSpPr>
          <p:nvPr>
            <p:ph idx="1"/>
          </p:nvPr>
        </p:nvSpPr>
        <p:spPr>
          <a:xfrm>
            <a:off x="1009952" y="2010889"/>
            <a:ext cx="6400800" cy="1947333"/>
          </a:xfrm>
        </p:spPr>
        <p:txBody>
          <a:bodyPr vert="horz" lIns="91440" tIns="45720" rIns="91440" bIns="45720" rtlCol="0" anchor="t">
            <a:noAutofit/>
          </a:bodyPr>
          <a:lstStyle/>
          <a:p>
            <a:pPr marL="0" indent="0">
              <a:buNone/>
            </a:pPr>
            <a:r>
              <a:rPr lang="en-US" cap="none" dirty="0"/>
              <a:t>Using The Local Governments’ Link  On The ADOR’s Website: </a:t>
            </a:r>
          </a:p>
          <a:p>
            <a:pPr>
              <a:buFont typeface="Wingdings" panose="05000000000000000000" pitchFamily="2" charset="2"/>
              <a:buChar char="Ø"/>
            </a:pPr>
            <a:r>
              <a:rPr lang="en-US" cap="none" dirty="0"/>
              <a:t>Log In </a:t>
            </a:r>
          </a:p>
          <a:p>
            <a:pPr>
              <a:buFont typeface="Wingdings" panose="05000000000000000000" pitchFamily="2" charset="2"/>
              <a:buChar char="Ø"/>
            </a:pPr>
            <a:r>
              <a:rPr lang="en-US" cap="none" dirty="0"/>
              <a:t>Click On “Online Reports”</a:t>
            </a:r>
          </a:p>
          <a:p>
            <a:pPr>
              <a:buFont typeface="Wingdings" panose="05000000000000000000" pitchFamily="2" charset="2"/>
              <a:buChar char="Ø"/>
            </a:pPr>
            <a:r>
              <a:rPr lang="en-US" cap="none" dirty="0"/>
              <a:t>Click On “WRAP Reports”</a:t>
            </a:r>
          </a:p>
          <a:p>
            <a:pPr lvl="1">
              <a:buFont typeface="Wingdings" panose="05000000000000000000" pitchFamily="2" charset="2"/>
              <a:buChar char="Ø"/>
            </a:pPr>
            <a:r>
              <a:rPr lang="en-US" sz="2000" cap="none" dirty="0"/>
              <a:t>WRAP Beer And Wine Sales Resale Report</a:t>
            </a:r>
          </a:p>
          <a:p>
            <a:pPr lvl="1">
              <a:buFont typeface="Wingdings" panose="05000000000000000000" pitchFamily="2" charset="2"/>
              <a:buChar char="Ø"/>
            </a:pPr>
            <a:r>
              <a:rPr lang="en-US" sz="2000" cap="none" dirty="0"/>
              <a:t>WRAP Tobacco Sales For Resale Report</a:t>
            </a:r>
          </a:p>
        </p:txBody>
      </p:sp>
      <p:pic>
        <p:nvPicPr>
          <p:cNvPr id="4" name="Picture 3">
            <a:extLst>
              <a:ext uri="{FF2B5EF4-FFF2-40B4-BE49-F238E27FC236}">
                <a16:creationId xmlns:a16="http://schemas.microsoft.com/office/drawing/2014/main" id="{95A9C2FA-48D5-4619-B4AF-58BD6933DB95}"/>
              </a:ext>
            </a:extLst>
          </p:cNvPr>
          <p:cNvPicPr>
            <a:picLocks noChangeAspect="1"/>
          </p:cNvPicPr>
          <p:nvPr/>
        </p:nvPicPr>
        <p:blipFill>
          <a:blip r:embed="rId2"/>
          <a:stretch>
            <a:fillRect/>
          </a:stretch>
        </p:blipFill>
        <p:spPr>
          <a:xfrm>
            <a:off x="6889983" y="4182977"/>
            <a:ext cx="5038032" cy="2389844"/>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5" name="Picture 4">
            <a:extLst>
              <a:ext uri="{FF2B5EF4-FFF2-40B4-BE49-F238E27FC236}">
                <a16:creationId xmlns:a16="http://schemas.microsoft.com/office/drawing/2014/main" id="{22E5E482-1E6A-4BE7-940E-A997B0DE0417}"/>
              </a:ext>
            </a:extLst>
          </p:cNvPr>
          <p:cNvPicPr>
            <a:picLocks noChangeAspect="1"/>
          </p:cNvPicPr>
          <p:nvPr/>
        </p:nvPicPr>
        <p:blipFill>
          <a:blip r:embed="rId3"/>
          <a:stretch>
            <a:fillRect/>
          </a:stretch>
        </p:blipFill>
        <p:spPr>
          <a:xfrm>
            <a:off x="187005" y="5703210"/>
            <a:ext cx="957155" cy="1103472"/>
          </a:xfrm>
          <a:prstGeom prst="rect">
            <a:avLst/>
          </a:prstGeom>
        </p:spPr>
      </p:pic>
    </p:spTree>
    <p:extLst>
      <p:ext uri="{BB962C8B-B14F-4D97-AF65-F5344CB8AC3E}">
        <p14:creationId xmlns:p14="http://schemas.microsoft.com/office/powerpoint/2010/main" val="411139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0EC2-7111-4303-BDF4-BFF42A0B3F3A}"/>
              </a:ext>
            </a:extLst>
          </p:cNvPr>
          <p:cNvSpPr>
            <a:spLocks noGrp="1"/>
          </p:cNvSpPr>
          <p:nvPr>
            <p:ph type="title"/>
          </p:nvPr>
        </p:nvSpPr>
        <p:spPr>
          <a:xfrm>
            <a:off x="1258654" y="607953"/>
            <a:ext cx="8534400" cy="1507067"/>
          </a:xfrm>
        </p:spPr>
        <p:txBody>
          <a:bodyPr>
            <a:normAutofit/>
          </a:bodyPr>
          <a:lstStyle/>
          <a:p>
            <a:r>
              <a:rPr lang="en-US" dirty="0"/>
              <a:t>Municipal Business Privilege Licenses</a:t>
            </a:r>
          </a:p>
        </p:txBody>
      </p:sp>
      <p:sp>
        <p:nvSpPr>
          <p:cNvPr id="3" name="Content Placeholder 2">
            <a:extLst>
              <a:ext uri="{FF2B5EF4-FFF2-40B4-BE49-F238E27FC236}">
                <a16:creationId xmlns:a16="http://schemas.microsoft.com/office/drawing/2014/main" id="{9252F93E-B612-4190-8CB0-E11F601B0A79}"/>
              </a:ext>
            </a:extLst>
          </p:cNvPr>
          <p:cNvSpPr>
            <a:spLocks noGrp="1"/>
          </p:cNvSpPr>
          <p:nvPr>
            <p:ph idx="1"/>
          </p:nvPr>
        </p:nvSpPr>
        <p:spPr>
          <a:xfrm>
            <a:off x="1076586" y="1863351"/>
            <a:ext cx="10670491" cy="3615267"/>
          </a:xfrm>
        </p:spPr>
        <p:txBody>
          <a:bodyPr>
            <a:noAutofit/>
          </a:bodyPr>
          <a:lstStyle/>
          <a:p>
            <a:r>
              <a:rPr lang="en-US" sz="2400" cap="none" dirty="0"/>
              <a:t>Beginning October 1, 2019, information on municipal business privilege license applications is to be submitted to the Department of Revenue electronically</a:t>
            </a:r>
          </a:p>
          <a:p>
            <a:r>
              <a:rPr lang="en-US" sz="2400" cap="none" dirty="0"/>
              <a:t>Two separate formats available for use</a:t>
            </a:r>
          </a:p>
          <a:p>
            <a:pPr lvl="1"/>
            <a:r>
              <a:rPr lang="en-US" sz="2400" cap="none" dirty="0"/>
              <a:t>Comma separated value - .Csv</a:t>
            </a:r>
          </a:p>
          <a:p>
            <a:pPr lvl="1"/>
            <a:r>
              <a:rPr lang="en-US" sz="2400" cap="none" dirty="0"/>
              <a:t>Fixed length record - .Txt</a:t>
            </a:r>
          </a:p>
          <a:p>
            <a:pPr lvl="1"/>
            <a:r>
              <a:rPr lang="en-US" sz="2400" cap="none" dirty="0"/>
              <a:t>If these formats are not usable, a template can be used to manually create the file</a:t>
            </a:r>
          </a:p>
          <a:p>
            <a:r>
              <a:rPr lang="en-US" sz="2400" cap="none" dirty="0"/>
              <a:t>A updated notice was mailed on June 14, 2019 detailing the information above</a:t>
            </a:r>
          </a:p>
          <a:p>
            <a:pPr lvl="1"/>
            <a:r>
              <a:rPr lang="en-US" sz="2400" dirty="0">
                <a:hlinkClick r:id="rId2"/>
              </a:rPr>
              <a:t>https://revenue.alabama.gov/sales-use/local-government-forms/#munlicrpt</a:t>
            </a:r>
            <a:r>
              <a:rPr lang="en-US" sz="2400" dirty="0"/>
              <a:t> </a:t>
            </a:r>
            <a:endParaRPr lang="en-US" sz="2400" cap="none" dirty="0"/>
          </a:p>
        </p:txBody>
      </p:sp>
      <p:pic>
        <p:nvPicPr>
          <p:cNvPr id="4" name="Picture 3">
            <a:extLst>
              <a:ext uri="{FF2B5EF4-FFF2-40B4-BE49-F238E27FC236}">
                <a16:creationId xmlns:a16="http://schemas.microsoft.com/office/drawing/2014/main" id="{8C3D6427-8083-46C2-AB01-8DCF9C032C27}"/>
              </a:ext>
            </a:extLst>
          </p:cNvPr>
          <p:cNvPicPr>
            <a:picLocks noChangeAspect="1"/>
          </p:cNvPicPr>
          <p:nvPr/>
        </p:nvPicPr>
        <p:blipFill>
          <a:blip r:embed="rId3"/>
          <a:stretch>
            <a:fillRect/>
          </a:stretch>
        </p:blipFill>
        <p:spPr>
          <a:xfrm>
            <a:off x="11113153" y="5754528"/>
            <a:ext cx="957155" cy="1103472"/>
          </a:xfrm>
          <a:prstGeom prst="rect">
            <a:avLst/>
          </a:prstGeom>
        </p:spPr>
      </p:pic>
    </p:spTree>
    <p:extLst>
      <p:ext uri="{BB962C8B-B14F-4D97-AF65-F5344CB8AC3E}">
        <p14:creationId xmlns:p14="http://schemas.microsoft.com/office/powerpoint/2010/main" val="130773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931C-5A5D-4A6E-A3B9-A70A432D3310}"/>
              </a:ext>
            </a:extLst>
          </p:cNvPr>
          <p:cNvSpPr>
            <a:spLocks noGrp="1"/>
          </p:cNvSpPr>
          <p:nvPr>
            <p:ph type="title"/>
          </p:nvPr>
        </p:nvSpPr>
        <p:spPr>
          <a:xfrm>
            <a:off x="1052819" y="249573"/>
            <a:ext cx="9601200" cy="1485900"/>
          </a:xfrm>
        </p:spPr>
        <p:txBody>
          <a:bodyPr/>
          <a:lstStyle/>
          <a:p>
            <a:r>
              <a:rPr lang="en-US" dirty="0"/>
              <a:t>WRAP Unit contact information</a:t>
            </a:r>
          </a:p>
        </p:txBody>
      </p:sp>
      <p:sp>
        <p:nvSpPr>
          <p:cNvPr id="5" name="Slide Number Placeholder 4">
            <a:extLst>
              <a:ext uri="{FF2B5EF4-FFF2-40B4-BE49-F238E27FC236}">
                <a16:creationId xmlns:a16="http://schemas.microsoft.com/office/drawing/2014/main" id="{82450A44-AE6E-4288-BFE7-D99F13179A15}"/>
              </a:ext>
            </a:extLst>
          </p:cNvPr>
          <p:cNvSpPr>
            <a:spLocks noGrp="1"/>
          </p:cNvSpPr>
          <p:nvPr>
            <p:ph type="sldNum" sz="quarter" idx="12"/>
          </p:nvPr>
        </p:nvSpPr>
        <p:spPr/>
        <p:txBody>
          <a:bodyPr/>
          <a:lstStyle/>
          <a:p>
            <a:fld id="{69E57DC2-970A-4B3E-BB1C-7A09969E49DF}" type="slidenum">
              <a:rPr lang="en-US" smtClean="0"/>
              <a:t>16</a:t>
            </a:fld>
            <a:endParaRPr lang="en-US" dirty="0"/>
          </a:p>
        </p:txBody>
      </p:sp>
      <p:graphicFrame>
        <p:nvGraphicFramePr>
          <p:cNvPr id="6" name="Content Placeholder 5">
            <a:extLst>
              <a:ext uri="{FF2B5EF4-FFF2-40B4-BE49-F238E27FC236}">
                <a16:creationId xmlns:a16="http://schemas.microsoft.com/office/drawing/2014/main" id="{63F798D9-AD16-4E37-A871-CB5FDB9D0D5C}"/>
              </a:ext>
            </a:extLst>
          </p:cNvPr>
          <p:cNvGraphicFramePr>
            <a:graphicFrameLocks noGrp="1"/>
          </p:cNvGraphicFramePr>
          <p:nvPr>
            <p:ph idx="1"/>
            <p:extLst>
              <p:ext uri="{D42A27DB-BD31-4B8C-83A1-F6EECF244321}">
                <p14:modId xmlns:p14="http://schemas.microsoft.com/office/powerpoint/2010/main" val="2373619027"/>
              </p:ext>
            </p:extLst>
          </p:nvPr>
        </p:nvGraphicFramePr>
        <p:xfrm>
          <a:off x="3114428" y="1115736"/>
          <a:ext cx="5963144" cy="5208860"/>
        </p:xfrm>
        <a:graphic>
          <a:graphicData uri="http://schemas.openxmlformats.org/drawingml/2006/table">
            <a:tbl>
              <a:tblPr/>
              <a:tblGrid>
                <a:gridCol w="1648051">
                  <a:extLst>
                    <a:ext uri="{9D8B030D-6E8A-4147-A177-3AD203B41FA5}">
                      <a16:colId xmlns:a16="http://schemas.microsoft.com/office/drawing/2014/main" val="2740018251"/>
                    </a:ext>
                  </a:extLst>
                </a:gridCol>
                <a:gridCol w="4315093">
                  <a:extLst>
                    <a:ext uri="{9D8B030D-6E8A-4147-A177-3AD203B41FA5}">
                      <a16:colId xmlns:a16="http://schemas.microsoft.com/office/drawing/2014/main" val="950655298"/>
                    </a:ext>
                  </a:extLst>
                </a:gridCol>
              </a:tblGrid>
              <a:tr h="232300">
                <a:tc>
                  <a:txBody>
                    <a:bodyPr/>
                    <a:lstStyle/>
                    <a:p>
                      <a:pPr algn="l" rtl="0" fontAlgn="ctr"/>
                      <a:r>
                        <a:rPr lang="en-US" sz="1300" b="0" i="0" u="none" strike="noStrike">
                          <a:solidFill>
                            <a:srgbClr val="191B0E"/>
                          </a:solidFill>
                          <a:effectLst/>
                          <a:latin typeface="Franklin Gothic Book" panose="020B0503020102020204" pitchFamily="34" charset="0"/>
                        </a:rPr>
                        <a:t>WRAP Contact #:</a:t>
                      </a:r>
                    </a:p>
                  </a:txBody>
                  <a:tcPr marL="8844" marR="8844" marT="8844" marB="0" anchor="ctr">
                    <a:lnL>
                      <a:noFill/>
                    </a:lnL>
                    <a:lnR>
                      <a:noFill/>
                    </a:lnR>
                    <a:lnT>
                      <a:noFill/>
                    </a:lnT>
                    <a:lnB>
                      <a:noFill/>
                    </a:lnB>
                  </a:tcPr>
                </a:tc>
                <a:tc>
                  <a:txBody>
                    <a:bodyPr/>
                    <a:lstStyle/>
                    <a:p>
                      <a:pPr algn="l" rtl="0" fontAlgn="ctr"/>
                      <a:r>
                        <a:rPr lang="en-US" sz="1300" b="0" i="0" u="none" strike="noStrike">
                          <a:solidFill>
                            <a:srgbClr val="191B0E"/>
                          </a:solidFill>
                          <a:effectLst/>
                          <a:latin typeface="Franklin Gothic Book" panose="020B0503020102020204" pitchFamily="34" charset="0"/>
                        </a:rPr>
                        <a:t>334-353-0440</a:t>
                      </a:r>
                    </a:p>
                  </a:txBody>
                  <a:tcPr marL="8844" marR="8844" marT="8844" marB="0" anchor="ctr">
                    <a:lnL>
                      <a:noFill/>
                    </a:lnL>
                    <a:lnR>
                      <a:noFill/>
                    </a:lnR>
                    <a:lnT>
                      <a:noFill/>
                    </a:lnT>
                    <a:lnB>
                      <a:noFill/>
                    </a:lnB>
                  </a:tcPr>
                </a:tc>
                <a:extLst>
                  <a:ext uri="{0D108BD9-81ED-4DB2-BD59-A6C34878D82A}">
                    <a16:rowId xmlns:a16="http://schemas.microsoft.com/office/drawing/2014/main" val="3721018086"/>
                  </a:ext>
                </a:extLst>
              </a:tr>
              <a:tr h="232300">
                <a:tc>
                  <a:txBody>
                    <a:bodyPr/>
                    <a:lstStyle/>
                    <a:p>
                      <a:pPr algn="l" rtl="0" fontAlgn="ctr"/>
                      <a:r>
                        <a:rPr lang="en-US" sz="1300" b="0" i="0" u="none" strike="noStrike">
                          <a:solidFill>
                            <a:srgbClr val="191B0E"/>
                          </a:solidFill>
                          <a:effectLst/>
                          <a:latin typeface="Franklin Gothic Book" panose="020B0503020102020204" pitchFamily="34" charset="0"/>
                        </a:rPr>
                        <a:t>WRAP Email:</a:t>
                      </a:r>
                    </a:p>
                  </a:txBody>
                  <a:tcPr marL="8844" marR="8844" marT="8844" marB="0" anchor="ctr">
                    <a:lnL>
                      <a:noFill/>
                    </a:lnL>
                    <a:lnR>
                      <a:noFill/>
                    </a:lnR>
                    <a:lnT>
                      <a:noFill/>
                    </a:lnT>
                    <a:lnB>
                      <a:noFill/>
                    </a:lnB>
                  </a:tcPr>
                </a:tc>
                <a:tc>
                  <a:txBody>
                    <a:bodyPr/>
                    <a:lstStyle/>
                    <a:p>
                      <a:pPr algn="l" rtl="0" fontAlgn="ctr"/>
                      <a:r>
                        <a:rPr lang="en-US" sz="1300" b="0" i="0" u="sng" strike="noStrike">
                          <a:solidFill>
                            <a:srgbClr val="0563C1"/>
                          </a:solidFill>
                          <a:effectLst/>
                          <a:latin typeface="Calibri" panose="020F0502020204030204" pitchFamily="34" charset="0"/>
                          <a:hlinkClick r:id="rId2"/>
                        </a:rPr>
                        <a:t>wrap@revenue.alabama.gov</a:t>
                      </a:r>
                      <a:endParaRPr lang="en-US" sz="1300" b="0" i="0" u="sng" strike="noStrike">
                        <a:solidFill>
                          <a:srgbClr val="0563C1"/>
                        </a:solidFill>
                        <a:effectLst/>
                        <a:latin typeface="Calibri" panose="020F0502020204030204" pitchFamily="34" charset="0"/>
                      </a:endParaRPr>
                    </a:p>
                  </a:txBody>
                  <a:tcPr marL="8844" marR="8844" marT="8844" marB="0" anchor="ctr">
                    <a:lnL>
                      <a:noFill/>
                    </a:lnL>
                    <a:lnR>
                      <a:noFill/>
                    </a:lnR>
                    <a:lnT>
                      <a:noFill/>
                    </a:lnT>
                    <a:lnB>
                      <a:noFill/>
                    </a:lnB>
                  </a:tcPr>
                </a:tc>
                <a:extLst>
                  <a:ext uri="{0D108BD9-81ED-4DB2-BD59-A6C34878D82A}">
                    <a16:rowId xmlns:a16="http://schemas.microsoft.com/office/drawing/2014/main" val="3426406957"/>
                  </a:ext>
                </a:extLst>
              </a:tr>
              <a:tr h="232300">
                <a:tc>
                  <a:txBody>
                    <a:bodyPr/>
                    <a:lstStyle/>
                    <a:p>
                      <a:pPr algn="l" rtl="0" fontAlgn="ctr"/>
                      <a:endParaRPr lang="en-US" sz="1300" b="0" i="0" u="none" strike="noStrike">
                        <a:solidFill>
                          <a:srgbClr val="191B0E"/>
                        </a:solidFill>
                        <a:effectLst/>
                        <a:latin typeface="Franklin Gothic Book" panose="020B0503020102020204" pitchFamily="34" charset="0"/>
                      </a:endParaRPr>
                    </a:p>
                  </a:txBody>
                  <a:tcPr marL="8844" marR="8844" marT="8844" marB="0" anchor="ctr">
                    <a:lnL>
                      <a:noFill/>
                    </a:lnL>
                    <a:lnR>
                      <a:noFill/>
                    </a:lnR>
                    <a:lnT>
                      <a:noFill/>
                    </a:lnT>
                    <a:lnB>
                      <a:noFill/>
                    </a:lnB>
                  </a:tcPr>
                </a:tc>
                <a:tc>
                  <a:txBody>
                    <a:bodyPr/>
                    <a:lstStyle/>
                    <a:p>
                      <a:pPr algn="l" rtl="0" fontAlgn="ctr"/>
                      <a:endParaRPr lang="en-US" sz="1300" b="0" i="0" u="sng" strike="noStrike">
                        <a:solidFill>
                          <a:srgbClr val="0563C1"/>
                        </a:solidFill>
                        <a:effectLst/>
                        <a:latin typeface="Calibri" panose="020F0502020204030204" pitchFamily="34" charset="0"/>
                      </a:endParaRPr>
                    </a:p>
                  </a:txBody>
                  <a:tcPr marL="8844" marR="8844" marT="8844" marB="0" anchor="ctr">
                    <a:lnL>
                      <a:noFill/>
                    </a:lnL>
                    <a:lnR>
                      <a:noFill/>
                    </a:lnR>
                    <a:lnT>
                      <a:noFill/>
                    </a:lnT>
                    <a:lnB>
                      <a:noFill/>
                    </a:lnB>
                  </a:tcPr>
                </a:tc>
                <a:extLst>
                  <a:ext uri="{0D108BD9-81ED-4DB2-BD59-A6C34878D82A}">
                    <a16:rowId xmlns:a16="http://schemas.microsoft.com/office/drawing/2014/main" val="3761456644"/>
                  </a:ext>
                </a:extLst>
              </a:tr>
              <a:tr h="232300">
                <a:tc>
                  <a:txBody>
                    <a:bodyPr/>
                    <a:lstStyle/>
                    <a:p>
                      <a:pPr algn="l" rtl="0" fontAlgn="ctr"/>
                      <a:r>
                        <a:rPr lang="en-US" sz="1300" b="0" i="0" u="none" strike="noStrike">
                          <a:solidFill>
                            <a:srgbClr val="000000"/>
                          </a:solidFill>
                          <a:effectLst/>
                          <a:latin typeface="Franklin Gothic Book" panose="020B0503020102020204" pitchFamily="34" charset="0"/>
                        </a:rPr>
                        <a:t>WRAP Personnel:</a:t>
                      </a:r>
                    </a:p>
                  </a:txBody>
                  <a:tcPr marL="8844" marR="8844" marT="8844" marB="0" anchor="ctr">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extLst>
                  <a:ext uri="{0D108BD9-81ED-4DB2-BD59-A6C34878D82A}">
                    <a16:rowId xmlns:a16="http://schemas.microsoft.com/office/drawing/2014/main" val="3534017192"/>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Shirley Aiken, Examiner</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287998141"/>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Bill Crownover, Examiner</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4846973"/>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Tina Miller, Examiner</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233090066"/>
                  </a:ext>
                </a:extLst>
              </a:tr>
              <a:tr h="223364">
                <a:tc gridSpan="2">
                  <a:txBody>
                    <a:bodyPr/>
                    <a:lstStyle/>
                    <a:p>
                      <a:pPr algn="l" rtl="0" fontAlgn="ctr"/>
                      <a:r>
                        <a:rPr lang="en-US" sz="1300" b="0" i="0" u="none" strike="noStrike" dirty="0">
                          <a:solidFill>
                            <a:srgbClr val="000000"/>
                          </a:solidFill>
                          <a:effectLst/>
                          <a:latin typeface="Franklin Gothic Book" panose="020B0503020102020204" pitchFamily="34" charset="0"/>
                        </a:rPr>
                        <a:t>Leslie Rollins, Examiner</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21249974"/>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Tommie Johnson, State Intern</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958223441"/>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Brenda Champlin, Accounting Technician</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401277359"/>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Amy Jordan, Accounting Technician</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06698581"/>
                  </a:ext>
                </a:extLst>
              </a:tr>
              <a:tr h="223364">
                <a:tc gridSpan="2">
                  <a:txBody>
                    <a:bodyPr/>
                    <a:lstStyle/>
                    <a:p>
                      <a:pPr algn="l" rtl="0" fontAlgn="ctr"/>
                      <a:r>
                        <a:rPr lang="en-US" sz="1300" b="0" i="0" u="none" strike="noStrike">
                          <a:solidFill>
                            <a:srgbClr val="000000"/>
                          </a:solidFill>
                          <a:effectLst/>
                          <a:latin typeface="Franklin Gothic Book" panose="020B0503020102020204" pitchFamily="34" charset="0"/>
                        </a:rPr>
                        <a:t>Kayla Montgomery, Administrative Assistant</a:t>
                      </a:r>
                    </a:p>
                  </a:txBody>
                  <a:tcPr marL="318393"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78944425"/>
                  </a:ext>
                </a:extLst>
              </a:tr>
              <a:tr h="232300">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tc>
                  <a:txBody>
                    <a:bodyPr/>
                    <a:lstStyle/>
                    <a:p>
                      <a:pPr algn="l" rtl="0" fontAlgn="ctr"/>
                      <a:endParaRPr lang="en-US" sz="1300" b="0" i="0" u="none" strike="noStrike" dirty="0">
                        <a:solidFill>
                          <a:srgbClr val="000000"/>
                        </a:solidFill>
                        <a:effectLst/>
                        <a:latin typeface="Franklin Gothic Book" panose="020B0503020102020204" pitchFamily="34" charset="0"/>
                      </a:endParaRPr>
                    </a:p>
                  </a:txBody>
                  <a:tcPr marL="8844" marR="8844" marT="8844" marB="0" anchor="ctr">
                    <a:lnL>
                      <a:noFill/>
                    </a:lnL>
                    <a:lnR>
                      <a:noFill/>
                    </a:lnR>
                    <a:lnT>
                      <a:noFill/>
                    </a:lnT>
                    <a:lnB>
                      <a:noFill/>
                    </a:lnB>
                  </a:tcPr>
                </a:tc>
                <a:extLst>
                  <a:ext uri="{0D108BD9-81ED-4DB2-BD59-A6C34878D82A}">
                    <a16:rowId xmlns:a16="http://schemas.microsoft.com/office/drawing/2014/main" val="3463425261"/>
                  </a:ext>
                </a:extLst>
              </a:tr>
              <a:tr h="223364">
                <a:tc gridSpan="2">
                  <a:txBody>
                    <a:bodyPr/>
                    <a:lstStyle/>
                    <a:p>
                      <a:pPr algn="l" rtl="0" fontAlgn="ctr"/>
                      <a:r>
                        <a:rPr lang="en-US" sz="1300" b="0" i="0" u="none" strike="noStrike">
                          <a:solidFill>
                            <a:srgbClr val="000000"/>
                          </a:solidFill>
                          <a:effectLst/>
                          <a:latin typeface="Calibri" panose="020F0502020204030204" pitchFamily="34" charset="0"/>
                        </a:rPr>
                        <a:t>Lori Price, Manager</a:t>
                      </a:r>
                    </a:p>
                  </a:txBody>
                  <a:tcPr marL="8844"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979976273"/>
                  </a:ext>
                </a:extLst>
              </a:tr>
              <a:tr h="223364">
                <a:tc>
                  <a:txBody>
                    <a:bodyPr/>
                    <a:lstStyle/>
                    <a:p>
                      <a:pPr algn="l" rtl="0" fontAlgn="ctr"/>
                      <a:r>
                        <a:rPr lang="en-US" sz="1300" b="0" i="0" u="none" strike="noStrike">
                          <a:solidFill>
                            <a:srgbClr val="000000"/>
                          </a:solidFill>
                          <a:effectLst/>
                          <a:latin typeface="Calibri" panose="020F0502020204030204" pitchFamily="34" charset="0"/>
                        </a:rPr>
                        <a:t>WRAP Unit</a:t>
                      </a:r>
                    </a:p>
                  </a:txBody>
                  <a:tcPr marL="8844" marR="8844" marT="8844" marB="0" anchor="ctr">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extLst>
                  <a:ext uri="{0D108BD9-81ED-4DB2-BD59-A6C34878D82A}">
                    <a16:rowId xmlns:a16="http://schemas.microsoft.com/office/drawing/2014/main" val="3310321785"/>
                  </a:ext>
                </a:extLst>
              </a:tr>
              <a:tr h="223364">
                <a:tc>
                  <a:txBody>
                    <a:bodyPr/>
                    <a:lstStyle/>
                    <a:p>
                      <a:pPr algn="l" rtl="0" fontAlgn="ctr"/>
                      <a:r>
                        <a:rPr lang="en-US" sz="1300" b="0" i="0" u="none" strike="noStrike">
                          <a:solidFill>
                            <a:srgbClr val="000000"/>
                          </a:solidFill>
                          <a:effectLst/>
                          <a:latin typeface="Calibri" panose="020F0502020204030204" pitchFamily="34" charset="0"/>
                        </a:rPr>
                        <a:t>334-353-7868</a:t>
                      </a:r>
                    </a:p>
                  </a:txBody>
                  <a:tcPr marL="8844" marR="8844" marT="8844" marB="0" anchor="ctr">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extLst>
                  <a:ext uri="{0D108BD9-81ED-4DB2-BD59-A6C34878D82A}">
                    <a16:rowId xmlns:a16="http://schemas.microsoft.com/office/drawing/2014/main" val="4060077473"/>
                  </a:ext>
                </a:extLst>
              </a:tr>
              <a:tr h="223364">
                <a:tc gridSpan="2">
                  <a:txBody>
                    <a:bodyPr/>
                    <a:lstStyle/>
                    <a:p>
                      <a:pPr algn="l" rtl="0" fontAlgn="ctr"/>
                      <a:r>
                        <a:rPr lang="en-US" sz="1300" b="0" i="0" u="sng" strike="noStrike">
                          <a:solidFill>
                            <a:srgbClr val="0563C1"/>
                          </a:solidFill>
                          <a:effectLst/>
                          <a:latin typeface="Calibri" panose="020F0502020204030204" pitchFamily="34" charset="0"/>
                          <a:hlinkClick r:id="rId3"/>
                        </a:rPr>
                        <a:t>lori.price@revenue.alabama.gov</a:t>
                      </a:r>
                      <a:endParaRPr lang="en-US" sz="1300" b="0" i="0" u="sng" strike="noStrike">
                        <a:solidFill>
                          <a:srgbClr val="0563C1"/>
                        </a:solidFill>
                        <a:effectLst/>
                        <a:latin typeface="Calibri" panose="020F0502020204030204" pitchFamily="34" charset="0"/>
                      </a:endParaRPr>
                    </a:p>
                  </a:txBody>
                  <a:tcPr marL="8844"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302290541"/>
                  </a:ext>
                </a:extLst>
              </a:tr>
              <a:tr h="223364">
                <a:tc>
                  <a:txBody>
                    <a:bodyPr/>
                    <a:lstStyle/>
                    <a:p>
                      <a:pPr algn="l" rtl="0" fontAlgn="ctr"/>
                      <a:endParaRPr lang="en-US" sz="1300" b="0" i="0" u="sng" strike="noStrike">
                        <a:solidFill>
                          <a:srgbClr val="0563C1"/>
                        </a:solidFill>
                        <a:effectLst/>
                        <a:latin typeface="Calibri" panose="020F0502020204030204" pitchFamily="34" charset="0"/>
                      </a:endParaRPr>
                    </a:p>
                  </a:txBody>
                  <a:tcPr marL="8844" marR="8844" marT="8844" marB="0" anchor="ctr">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extLst>
                  <a:ext uri="{0D108BD9-81ED-4DB2-BD59-A6C34878D82A}">
                    <a16:rowId xmlns:a16="http://schemas.microsoft.com/office/drawing/2014/main" val="293832739"/>
                  </a:ext>
                </a:extLst>
              </a:tr>
              <a:tr h="223364">
                <a:tc>
                  <a:txBody>
                    <a:bodyPr/>
                    <a:lstStyle/>
                    <a:p>
                      <a:pPr algn="l" rtl="0" fontAlgn="ctr"/>
                      <a:endParaRPr lang="en-US" sz="1300" b="0" i="0" u="none" strike="noStrike">
                        <a:solidFill>
                          <a:srgbClr val="000000"/>
                        </a:solidFill>
                        <a:effectLst/>
                        <a:latin typeface="Calibri" panose="020F0502020204030204" pitchFamily="34" charset="0"/>
                      </a:endParaRPr>
                    </a:p>
                  </a:txBody>
                  <a:tcPr marL="8844" marR="8844" marT="8844" marB="0" anchor="ctr">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extLst>
                  <a:ext uri="{0D108BD9-81ED-4DB2-BD59-A6C34878D82A}">
                    <a16:rowId xmlns:a16="http://schemas.microsoft.com/office/drawing/2014/main" val="3450586905"/>
                  </a:ext>
                </a:extLst>
              </a:tr>
              <a:tr h="232300">
                <a:tc gridSpan="2">
                  <a:txBody>
                    <a:bodyPr/>
                    <a:lstStyle/>
                    <a:p>
                      <a:pPr algn="l" rtl="0" fontAlgn="ctr"/>
                      <a:r>
                        <a:rPr lang="en-US" sz="1300" b="0" i="0" u="none" strike="noStrike">
                          <a:solidFill>
                            <a:srgbClr val="000000"/>
                          </a:solidFill>
                          <a:effectLst/>
                          <a:latin typeface="Franklin Gothic Book" panose="020B0503020102020204" pitchFamily="34" charset="0"/>
                        </a:rPr>
                        <a:t>Lee Ann Rouse, Manager</a:t>
                      </a:r>
                    </a:p>
                  </a:txBody>
                  <a:tcPr marL="8844"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8532191"/>
                  </a:ext>
                </a:extLst>
              </a:tr>
              <a:tr h="232300">
                <a:tc gridSpan="2">
                  <a:txBody>
                    <a:bodyPr/>
                    <a:lstStyle/>
                    <a:p>
                      <a:pPr algn="l" rtl="0" fontAlgn="ctr"/>
                      <a:r>
                        <a:rPr lang="en-US" sz="1300" b="0" i="0" u="none" strike="noStrike">
                          <a:solidFill>
                            <a:srgbClr val="000000"/>
                          </a:solidFill>
                          <a:effectLst/>
                          <a:latin typeface="Franklin Gothic Book" panose="020B0503020102020204" pitchFamily="34" charset="0"/>
                        </a:rPr>
                        <a:t>Special Projects Unit</a:t>
                      </a:r>
                    </a:p>
                  </a:txBody>
                  <a:tcPr marL="8844"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584941264"/>
                  </a:ext>
                </a:extLst>
              </a:tr>
              <a:tr h="232300">
                <a:tc>
                  <a:txBody>
                    <a:bodyPr/>
                    <a:lstStyle/>
                    <a:p>
                      <a:pPr algn="l" rtl="0" fontAlgn="ctr"/>
                      <a:r>
                        <a:rPr lang="en-US" sz="1300" b="0" i="0" u="none" strike="noStrike">
                          <a:solidFill>
                            <a:srgbClr val="000000"/>
                          </a:solidFill>
                          <a:effectLst/>
                          <a:latin typeface="Franklin Gothic Book" panose="020B0503020102020204" pitchFamily="34" charset="0"/>
                        </a:rPr>
                        <a:t>334-353-8411</a:t>
                      </a:r>
                    </a:p>
                  </a:txBody>
                  <a:tcPr marL="8844" marR="8844" marT="8844" marB="0" anchor="ctr">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844" marR="8844" marT="8844" marB="0" anchor="b">
                    <a:lnL>
                      <a:noFill/>
                    </a:lnL>
                    <a:lnR>
                      <a:noFill/>
                    </a:lnR>
                    <a:lnT>
                      <a:noFill/>
                    </a:lnT>
                    <a:lnB>
                      <a:noFill/>
                    </a:lnB>
                  </a:tcPr>
                </a:tc>
                <a:extLst>
                  <a:ext uri="{0D108BD9-81ED-4DB2-BD59-A6C34878D82A}">
                    <a16:rowId xmlns:a16="http://schemas.microsoft.com/office/drawing/2014/main" val="2924078354"/>
                  </a:ext>
                </a:extLst>
              </a:tr>
              <a:tr h="223364">
                <a:tc gridSpan="2">
                  <a:txBody>
                    <a:bodyPr/>
                    <a:lstStyle/>
                    <a:p>
                      <a:pPr algn="l" rtl="0" fontAlgn="ctr"/>
                      <a:r>
                        <a:rPr lang="en-US" sz="1300" b="0" i="0" u="sng" strike="noStrike" dirty="0" err="1">
                          <a:solidFill>
                            <a:srgbClr val="0563C1"/>
                          </a:solidFill>
                          <a:effectLst/>
                          <a:latin typeface="Calibri" panose="020F0502020204030204" pitchFamily="34" charset="0"/>
                          <a:hlinkClick r:id="rId4"/>
                        </a:rPr>
                        <a:t>Leeann.Rouse@revenue.Alabama.Gov</a:t>
                      </a:r>
                      <a:endParaRPr lang="en-US" sz="1300" b="0" i="0" u="sng" strike="noStrike" dirty="0">
                        <a:solidFill>
                          <a:srgbClr val="0563C1"/>
                        </a:solidFill>
                        <a:effectLst/>
                        <a:latin typeface="Calibri" panose="020F0502020204030204" pitchFamily="34" charset="0"/>
                      </a:endParaRPr>
                    </a:p>
                  </a:txBody>
                  <a:tcPr marL="8844" marR="8844" marT="8844"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834017488"/>
                  </a:ext>
                </a:extLst>
              </a:tr>
            </a:tbl>
          </a:graphicData>
        </a:graphic>
      </p:graphicFrame>
      <p:pic>
        <p:nvPicPr>
          <p:cNvPr id="3" name="Picture 2">
            <a:extLst>
              <a:ext uri="{FF2B5EF4-FFF2-40B4-BE49-F238E27FC236}">
                <a16:creationId xmlns:a16="http://schemas.microsoft.com/office/drawing/2014/main" id="{1041F041-42C2-4F12-9754-126F9356A91C}"/>
              </a:ext>
            </a:extLst>
          </p:cNvPr>
          <p:cNvPicPr>
            <a:picLocks noChangeAspect="1"/>
          </p:cNvPicPr>
          <p:nvPr/>
        </p:nvPicPr>
        <p:blipFill>
          <a:blip r:embed="rId5"/>
          <a:stretch>
            <a:fillRect/>
          </a:stretch>
        </p:blipFill>
        <p:spPr>
          <a:xfrm>
            <a:off x="10792564" y="5349914"/>
            <a:ext cx="957155" cy="1103472"/>
          </a:xfrm>
          <a:prstGeom prst="rect">
            <a:avLst/>
          </a:prstGeom>
        </p:spPr>
      </p:pic>
    </p:spTree>
    <p:extLst>
      <p:ext uri="{BB962C8B-B14F-4D97-AF65-F5344CB8AC3E}">
        <p14:creationId xmlns:p14="http://schemas.microsoft.com/office/powerpoint/2010/main" val="159703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5AA9-9B0F-4797-BB7A-5288EBABE194}"/>
              </a:ext>
            </a:extLst>
          </p:cNvPr>
          <p:cNvSpPr>
            <a:spLocks noGrp="1"/>
          </p:cNvSpPr>
          <p:nvPr>
            <p:ph type="title"/>
          </p:nvPr>
        </p:nvSpPr>
        <p:spPr/>
        <p:txBody>
          <a:bodyPr/>
          <a:lstStyle/>
          <a:p>
            <a:r>
              <a:rPr lang="en-US" dirty="0"/>
              <a:t>WRAP Law</a:t>
            </a:r>
          </a:p>
        </p:txBody>
      </p:sp>
      <p:sp>
        <p:nvSpPr>
          <p:cNvPr id="3" name="Content Placeholder 2">
            <a:extLst>
              <a:ext uri="{FF2B5EF4-FFF2-40B4-BE49-F238E27FC236}">
                <a16:creationId xmlns:a16="http://schemas.microsoft.com/office/drawing/2014/main" id="{8E488A21-DE0F-493B-898E-51BCAEB16FDF}"/>
              </a:ext>
            </a:extLst>
          </p:cNvPr>
          <p:cNvSpPr>
            <a:spLocks noGrp="1"/>
          </p:cNvSpPr>
          <p:nvPr>
            <p:ph idx="1"/>
          </p:nvPr>
        </p:nvSpPr>
        <p:spPr>
          <a:xfrm>
            <a:off x="1371600" y="1656825"/>
            <a:ext cx="10087761" cy="4702029"/>
          </a:xfrm>
        </p:spPr>
        <p:txBody>
          <a:bodyPr>
            <a:normAutofit fontScale="92500" lnSpcReduction="20000"/>
          </a:bodyPr>
          <a:lstStyle/>
          <a:p>
            <a:pPr marL="0" indent="0">
              <a:buNone/>
            </a:pPr>
            <a:r>
              <a:rPr lang="en-US" sz="2400" dirty="0"/>
              <a:t>Act 2017-294, codified </a:t>
            </a:r>
            <a:r>
              <a:rPr lang="en-US" sz="2300" u="sng" dirty="0"/>
              <a:t>Code of Alabama 1975, §40-23-260</a:t>
            </a:r>
            <a:r>
              <a:rPr lang="en-US" sz="2400" dirty="0"/>
              <a:t>, established the wholesale retail accountability program, requires new information be provided to the Alabama Department of Revenue in five areas:</a:t>
            </a:r>
          </a:p>
          <a:p>
            <a:endParaRPr lang="en-US" sz="2400" dirty="0"/>
          </a:p>
          <a:p>
            <a:r>
              <a:rPr lang="en-US" sz="2400" dirty="0"/>
              <a:t>1099k Information – requires payment settlement entities to report credit card transactions to the ADOR</a:t>
            </a:r>
          </a:p>
          <a:p>
            <a:pPr lvl="1"/>
            <a:r>
              <a:rPr lang="en-US" sz="2400" dirty="0"/>
              <a:t>This information is reported to the IRS annually</a:t>
            </a:r>
          </a:p>
          <a:p>
            <a:r>
              <a:rPr lang="en-US" sz="2400" dirty="0"/>
              <a:t>Beer And Wine Distributors – report sales</a:t>
            </a:r>
          </a:p>
          <a:p>
            <a:r>
              <a:rPr lang="en-US" sz="2400" dirty="0"/>
              <a:t>Tobacco Distributors – report sales</a:t>
            </a:r>
          </a:p>
          <a:p>
            <a:r>
              <a:rPr lang="en-US" sz="2400" dirty="0"/>
              <a:t>Municipal Business Privilege License  - report each application completed</a:t>
            </a:r>
          </a:p>
          <a:p>
            <a:pPr marL="800100" lvl="1" indent="-342900">
              <a:buFont typeface="Arial" panose="020B0604020202020204" pitchFamily="34" charset="0"/>
              <a:buChar char="•"/>
            </a:pPr>
            <a:r>
              <a:rPr lang="en-US" sz="2400" dirty="0"/>
              <a:t>Due October 1, 2019</a:t>
            </a:r>
          </a:p>
          <a:p>
            <a:pPr marL="800100" lvl="1" indent="-342900">
              <a:buFont typeface="Arial" panose="020B0604020202020204" pitchFamily="34" charset="0"/>
              <a:buChar char="•"/>
            </a:pPr>
            <a:r>
              <a:rPr lang="en-US" sz="2400" dirty="0"/>
              <a:t>Counties are currently reporting this data</a:t>
            </a:r>
          </a:p>
          <a:p>
            <a:r>
              <a:rPr lang="en-US" sz="2400" dirty="0"/>
              <a:t>Make WRAP data available to local governments</a:t>
            </a:r>
          </a:p>
          <a:p>
            <a:endParaRPr lang="en-US" dirty="0"/>
          </a:p>
        </p:txBody>
      </p:sp>
      <p:sp>
        <p:nvSpPr>
          <p:cNvPr id="4" name="Footer Placeholder 3">
            <a:extLst>
              <a:ext uri="{FF2B5EF4-FFF2-40B4-BE49-F238E27FC236}">
                <a16:creationId xmlns:a16="http://schemas.microsoft.com/office/drawing/2014/main" id="{C93D160E-CAA3-46FB-9D1D-75CDA9EC17C1}"/>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8997B358-891E-4775-8A44-A9442807DC27}"/>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6" name="Picture 5">
            <a:extLst>
              <a:ext uri="{FF2B5EF4-FFF2-40B4-BE49-F238E27FC236}">
                <a16:creationId xmlns:a16="http://schemas.microsoft.com/office/drawing/2014/main" id="{3B03F062-82E6-4879-B53E-813F0AD45182}"/>
              </a:ext>
            </a:extLst>
          </p:cNvPr>
          <p:cNvPicPr>
            <a:picLocks noChangeAspect="1"/>
          </p:cNvPicPr>
          <p:nvPr/>
        </p:nvPicPr>
        <p:blipFill>
          <a:blip r:embed="rId2"/>
          <a:stretch>
            <a:fillRect/>
          </a:stretch>
        </p:blipFill>
        <p:spPr>
          <a:xfrm>
            <a:off x="10972800" y="5302648"/>
            <a:ext cx="957155" cy="1103472"/>
          </a:xfrm>
          <a:prstGeom prst="rect">
            <a:avLst/>
          </a:prstGeom>
        </p:spPr>
      </p:pic>
    </p:spTree>
    <p:extLst>
      <p:ext uri="{BB962C8B-B14F-4D97-AF65-F5344CB8AC3E}">
        <p14:creationId xmlns:p14="http://schemas.microsoft.com/office/powerpoint/2010/main" val="155915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910F-12AE-421F-8D41-3817B03A0E6E}"/>
              </a:ext>
            </a:extLst>
          </p:cNvPr>
          <p:cNvSpPr>
            <a:spLocks noGrp="1"/>
          </p:cNvSpPr>
          <p:nvPr>
            <p:ph type="title"/>
          </p:nvPr>
        </p:nvSpPr>
        <p:spPr/>
        <p:txBody>
          <a:bodyPr/>
          <a:lstStyle/>
          <a:p>
            <a:r>
              <a:rPr lang="en-US" dirty="0"/>
              <a:t>WRAP Program	</a:t>
            </a:r>
          </a:p>
        </p:txBody>
      </p:sp>
      <p:sp>
        <p:nvSpPr>
          <p:cNvPr id="3" name="Content Placeholder 2">
            <a:extLst>
              <a:ext uri="{FF2B5EF4-FFF2-40B4-BE49-F238E27FC236}">
                <a16:creationId xmlns:a16="http://schemas.microsoft.com/office/drawing/2014/main" id="{BABF5C94-EC2D-4D38-A45E-84869C9BDE4D}"/>
              </a:ext>
            </a:extLst>
          </p:cNvPr>
          <p:cNvSpPr>
            <a:spLocks noGrp="1"/>
          </p:cNvSpPr>
          <p:nvPr>
            <p:ph idx="1"/>
          </p:nvPr>
        </p:nvSpPr>
        <p:spPr>
          <a:xfrm>
            <a:off x="1371600" y="1551963"/>
            <a:ext cx="9601200" cy="4315437"/>
          </a:xfrm>
        </p:spPr>
        <p:txBody>
          <a:bodyPr>
            <a:normAutofit fontScale="92500" lnSpcReduction="10000"/>
          </a:bodyPr>
          <a:lstStyle/>
          <a:p>
            <a:pPr lvl="0"/>
            <a:r>
              <a:rPr lang="en-US" dirty="0"/>
              <a:t>ADOR has implemented a two-prong approach:</a:t>
            </a:r>
          </a:p>
          <a:p>
            <a:pPr lvl="0"/>
            <a:endParaRPr lang="en-US" dirty="0"/>
          </a:p>
          <a:p>
            <a:pPr lvl="1"/>
            <a:r>
              <a:rPr lang="en-US" dirty="0"/>
              <a:t>WRAP Inquiry Letters – </a:t>
            </a:r>
          </a:p>
          <a:p>
            <a:pPr lvl="2"/>
            <a:r>
              <a:rPr lang="en-US" dirty="0"/>
              <a:t>When the analysis of the WRAP Data shows that reported sales are less than purchases for a specific period, an inquiry letter is sent to the taxpayer.  The inquiry letter provides the total purchases for the period, reported sales and calculates the amount of sales tax potentially underpaid.  A standard computed markup is applied to the total purchases and then compared to the sales reported on the sales tax return.  The inquiry letter allows the taxpayer 30 days to contact the Department to correct any discrepancies.</a:t>
            </a:r>
          </a:p>
          <a:p>
            <a:pPr lvl="1"/>
            <a:r>
              <a:rPr lang="en-US" dirty="0"/>
              <a:t>WRAP Audit Leads – </a:t>
            </a:r>
          </a:p>
          <a:p>
            <a:pPr lvl="2"/>
            <a:r>
              <a:rPr lang="en-US" dirty="0"/>
              <a:t>The most egregious taxpayers from the analysis of the WRAP Data will be distributed to District Offices all over the State of Alabama for audit.   </a:t>
            </a:r>
          </a:p>
          <a:p>
            <a:pPr lvl="0"/>
            <a:endParaRPr lang="en-US" b="1" i="1" dirty="0"/>
          </a:p>
          <a:p>
            <a:pPr lvl="0"/>
            <a:r>
              <a:rPr lang="en-US" b="1" i="1" dirty="0"/>
              <a:t>The goal is to change the behavior of non-compliant taxpayers.</a:t>
            </a:r>
          </a:p>
          <a:p>
            <a:endParaRPr lang="en-US" dirty="0"/>
          </a:p>
        </p:txBody>
      </p:sp>
      <p:sp>
        <p:nvSpPr>
          <p:cNvPr id="4" name="Footer Placeholder 3">
            <a:extLst>
              <a:ext uri="{FF2B5EF4-FFF2-40B4-BE49-F238E27FC236}">
                <a16:creationId xmlns:a16="http://schemas.microsoft.com/office/drawing/2014/main" id="{0765AD57-8A36-487B-982D-0D2A9747129C}"/>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728889E9-EA80-4145-A281-B790408626B1}"/>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6" name="Picture 5">
            <a:extLst>
              <a:ext uri="{FF2B5EF4-FFF2-40B4-BE49-F238E27FC236}">
                <a16:creationId xmlns:a16="http://schemas.microsoft.com/office/drawing/2014/main" id="{07A98AF4-F5FD-4AE4-B8DB-9A0495AC3A4F}"/>
              </a:ext>
            </a:extLst>
          </p:cNvPr>
          <p:cNvPicPr>
            <a:picLocks noChangeAspect="1"/>
          </p:cNvPicPr>
          <p:nvPr/>
        </p:nvPicPr>
        <p:blipFill>
          <a:blip r:embed="rId2"/>
          <a:stretch>
            <a:fillRect/>
          </a:stretch>
        </p:blipFill>
        <p:spPr>
          <a:xfrm>
            <a:off x="11069028" y="5391902"/>
            <a:ext cx="957155" cy="1103472"/>
          </a:xfrm>
          <a:prstGeom prst="rect">
            <a:avLst/>
          </a:prstGeom>
        </p:spPr>
      </p:pic>
    </p:spTree>
    <p:extLst>
      <p:ext uri="{BB962C8B-B14F-4D97-AF65-F5344CB8AC3E}">
        <p14:creationId xmlns:p14="http://schemas.microsoft.com/office/powerpoint/2010/main" val="54983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3FE3-764A-485D-8926-B96E9EE47F8E}"/>
              </a:ext>
            </a:extLst>
          </p:cNvPr>
          <p:cNvSpPr>
            <a:spLocks noGrp="1"/>
          </p:cNvSpPr>
          <p:nvPr>
            <p:ph type="title"/>
          </p:nvPr>
        </p:nvSpPr>
        <p:spPr/>
        <p:txBody>
          <a:bodyPr/>
          <a:lstStyle/>
          <a:p>
            <a:r>
              <a:rPr lang="en-US" dirty="0"/>
              <a:t>Before WRAP </a:t>
            </a:r>
          </a:p>
        </p:txBody>
      </p:sp>
      <p:sp>
        <p:nvSpPr>
          <p:cNvPr id="3" name="Content Placeholder 2">
            <a:extLst>
              <a:ext uri="{FF2B5EF4-FFF2-40B4-BE49-F238E27FC236}">
                <a16:creationId xmlns:a16="http://schemas.microsoft.com/office/drawing/2014/main" id="{D02104C0-AE5E-4399-9C21-A3B3D530AFE6}"/>
              </a:ext>
            </a:extLst>
          </p:cNvPr>
          <p:cNvSpPr>
            <a:spLocks noGrp="1"/>
          </p:cNvSpPr>
          <p:nvPr>
            <p:ph idx="1"/>
          </p:nvPr>
        </p:nvSpPr>
        <p:spPr>
          <a:xfrm>
            <a:off x="1371600" y="1782659"/>
            <a:ext cx="9601200" cy="4022521"/>
          </a:xfrm>
        </p:spPr>
        <p:txBody>
          <a:bodyPr>
            <a:normAutofit fontScale="85000" lnSpcReduction="20000"/>
          </a:bodyPr>
          <a:lstStyle/>
          <a:p>
            <a:r>
              <a:rPr lang="en-US" dirty="0"/>
              <a:t>Sales tax returns were filed showing:</a:t>
            </a:r>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endParaRPr lang="en-US" dirty="0"/>
          </a:p>
          <a:p>
            <a:r>
              <a:rPr lang="en-US" dirty="0"/>
              <a:t>Before the WRAP program, verification required an audit of each taxpayer</a:t>
            </a:r>
          </a:p>
          <a:p>
            <a:pPr lvl="1"/>
            <a:r>
              <a:rPr lang="en-US" dirty="0"/>
              <a:t>There are  59,285 active sales tax accounts </a:t>
            </a:r>
          </a:p>
          <a:p>
            <a:pPr lvl="1"/>
            <a:r>
              <a:rPr lang="en-US" dirty="0"/>
              <a:t>There are 103 Sales tax auditors</a:t>
            </a:r>
          </a:p>
          <a:p>
            <a:pPr lvl="2"/>
            <a:r>
              <a:rPr lang="en-US" dirty="0"/>
              <a:t>86 instate auditors, located throughout Alabama in the 9 Taxpayer Service Centers</a:t>
            </a:r>
          </a:p>
          <a:p>
            <a:pPr lvl="3"/>
            <a:r>
              <a:rPr lang="en-US" dirty="0"/>
              <a:t>Auburn/Opelika, Shoals, Montgomery, Mobile, Dothan, Gadsden, Huntsville, Tuscaloosa, and Jefferson/Shelby</a:t>
            </a:r>
          </a:p>
          <a:p>
            <a:pPr lvl="2"/>
            <a:r>
              <a:rPr lang="en-US" dirty="0"/>
              <a:t>17 Foreign Auditors, located in Alabama (7), Georgia (4), Tennessee (2), New York, North Carolina, Mississippi, and Florida.</a:t>
            </a:r>
          </a:p>
        </p:txBody>
      </p:sp>
      <p:graphicFrame>
        <p:nvGraphicFramePr>
          <p:cNvPr id="4" name="Table 3">
            <a:extLst>
              <a:ext uri="{FF2B5EF4-FFF2-40B4-BE49-F238E27FC236}">
                <a16:creationId xmlns:a16="http://schemas.microsoft.com/office/drawing/2014/main" id="{AE59A538-9831-448D-A5E0-CCF9F2C8A0D7}"/>
              </a:ext>
            </a:extLst>
          </p:cNvPr>
          <p:cNvGraphicFramePr>
            <a:graphicFrameLocks noGrp="1"/>
          </p:cNvGraphicFramePr>
          <p:nvPr>
            <p:extLst/>
          </p:nvPr>
        </p:nvGraphicFramePr>
        <p:xfrm>
          <a:off x="2125445" y="2234443"/>
          <a:ext cx="3360956" cy="942975"/>
        </p:xfrm>
        <a:graphic>
          <a:graphicData uri="http://schemas.openxmlformats.org/drawingml/2006/table">
            <a:tbl>
              <a:tblPr>
                <a:tableStyleId>{5C22544A-7EE6-4342-B048-85BDC9FD1C3A}</a:tableStyleId>
              </a:tblPr>
              <a:tblGrid>
                <a:gridCol w="3360956">
                  <a:extLst>
                    <a:ext uri="{9D8B030D-6E8A-4147-A177-3AD203B41FA5}">
                      <a16:colId xmlns:a16="http://schemas.microsoft.com/office/drawing/2014/main" val="3284146029"/>
                    </a:ext>
                  </a:extLst>
                </a:gridCol>
              </a:tblGrid>
              <a:tr h="301340">
                <a:tc>
                  <a:txBody>
                    <a:bodyPr/>
                    <a:lstStyle/>
                    <a:p>
                      <a:pPr algn="l" rtl="0" fontAlgn="ctr"/>
                      <a:r>
                        <a:rPr lang="en-US" sz="2000" u="none" strike="noStrike" dirty="0">
                          <a:effectLst/>
                        </a:rPr>
                        <a:t>Gross Sales</a:t>
                      </a:r>
                      <a:endParaRPr lang="en-US" sz="2000" b="0" i="1" u="none" strike="noStrike" dirty="0">
                        <a:solidFill>
                          <a:srgbClr val="191B0E"/>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3169169259"/>
                  </a:ext>
                </a:extLst>
              </a:tr>
              <a:tr h="301340">
                <a:tc>
                  <a:txBody>
                    <a:bodyPr/>
                    <a:lstStyle/>
                    <a:p>
                      <a:pPr marL="0" indent="0" algn="l" rtl="0" fontAlgn="ctr">
                        <a:buFontTx/>
                        <a:buNone/>
                      </a:pPr>
                      <a:r>
                        <a:rPr lang="en-US" sz="1100" u="none" strike="noStrike" dirty="0">
                          <a:effectLst/>
                        </a:rPr>
                        <a:t>(less)</a:t>
                      </a:r>
                      <a:r>
                        <a:rPr lang="en-US" sz="2000" u="none" strike="noStrike" dirty="0">
                          <a:effectLst/>
                        </a:rPr>
                        <a:t>Deductions</a:t>
                      </a:r>
                      <a:endParaRPr lang="en-US" sz="2000" b="0" i="1" u="none" strike="noStrike" dirty="0">
                        <a:solidFill>
                          <a:srgbClr val="191B0E"/>
                        </a:solidFill>
                        <a:effectLst/>
                        <a:latin typeface="Franklin Gothic Book" panose="020B0503020102020204" pitchFamily="34" charset="0"/>
                      </a:endParaRPr>
                    </a:p>
                  </a:txBody>
                  <a:tcPr marL="9525" marR="9525" marT="9525" marB="0" anchor="ctr"/>
                </a:tc>
                <a:extLst>
                  <a:ext uri="{0D108BD9-81ED-4DB2-BD59-A6C34878D82A}">
                    <a16:rowId xmlns:a16="http://schemas.microsoft.com/office/drawing/2014/main" val="2120869804"/>
                  </a:ext>
                </a:extLst>
              </a:tr>
              <a:tr h="309710">
                <a:tc>
                  <a:txBody>
                    <a:bodyPr/>
                    <a:lstStyle/>
                    <a:p>
                      <a:pPr algn="l" fontAlgn="b"/>
                      <a:r>
                        <a:rPr lang="en-US" sz="2000" u="none" strike="noStrike" dirty="0">
                          <a:effectLst/>
                        </a:rPr>
                        <a:t>= Taxable Measure</a:t>
                      </a:r>
                      <a:endParaRPr lang="en-US" sz="2000" b="0" i="1" u="none" strike="noStrike" dirty="0">
                        <a:solidFill>
                          <a:srgbClr val="191B0E"/>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3187955161"/>
                  </a:ext>
                </a:extLst>
              </a:tr>
            </a:tbl>
          </a:graphicData>
        </a:graphic>
      </p:graphicFrame>
      <p:sp>
        <p:nvSpPr>
          <p:cNvPr id="5" name="Footer Placeholder 4">
            <a:extLst>
              <a:ext uri="{FF2B5EF4-FFF2-40B4-BE49-F238E27FC236}">
                <a16:creationId xmlns:a16="http://schemas.microsoft.com/office/drawing/2014/main" id="{67F5BD8A-4FD5-4DD0-AA87-C4019E8620CE}"/>
              </a:ext>
            </a:extLst>
          </p:cNvPr>
          <p:cNvSpPr>
            <a:spLocks noGrp="1"/>
          </p:cNvSpPr>
          <p:nvPr>
            <p:ph type="ftr" sz="quarter" idx="11"/>
          </p:nvPr>
        </p:nvSpPr>
        <p:spPr/>
        <p:txBody>
          <a:bodyPr/>
          <a:lstStyle/>
          <a:p>
            <a:r>
              <a:rPr lang="en-US"/>
              <a:t>Alabama Department of Revenue, WRAP </a:t>
            </a:r>
            <a:endParaRPr lang="en-US" dirty="0"/>
          </a:p>
        </p:txBody>
      </p:sp>
      <p:sp>
        <p:nvSpPr>
          <p:cNvPr id="6" name="Slide Number Placeholder 5">
            <a:extLst>
              <a:ext uri="{FF2B5EF4-FFF2-40B4-BE49-F238E27FC236}">
                <a16:creationId xmlns:a16="http://schemas.microsoft.com/office/drawing/2014/main" id="{C76A565F-1451-4C91-8E23-A35CB19BC50E}"/>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7" name="Picture 6">
            <a:extLst>
              <a:ext uri="{FF2B5EF4-FFF2-40B4-BE49-F238E27FC236}">
                <a16:creationId xmlns:a16="http://schemas.microsoft.com/office/drawing/2014/main" id="{1AE8498E-017E-4589-89B1-9B59DC0246A2}"/>
              </a:ext>
            </a:extLst>
          </p:cNvPr>
          <p:cNvPicPr>
            <a:picLocks noChangeAspect="1"/>
          </p:cNvPicPr>
          <p:nvPr/>
        </p:nvPicPr>
        <p:blipFill>
          <a:blip r:embed="rId2"/>
          <a:stretch>
            <a:fillRect/>
          </a:stretch>
        </p:blipFill>
        <p:spPr>
          <a:xfrm>
            <a:off x="11069028" y="5349914"/>
            <a:ext cx="957155" cy="1103472"/>
          </a:xfrm>
          <a:prstGeom prst="rect">
            <a:avLst/>
          </a:prstGeom>
        </p:spPr>
      </p:pic>
    </p:spTree>
    <p:extLst>
      <p:ext uri="{BB962C8B-B14F-4D97-AF65-F5344CB8AC3E}">
        <p14:creationId xmlns:p14="http://schemas.microsoft.com/office/powerpoint/2010/main" val="31391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F120-364E-4C69-9415-EA382F53D229}"/>
              </a:ext>
            </a:extLst>
          </p:cNvPr>
          <p:cNvSpPr>
            <a:spLocks noGrp="1"/>
          </p:cNvSpPr>
          <p:nvPr>
            <p:ph type="title"/>
          </p:nvPr>
        </p:nvSpPr>
        <p:spPr/>
        <p:txBody>
          <a:bodyPr/>
          <a:lstStyle/>
          <a:p>
            <a:r>
              <a:rPr lang="en-US" dirty="0"/>
              <a:t>After WRAP - </a:t>
            </a:r>
          </a:p>
        </p:txBody>
      </p:sp>
      <p:sp>
        <p:nvSpPr>
          <p:cNvPr id="3" name="Content Placeholder 2">
            <a:extLst>
              <a:ext uri="{FF2B5EF4-FFF2-40B4-BE49-F238E27FC236}">
                <a16:creationId xmlns:a16="http://schemas.microsoft.com/office/drawing/2014/main" id="{4DAEEE0E-BB9D-45B1-AD5A-016099BDB2B1}"/>
              </a:ext>
            </a:extLst>
          </p:cNvPr>
          <p:cNvSpPr>
            <a:spLocks noGrp="1"/>
          </p:cNvSpPr>
          <p:nvPr>
            <p:ph idx="1"/>
          </p:nvPr>
        </p:nvSpPr>
        <p:spPr>
          <a:xfrm>
            <a:off x="1371600" y="1707158"/>
            <a:ext cx="9324363" cy="4165135"/>
          </a:xfrm>
        </p:spPr>
        <p:txBody>
          <a:bodyPr/>
          <a:lstStyle/>
          <a:p>
            <a:pPr marL="0" lvl="0" indent="0">
              <a:buNone/>
            </a:pPr>
            <a:r>
              <a:rPr lang="en-US" dirty="0"/>
              <a:t>With the implementation of WRAP, </a:t>
            </a:r>
          </a:p>
          <a:p>
            <a:r>
              <a:rPr lang="en-US" dirty="0"/>
              <a:t>ADOR can now conduct an analysis of the tobacco, beer, and wine purchases from WRAP along with the liquor purchases from ABC.  </a:t>
            </a:r>
          </a:p>
          <a:p>
            <a:r>
              <a:rPr lang="en-US" dirty="0"/>
              <a:t>These purchases are compared to the sales reported on the sales tax returns.  ADOR can then identify taxpayers who are grossly underreporting sales and sales taxes based on these purchases.  </a:t>
            </a:r>
          </a:p>
        </p:txBody>
      </p:sp>
      <p:sp>
        <p:nvSpPr>
          <p:cNvPr id="4" name="Footer Placeholder 3">
            <a:extLst>
              <a:ext uri="{FF2B5EF4-FFF2-40B4-BE49-F238E27FC236}">
                <a16:creationId xmlns:a16="http://schemas.microsoft.com/office/drawing/2014/main" id="{91A74CDA-F10D-49FA-8C2D-CF48BC2FF92F}"/>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7E453003-A1A2-47BA-90CF-9EF07713F65D}"/>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6" name="Picture 5">
            <a:extLst>
              <a:ext uri="{FF2B5EF4-FFF2-40B4-BE49-F238E27FC236}">
                <a16:creationId xmlns:a16="http://schemas.microsoft.com/office/drawing/2014/main" id="{111BBDF8-30E4-4D8A-A9B8-AC50BA48726E}"/>
              </a:ext>
            </a:extLst>
          </p:cNvPr>
          <p:cNvPicPr>
            <a:picLocks noChangeAspect="1"/>
          </p:cNvPicPr>
          <p:nvPr/>
        </p:nvPicPr>
        <p:blipFill>
          <a:blip r:embed="rId2"/>
          <a:stretch>
            <a:fillRect/>
          </a:stretch>
        </p:blipFill>
        <p:spPr>
          <a:xfrm>
            <a:off x="11044068" y="5349914"/>
            <a:ext cx="957155" cy="1103472"/>
          </a:xfrm>
          <a:prstGeom prst="rect">
            <a:avLst/>
          </a:prstGeom>
        </p:spPr>
      </p:pic>
    </p:spTree>
    <p:extLst>
      <p:ext uri="{BB962C8B-B14F-4D97-AF65-F5344CB8AC3E}">
        <p14:creationId xmlns:p14="http://schemas.microsoft.com/office/powerpoint/2010/main" val="427128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0893-7AE3-4BE7-8861-3661C6C2548D}"/>
              </a:ext>
            </a:extLst>
          </p:cNvPr>
          <p:cNvSpPr>
            <a:spLocks noGrp="1"/>
          </p:cNvSpPr>
          <p:nvPr>
            <p:ph type="title"/>
          </p:nvPr>
        </p:nvSpPr>
        <p:spPr/>
        <p:txBody>
          <a:bodyPr/>
          <a:lstStyle/>
          <a:p>
            <a:r>
              <a:rPr lang="en-US" dirty="0"/>
              <a:t>How Alabama Prepared for the WRAP Law:</a:t>
            </a:r>
          </a:p>
        </p:txBody>
      </p:sp>
      <p:sp>
        <p:nvSpPr>
          <p:cNvPr id="3" name="Content Placeholder 2">
            <a:extLst>
              <a:ext uri="{FF2B5EF4-FFF2-40B4-BE49-F238E27FC236}">
                <a16:creationId xmlns:a16="http://schemas.microsoft.com/office/drawing/2014/main" id="{C1323D23-93AB-4B7A-8C66-A386CA96E019}"/>
              </a:ext>
            </a:extLst>
          </p:cNvPr>
          <p:cNvSpPr>
            <a:spLocks noGrp="1"/>
          </p:cNvSpPr>
          <p:nvPr>
            <p:ph idx="1"/>
          </p:nvPr>
        </p:nvSpPr>
        <p:spPr/>
        <p:txBody>
          <a:bodyPr>
            <a:normAutofit/>
          </a:bodyPr>
          <a:lstStyle/>
          <a:p>
            <a:r>
              <a:rPr lang="en-US" dirty="0"/>
              <a:t>The </a:t>
            </a:r>
            <a:r>
              <a:rPr lang="en-US" dirty="0" err="1"/>
              <a:t>MyAlabamaTaxes</a:t>
            </a:r>
            <a:r>
              <a:rPr lang="en-US" dirty="0"/>
              <a:t> (MAT) filing system has been upgraded</a:t>
            </a:r>
          </a:p>
          <a:p>
            <a:pPr lvl="1"/>
            <a:r>
              <a:rPr lang="en-US" dirty="0"/>
              <a:t>includes the separate monthly returns for tobacco and beer and wine data</a:t>
            </a:r>
          </a:p>
          <a:p>
            <a:r>
              <a:rPr lang="en-US" dirty="0"/>
              <a:t>WRAP training has been conducted for all revenue examiner’s (field auditors)</a:t>
            </a:r>
          </a:p>
          <a:p>
            <a:r>
              <a:rPr lang="en-US" dirty="0"/>
              <a:t>ABC licenses and Alabama sales tax account numbers have been cross referenced</a:t>
            </a:r>
          </a:p>
          <a:p>
            <a:pPr lvl="1"/>
            <a:r>
              <a:rPr lang="en-US" dirty="0"/>
              <a:t>Corrections have been made and emailed to distributors</a:t>
            </a:r>
          </a:p>
          <a:p>
            <a:r>
              <a:rPr lang="en-US" dirty="0"/>
              <a:t>A special WRAP unit has been created</a:t>
            </a:r>
          </a:p>
          <a:p>
            <a:pPr lvl="1"/>
            <a:r>
              <a:rPr lang="en-US" dirty="0"/>
              <a:t>Consisting of a manager, an administrative assistant, five revenue examiners and three accounting technicians </a:t>
            </a:r>
          </a:p>
          <a:p>
            <a:endParaRPr lang="en-US" dirty="0"/>
          </a:p>
        </p:txBody>
      </p:sp>
      <p:sp>
        <p:nvSpPr>
          <p:cNvPr id="4" name="Footer Placeholder 3">
            <a:extLst>
              <a:ext uri="{FF2B5EF4-FFF2-40B4-BE49-F238E27FC236}">
                <a16:creationId xmlns:a16="http://schemas.microsoft.com/office/drawing/2014/main" id="{21202729-B148-4B04-9F59-CDAFE98EAE34}"/>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6362C22E-3FFB-491F-9175-10F969EA697B}"/>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6" name="Picture 5">
            <a:extLst>
              <a:ext uri="{FF2B5EF4-FFF2-40B4-BE49-F238E27FC236}">
                <a16:creationId xmlns:a16="http://schemas.microsoft.com/office/drawing/2014/main" id="{A0916AF8-21C7-42A9-901F-C73B7E2F12E2}"/>
              </a:ext>
            </a:extLst>
          </p:cNvPr>
          <p:cNvPicPr>
            <a:picLocks noChangeAspect="1"/>
          </p:cNvPicPr>
          <p:nvPr/>
        </p:nvPicPr>
        <p:blipFill>
          <a:blip r:embed="rId2"/>
          <a:stretch>
            <a:fillRect/>
          </a:stretch>
        </p:blipFill>
        <p:spPr>
          <a:xfrm>
            <a:off x="11141144" y="5349914"/>
            <a:ext cx="957155" cy="1103472"/>
          </a:xfrm>
          <a:prstGeom prst="rect">
            <a:avLst/>
          </a:prstGeom>
        </p:spPr>
      </p:pic>
    </p:spTree>
    <p:extLst>
      <p:ext uri="{BB962C8B-B14F-4D97-AF65-F5344CB8AC3E}">
        <p14:creationId xmlns:p14="http://schemas.microsoft.com/office/powerpoint/2010/main" val="259056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0B6-A9CD-4A06-AFEF-D422217C480D}"/>
              </a:ext>
            </a:extLst>
          </p:cNvPr>
          <p:cNvSpPr>
            <a:spLocks noGrp="1"/>
          </p:cNvSpPr>
          <p:nvPr>
            <p:ph type="title"/>
          </p:nvPr>
        </p:nvSpPr>
        <p:spPr/>
        <p:txBody>
          <a:bodyPr/>
          <a:lstStyle/>
          <a:p>
            <a:r>
              <a:rPr lang="en-US" dirty="0"/>
              <a:t>What WRAP means to Alabama</a:t>
            </a:r>
          </a:p>
        </p:txBody>
      </p:sp>
      <p:sp>
        <p:nvSpPr>
          <p:cNvPr id="3" name="Content Placeholder 2">
            <a:extLst>
              <a:ext uri="{FF2B5EF4-FFF2-40B4-BE49-F238E27FC236}">
                <a16:creationId xmlns:a16="http://schemas.microsoft.com/office/drawing/2014/main" id="{6FB716AF-88A9-4D5F-BD4E-D7B75A633AEA}"/>
              </a:ext>
            </a:extLst>
          </p:cNvPr>
          <p:cNvSpPr>
            <a:spLocks noGrp="1"/>
          </p:cNvSpPr>
          <p:nvPr>
            <p:ph idx="1"/>
          </p:nvPr>
        </p:nvSpPr>
        <p:spPr>
          <a:xfrm>
            <a:off x="1371600" y="1891717"/>
            <a:ext cx="9601200" cy="3581400"/>
          </a:xfrm>
        </p:spPr>
        <p:txBody>
          <a:bodyPr/>
          <a:lstStyle/>
          <a:p>
            <a:r>
              <a:rPr lang="en-US" dirty="0"/>
              <a:t>More effective administration of the Sales Tax Laws</a:t>
            </a:r>
          </a:p>
          <a:p>
            <a:r>
              <a:rPr lang="en-US" dirty="0"/>
              <a:t>The WRAP program is a two pronged approach</a:t>
            </a:r>
          </a:p>
          <a:p>
            <a:pPr lvl="1"/>
            <a:r>
              <a:rPr lang="en-US" dirty="0"/>
              <a:t>For the most egregious a referral to the Field Section, both Sales and Tobacco Tax, is made</a:t>
            </a:r>
          </a:p>
          <a:p>
            <a:pPr lvl="1"/>
            <a:r>
              <a:rPr lang="en-US" dirty="0"/>
              <a:t>For the others, a WRAP inquiry letter is mailed</a:t>
            </a:r>
          </a:p>
          <a:p>
            <a:pPr marL="1444752" lvl="3" indent="0">
              <a:buNone/>
            </a:pPr>
            <a:endParaRPr lang="en-US" dirty="0"/>
          </a:p>
        </p:txBody>
      </p:sp>
      <p:sp>
        <p:nvSpPr>
          <p:cNvPr id="4" name="Footer Placeholder 3">
            <a:extLst>
              <a:ext uri="{FF2B5EF4-FFF2-40B4-BE49-F238E27FC236}">
                <a16:creationId xmlns:a16="http://schemas.microsoft.com/office/drawing/2014/main" id="{AD31431C-CF24-4376-9941-71E34A4DE1B3}"/>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456BB279-F18D-4AE1-84F0-62B047470CE3}"/>
              </a:ext>
            </a:extLst>
          </p:cNvPr>
          <p:cNvSpPr>
            <a:spLocks noGrp="1"/>
          </p:cNvSpPr>
          <p:nvPr>
            <p:ph type="sldNum" sz="quarter" idx="12"/>
          </p:nvPr>
        </p:nvSpPr>
        <p:spPr/>
        <p:txBody>
          <a:bodyPr/>
          <a:lstStyle/>
          <a:p>
            <a:fld id="{69E57DC2-970A-4B3E-BB1C-7A09969E49DF}" type="slidenum">
              <a:rPr lang="en-US" smtClean="0"/>
              <a:t>7</a:t>
            </a:fld>
            <a:endParaRPr lang="en-US" dirty="0"/>
          </a:p>
        </p:txBody>
      </p:sp>
      <p:pic>
        <p:nvPicPr>
          <p:cNvPr id="6" name="Picture 5">
            <a:extLst>
              <a:ext uri="{FF2B5EF4-FFF2-40B4-BE49-F238E27FC236}">
                <a16:creationId xmlns:a16="http://schemas.microsoft.com/office/drawing/2014/main" id="{4C912ADB-0803-4063-A8C8-E572B2CEA759}"/>
              </a:ext>
            </a:extLst>
          </p:cNvPr>
          <p:cNvPicPr>
            <a:picLocks noChangeAspect="1"/>
          </p:cNvPicPr>
          <p:nvPr/>
        </p:nvPicPr>
        <p:blipFill>
          <a:blip r:embed="rId2"/>
          <a:stretch>
            <a:fillRect/>
          </a:stretch>
        </p:blipFill>
        <p:spPr>
          <a:xfrm>
            <a:off x="11069028" y="5349914"/>
            <a:ext cx="957155" cy="1103472"/>
          </a:xfrm>
          <a:prstGeom prst="rect">
            <a:avLst/>
          </a:prstGeom>
        </p:spPr>
      </p:pic>
    </p:spTree>
    <p:extLst>
      <p:ext uri="{BB962C8B-B14F-4D97-AF65-F5344CB8AC3E}">
        <p14:creationId xmlns:p14="http://schemas.microsoft.com/office/powerpoint/2010/main" val="38413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01E2-2A77-4919-B750-96CAE8694138}"/>
              </a:ext>
            </a:extLst>
          </p:cNvPr>
          <p:cNvSpPr>
            <a:spLocks noGrp="1"/>
          </p:cNvSpPr>
          <p:nvPr>
            <p:ph type="title"/>
          </p:nvPr>
        </p:nvSpPr>
        <p:spPr/>
        <p:txBody>
          <a:bodyPr/>
          <a:lstStyle/>
          <a:p>
            <a:r>
              <a:rPr lang="en-US" dirty="0"/>
              <a:t>WRAP Inquiry Process</a:t>
            </a:r>
            <a:br>
              <a:rPr lang="en-US" dirty="0"/>
            </a:br>
            <a:endParaRPr lang="en-US" dirty="0"/>
          </a:p>
        </p:txBody>
      </p:sp>
      <p:sp>
        <p:nvSpPr>
          <p:cNvPr id="3" name="Content Placeholder 2">
            <a:extLst>
              <a:ext uri="{FF2B5EF4-FFF2-40B4-BE49-F238E27FC236}">
                <a16:creationId xmlns:a16="http://schemas.microsoft.com/office/drawing/2014/main" id="{D6A027A2-A7D4-4452-8230-9E5ADE5F98AE}"/>
              </a:ext>
            </a:extLst>
          </p:cNvPr>
          <p:cNvSpPr>
            <a:spLocks noGrp="1"/>
          </p:cNvSpPr>
          <p:nvPr>
            <p:ph idx="1"/>
          </p:nvPr>
        </p:nvSpPr>
        <p:spPr>
          <a:xfrm>
            <a:off x="1371600" y="1623268"/>
            <a:ext cx="10331042" cy="4702031"/>
          </a:xfrm>
        </p:spPr>
        <p:txBody>
          <a:bodyPr>
            <a:normAutofit fontScale="92500" lnSpcReduction="20000"/>
          </a:bodyPr>
          <a:lstStyle/>
          <a:p>
            <a:r>
              <a:rPr lang="en-US" dirty="0"/>
              <a:t>Lead established using the Discovery</a:t>
            </a:r>
          </a:p>
          <a:p>
            <a:pPr lvl="1"/>
            <a:r>
              <a:rPr lang="en-US" dirty="0"/>
              <a:t>Based on three full months of returns for each quarter (no letters mailed to taxpayers that only file two of the required three returns for the respective quarter)</a:t>
            </a:r>
          </a:p>
          <a:p>
            <a:r>
              <a:rPr lang="en-US" dirty="0"/>
              <a:t>Inquiry letter – taxpayer given 30 days to respond</a:t>
            </a:r>
          </a:p>
          <a:p>
            <a:r>
              <a:rPr lang="en-US" dirty="0"/>
              <a:t>Billing letter – taxpayer given 30 days to respond</a:t>
            </a:r>
          </a:p>
          <a:p>
            <a:r>
              <a:rPr lang="en-US" dirty="0"/>
              <a:t>Preliminary Collections – Collection Services Division given 30 days to make a courtesy contact with the taxpayer</a:t>
            </a:r>
          </a:p>
          <a:p>
            <a:pPr lvl="1"/>
            <a:r>
              <a:rPr lang="en-US" dirty="0"/>
              <a:t>Prints and hand delivers a copy of the WRAP Billing Letter</a:t>
            </a:r>
          </a:p>
          <a:p>
            <a:pPr lvl="2"/>
            <a:r>
              <a:rPr lang="en-US" dirty="0"/>
              <a:t>Most of these taxpayers have a preexisting relationship with the Collection Services Division agent</a:t>
            </a:r>
          </a:p>
          <a:p>
            <a:r>
              <a:rPr lang="en-US" dirty="0"/>
              <a:t>Preliminary Assessment entered – taxpayer given 30 days to respond</a:t>
            </a:r>
          </a:p>
          <a:p>
            <a:r>
              <a:rPr lang="en-US" dirty="0"/>
              <a:t>Final Assessment entered – taxpayer given 30 days to respond</a:t>
            </a:r>
          </a:p>
          <a:p>
            <a:r>
              <a:rPr lang="en-US" dirty="0"/>
              <a:t>File forwarded to the Collection Services Division for normal collection processes</a:t>
            </a:r>
          </a:p>
          <a:p>
            <a:pPr lvl="1"/>
            <a:r>
              <a:rPr lang="en-US" dirty="0"/>
              <a:t>Including, garnishment, refund interception, liens, </a:t>
            </a:r>
            <a:r>
              <a:rPr lang="en-US" dirty="0" err="1"/>
              <a:t>etc</a:t>
            </a:r>
            <a:endParaRPr lang="en-US" dirty="0"/>
          </a:p>
        </p:txBody>
      </p:sp>
      <p:sp>
        <p:nvSpPr>
          <p:cNvPr id="4" name="Footer Placeholder 3">
            <a:extLst>
              <a:ext uri="{FF2B5EF4-FFF2-40B4-BE49-F238E27FC236}">
                <a16:creationId xmlns:a16="http://schemas.microsoft.com/office/drawing/2014/main" id="{EE699011-729F-4F6E-A63A-4B29D2707224}"/>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1EFD0587-C4CB-41FA-8273-46DC4D716019}"/>
              </a:ext>
            </a:extLst>
          </p:cNvPr>
          <p:cNvSpPr>
            <a:spLocks noGrp="1"/>
          </p:cNvSpPr>
          <p:nvPr>
            <p:ph type="sldNum" sz="quarter" idx="12"/>
          </p:nvPr>
        </p:nvSpPr>
        <p:spPr/>
        <p:txBody>
          <a:bodyPr/>
          <a:lstStyle/>
          <a:p>
            <a:fld id="{69E57DC2-970A-4B3E-BB1C-7A09969E49DF}" type="slidenum">
              <a:rPr lang="en-US" smtClean="0"/>
              <a:t>8</a:t>
            </a:fld>
            <a:endParaRPr lang="en-US" dirty="0"/>
          </a:p>
        </p:txBody>
      </p:sp>
      <p:pic>
        <p:nvPicPr>
          <p:cNvPr id="6" name="Picture 5">
            <a:extLst>
              <a:ext uri="{FF2B5EF4-FFF2-40B4-BE49-F238E27FC236}">
                <a16:creationId xmlns:a16="http://schemas.microsoft.com/office/drawing/2014/main" id="{A9A1AE32-BE3C-4A0B-8D6B-964770CE5405}"/>
              </a:ext>
            </a:extLst>
          </p:cNvPr>
          <p:cNvPicPr>
            <a:picLocks noChangeAspect="1"/>
          </p:cNvPicPr>
          <p:nvPr/>
        </p:nvPicPr>
        <p:blipFill>
          <a:blip r:embed="rId2"/>
          <a:stretch>
            <a:fillRect/>
          </a:stretch>
        </p:blipFill>
        <p:spPr>
          <a:xfrm>
            <a:off x="11037609" y="5349914"/>
            <a:ext cx="957155" cy="1103472"/>
          </a:xfrm>
          <a:prstGeom prst="rect">
            <a:avLst/>
          </a:prstGeom>
        </p:spPr>
      </p:pic>
    </p:spTree>
    <p:extLst>
      <p:ext uri="{BB962C8B-B14F-4D97-AF65-F5344CB8AC3E}">
        <p14:creationId xmlns:p14="http://schemas.microsoft.com/office/powerpoint/2010/main" val="357654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A6A5-A983-4988-8050-C90C41E984AF}"/>
              </a:ext>
            </a:extLst>
          </p:cNvPr>
          <p:cNvSpPr>
            <a:spLocks noGrp="1"/>
          </p:cNvSpPr>
          <p:nvPr>
            <p:ph type="title"/>
          </p:nvPr>
        </p:nvSpPr>
        <p:spPr>
          <a:xfrm>
            <a:off x="1371600" y="685800"/>
            <a:ext cx="9601200" cy="1485900"/>
          </a:xfrm>
        </p:spPr>
        <p:txBody>
          <a:bodyPr>
            <a:normAutofit/>
          </a:bodyPr>
          <a:lstStyle/>
          <a:p>
            <a:r>
              <a:rPr lang="en-US" dirty="0"/>
              <a:t>Problem Areas – Distributors</a:t>
            </a:r>
            <a:endParaRPr lang="en-US" i="1" dirty="0"/>
          </a:p>
        </p:txBody>
      </p:sp>
      <p:sp>
        <p:nvSpPr>
          <p:cNvPr id="3" name="Content Placeholder 2">
            <a:extLst>
              <a:ext uri="{FF2B5EF4-FFF2-40B4-BE49-F238E27FC236}">
                <a16:creationId xmlns:a16="http://schemas.microsoft.com/office/drawing/2014/main" id="{6A934CF4-5994-4816-81F6-8ED54FCF4CE3}"/>
              </a:ext>
            </a:extLst>
          </p:cNvPr>
          <p:cNvSpPr>
            <a:spLocks noGrp="1"/>
          </p:cNvSpPr>
          <p:nvPr>
            <p:ph idx="1"/>
          </p:nvPr>
        </p:nvSpPr>
        <p:spPr>
          <a:xfrm>
            <a:off x="1371600" y="1832994"/>
            <a:ext cx="9601200" cy="4483916"/>
          </a:xfrm>
        </p:spPr>
        <p:txBody>
          <a:bodyPr>
            <a:normAutofit/>
          </a:bodyPr>
          <a:lstStyle/>
          <a:p>
            <a:r>
              <a:rPr lang="en-US" dirty="0"/>
              <a:t>Wrong account numbers </a:t>
            </a:r>
          </a:p>
          <a:p>
            <a:pPr lvl="1"/>
            <a:r>
              <a:rPr lang="en-US" dirty="0"/>
              <a:t>FEIN in lieu of Alabama Sales Tax Account Number</a:t>
            </a:r>
          </a:p>
          <a:p>
            <a:r>
              <a:rPr lang="en-US" dirty="0"/>
              <a:t>Same ABC license for multiple locations </a:t>
            </a:r>
          </a:p>
          <a:p>
            <a:r>
              <a:rPr lang="en-US" dirty="0"/>
              <a:t>Invalid account numbers</a:t>
            </a:r>
          </a:p>
          <a:p>
            <a:r>
              <a:rPr lang="en-US" dirty="0"/>
              <a:t>Incorrect addresses and zip code</a:t>
            </a:r>
          </a:p>
          <a:p>
            <a:pPr lvl="1"/>
            <a:r>
              <a:rPr lang="en-US" dirty="0"/>
              <a:t>Using descriptive locations not the actual location address</a:t>
            </a:r>
          </a:p>
          <a:p>
            <a:r>
              <a:rPr lang="en-US" dirty="0"/>
              <a:t>Distributors not reporting all of the wholesale transactions</a:t>
            </a:r>
          </a:p>
        </p:txBody>
      </p:sp>
      <p:sp>
        <p:nvSpPr>
          <p:cNvPr id="4" name="Footer Placeholder 3">
            <a:extLst>
              <a:ext uri="{FF2B5EF4-FFF2-40B4-BE49-F238E27FC236}">
                <a16:creationId xmlns:a16="http://schemas.microsoft.com/office/drawing/2014/main" id="{CCEC4C17-14E9-4A3E-8297-31ACAF1294A6}"/>
              </a:ext>
            </a:extLst>
          </p:cNvPr>
          <p:cNvSpPr>
            <a:spLocks noGrp="1"/>
          </p:cNvSpPr>
          <p:nvPr>
            <p:ph type="ftr" sz="quarter" idx="11"/>
          </p:nvPr>
        </p:nvSpPr>
        <p:spPr/>
        <p:txBody>
          <a:bodyPr/>
          <a:lstStyle/>
          <a:p>
            <a:r>
              <a:rPr lang="en-US"/>
              <a:t>Alabama Department of Revenue, WRAP </a:t>
            </a:r>
            <a:endParaRPr lang="en-US" dirty="0"/>
          </a:p>
        </p:txBody>
      </p:sp>
      <p:sp>
        <p:nvSpPr>
          <p:cNvPr id="5" name="Slide Number Placeholder 4">
            <a:extLst>
              <a:ext uri="{FF2B5EF4-FFF2-40B4-BE49-F238E27FC236}">
                <a16:creationId xmlns:a16="http://schemas.microsoft.com/office/drawing/2014/main" id="{2BA5F242-4C10-47BA-8273-FED03E47073D}"/>
              </a:ext>
            </a:extLst>
          </p:cNvPr>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27537060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256</TotalTime>
  <Words>1309</Words>
  <Application>Microsoft Office PowerPoint</Application>
  <PresentationFormat>Widescreen</PresentationFormat>
  <Paragraphs>160</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Franklin Gothic Book</vt:lpstr>
      <vt:lpstr>Wingdings</vt:lpstr>
      <vt:lpstr>Crop</vt:lpstr>
      <vt:lpstr>1_Crop</vt:lpstr>
      <vt:lpstr>Alabama Department of revenue</vt:lpstr>
      <vt:lpstr>WRAP Law</vt:lpstr>
      <vt:lpstr>WRAP Program </vt:lpstr>
      <vt:lpstr>Before WRAP </vt:lpstr>
      <vt:lpstr>After WRAP - </vt:lpstr>
      <vt:lpstr>How Alabama Prepared for the WRAP Law:</vt:lpstr>
      <vt:lpstr>What WRAP means to Alabama</vt:lpstr>
      <vt:lpstr>WRAP Inquiry Process </vt:lpstr>
      <vt:lpstr>Problem Areas – Distributors</vt:lpstr>
      <vt:lpstr>Problem Areas – Taxpayers/Retailers</vt:lpstr>
      <vt:lpstr>Additional tidbits</vt:lpstr>
      <vt:lpstr>Stories of success</vt:lpstr>
      <vt:lpstr> How can I get more information on wrap?</vt:lpstr>
      <vt:lpstr> As a local official, how can I access wholesaler data?</vt:lpstr>
      <vt:lpstr>Municipal Business Privilege Licenses</vt:lpstr>
      <vt:lpstr>WRAP Unit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Rouse, Lee Ann</dc:creator>
  <cp:lastModifiedBy>Rouse, Lee Ann</cp:lastModifiedBy>
  <cp:revision>16</cp:revision>
  <dcterms:created xsi:type="dcterms:W3CDTF">2019-06-24T19:39:16Z</dcterms:created>
  <dcterms:modified xsi:type="dcterms:W3CDTF">2019-08-19T19:03:39Z</dcterms:modified>
</cp:coreProperties>
</file>